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8" r:id="rId14"/>
    <p:sldId id="1336" r:id="rId15"/>
    <p:sldId id="646" r:id="rId16"/>
    <p:sldId id="614" r:id="rId17"/>
    <p:sldId id="1332" r:id="rId18"/>
    <p:sldId id="1340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366" r:id="rId34"/>
    <p:sldId id="285" r:id="rId35"/>
    <p:sldId id="282" r:id="rId36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7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F3576-8A4E-544B-9693-0EBB7090BD71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00EDC-5EE2-1241-ABB7-275587149F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41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B5190-B94A-487D-A4F2-1206236771C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98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sng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sng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sng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7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70560" y="1028700"/>
            <a:ext cx="10850880" cy="0"/>
          </a:xfrm>
          <a:custGeom>
            <a:avLst/>
            <a:gdLst/>
            <a:ahLst/>
            <a:cxnLst/>
            <a:rect l="l" t="t" r="r" b="b"/>
            <a:pathLst>
              <a:path w="10850880">
                <a:moveTo>
                  <a:pt x="0" y="0"/>
                </a:moveTo>
                <a:lnTo>
                  <a:pt x="10850499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4" y="0"/>
            <a:ext cx="12188951" cy="685799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96984" y="429768"/>
            <a:ext cx="2686812" cy="5105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7859" y="405129"/>
            <a:ext cx="1087628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 u="sng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3338" y="1550035"/>
            <a:ext cx="10692130" cy="4585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jp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1.jp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jp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Excel____1.xlsx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package" Target="../embeddings/Microsoft_Excel____2.xlsx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Excel____3.xls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2.png"/><Relationship Id="rId7" Type="http://schemas.openxmlformats.org/officeDocument/2006/relationships/image" Target="../media/image9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3" Type="http://schemas.openxmlformats.org/officeDocument/2006/relationships/image" Target="../media/image2.png"/><Relationship Id="rId7" Type="http://schemas.openxmlformats.org/officeDocument/2006/relationships/image" Target="../media/image10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jpg"/><Relationship Id="rId3" Type="http://schemas.openxmlformats.org/officeDocument/2006/relationships/image" Target="../media/image109.png"/><Relationship Id="rId7" Type="http://schemas.openxmlformats.org/officeDocument/2006/relationships/image" Target="../media/image78.png"/><Relationship Id="rId12" Type="http://schemas.openxmlformats.org/officeDocument/2006/relationships/image" Target="../media/image117.jpg"/><Relationship Id="rId2" Type="http://schemas.openxmlformats.org/officeDocument/2006/relationships/image" Target="../media/image80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jpg"/><Relationship Id="rId5" Type="http://schemas.openxmlformats.org/officeDocument/2006/relationships/image" Target="../media/image111.png"/><Relationship Id="rId15" Type="http://schemas.openxmlformats.org/officeDocument/2006/relationships/image" Target="../media/image82.png"/><Relationship Id="rId10" Type="http://schemas.openxmlformats.org/officeDocument/2006/relationships/image" Target="../media/image115.png"/><Relationship Id="rId4" Type="http://schemas.openxmlformats.org/officeDocument/2006/relationships/image" Target="../media/image110.jp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jp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wmf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g"/><Relationship Id="rId18" Type="http://schemas.openxmlformats.org/officeDocument/2006/relationships/image" Target="../media/image36.pn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jp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Relationship Id="rId9" Type="http://schemas.openxmlformats.org/officeDocument/2006/relationships/image" Target="../media/image4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4262" y="2879851"/>
            <a:ext cx="6177915" cy="1868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国际物联网连接产品介绍</a:t>
            </a:r>
            <a:endParaRPr sz="4400" dirty="0"/>
          </a:p>
          <a:p>
            <a:pPr marL="1944370" marR="1939289" algn="ctr">
              <a:lnSpc>
                <a:spcPct val="130600"/>
              </a:lnSpc>
              <a:spcBef>
                <a:spcPts val="1000"/>
              </a:spcBef>
            </a:pPr>
            <a:r>
              <a:rPr sz="1800" u="none" dirty="0"/>
              <a:t>中国移动国际有限公司 大中华区内地单元 </a:t>
            </a:r>
            <a:r>
              <a:rPr sz="1600" u="none" spc="-10" dirty="0"/>
              <a:t>2023</a:t>
            </a:r>
            <a:r>
              <a:rPr sz="1600" u="none" spc="-5" dirty="0"/>
              <a:t>年</a:t>
            </a:r>
            <a:r>
              <a:rPr lang="en-US" altLang="zh-CN" sz="1600" u="none" spc="-10" dirty="0"/>
              <a:t>9</a:t>
            </a:r>
            <a:r>
              <a:rPr sz="1600" u="none" spc="-5" dirty="0"/>
              <a:t>月</a:t>
            </a:r>
            <a:endParaRPr sz="1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0195" y="2060448"/>
            <a:ext cx="3784091" cy="7193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1923287" y="3099816"/>
              <a:ext cx="8775700" cy="1769745"/>
            </a:xfrm>
            <a:custGeom>
              <a:avLst/>
              <a:gdLst/>
              <a:ahLst/>
              <a:cxnLst/>
              <a:rect l="l" t="t" r="r" b="b"/>
              <a:pathLst>
                <a:path w="8775700" h="1769745">
                  <a:moveTo>
                    <a:pt x="38100" y="0"/>
                  </a:moveTo>
                  <a:lnTo>
                    <a:pt x="8772271" y="0"/>
                  </a:lnTo>
                </a:path>
                <a:path w="8775700" h="1769745">
                  <a:moveTo>
                    <a:pt x="0" y="466344"/>
                  </a:moveTo>
                  <a:lnTo>
                    <a:pt x="8734171" y="466344"/>
                  </a:lnTo>
                </a:path>
                <a:path w="8775700" h="1769745">
                  <a:moveTo>
                    <a:pt x="3048" y="979932"/>
                  </a:moveTo>
                  <a:lnTo>
                    <a:pt x="8624442" y="979932"/>
                  </a:lnTo>
                </a:path>
                <a:path w="8775700" h="1769745">
                  <a:moveTo>
                    <a:pt x="41148" y="1769364"/>
                  </a:moveTo>
                  <a:lnTo>
                    <a:pt x="8775319" y="17693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3524" y="2258567"/>
              <a:ext cx="1047115" cy="307975"/>
            </a:xfrm>
            <a:custGeom>
              <a:avLst/>
              <a:gdLst/>
              <a:ahLst/>
              <a:cxnLst/>
              <a:rect l="l" t="t" r="r" b="b"/>
              <a:pathLst>
                <a:path w="1047114" h="307975">
                  <a:moveTo>
                    <a:pt x="104698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46988" y="307848"/>
                  </a:lnTo>
                  <a:lnTo>
                    <a:pt x="1046988" y="0"/>
                  </a:lnTo>
                  <a:close/>
                </a:path>
              </a:pathLst>
            </a:custGeom>
            <a:solidFill>
              <a:srgbClr val="008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7244" y="2283968"/>
            <a:ext cx="739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1F1F1"/>
                </a:solidFill>
                <a:latin typeface="Microsoft YaHei"/>
                <a:cs typeface="Microsoft YaHei"/>
              </a:rPr>
              <a:t>商业流程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64423" y="1341119"/>
            <a:ext cx="1115695" cy="4726305"/>
          </a:xfrm>
          <a:custGeom>
            <a:avLst/>
            <a:gdLst/>
            <a:ahLst/>
            <a:cxnLst/>
            <a:rect l="l" t="t" r="r" b="b"/>
            <a:pathLst>
              <a:path w="1115695" h="4726305">
                <a:moveTo>
                  <a:pt x="929640" y="0"/>
                </a:moveTo>
                <a:lnTo>
                  <a:pt x="185927" y="0"/>
                </a:lnTo>
                <a:lnTo>
                  <a:pt x="136480" y="6637"/>
                </a:lnTo>
                <a:lnTo>
                  <a:pt x="92060" y="25371"/>
                </a:lnTo>
                <a:lnTo>
                  <a:pt x="54435" y="54435"/>
                </a:lnTo>
                <a:lnTo>
                  <a:pt x="25371" y="92060"/>
                </a:lnTo>
                <a:lnTo>
                  <a:pt x="6637" y="136480"/>
                </a:lnTo>
                <a:lnTo>
                  <a:pt x="0" y="185927"/>
                </a:lnTo>
                <a:lnTo>
                  <a:pt x="0" y="4539995"/>
                </a:lnTo>
                <a:lnTo>
                  <a:pt x="6637" y="4589421"/>
                </a:lnTo>
                <a:lnTo>
                  <a:pt x="25371" y="4633834"/>
                </a:lnTo>
                <a:lnTo>
                  <a:pt x="54435" y="4671464"/>
                </a:lnTo>
                <a:lnTo>
                  <a:pt x="92060" y="4700538"/>
                </a:lnTo>
                <a:lnTo>
                  <a:pt x="136480" y="4719282"/>
                </a:lnTo>
                <a:lnTo>
                  <a:pt x="185927" y="4725924"/>
                </a:lnTo>
                <a:lnTo>
                  <a:pt x="929640" y="4725924"/>
                </a:lnTo>
                <a:lnTo>
                  <a:pt x="979087" y="4719282"/>
                </a:lnTo>
                <a:lnTo>
                  <a:pt x="1023507" y="4700538"/>
                </a:lnTo>
                <a:lnTo>
                  <a:pt x="1061132" y="4671464"/>
                </a:lnTo>
                <a:lnTo>
                  <a:pt x="1090196" y="4633834"/>
                </a:lnTo>
                <a:lnTo>
                  <a:pt x="1108930" y="4589421"/>
                </a:lnTo>
                <a:lnTo>
                  <a:pt x="1115568" y="4539995"/>
                </a:lnTo>
                <a:lnTo>
                  <a:pt x="1115568" y="185927"/>
                </a:lnTo>
                <a:lnTo>
                  <a:pt x="1108930" y="136480"/>
                </a:lnTo>
                <a:lnTo>
                  <a:pt x="1090196" y="92060"/>
                </a:lnTo>
                <a:lnTo>
                  <a:pt x="1061132" y="54435"/>
                </a:lnTo>
                <a:lnTo>
                  <a:pt x="1023507" y="25371"/>
                </a:lnTo>
                <a:lnTo>
                  <a:pt x="979087" y="6637"/>
                </a:lnTo>
                <a:lnTo>
                  <a:pt x="92964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53145" y="2283968"/>
            <a:ext cx="739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YaHei"/>
                <a:cs typeface="Microsoft YaHei"/>
              </a:rPr>
              <a:t>正常使用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84464" y="1341119"/>
            <a:ext cx="1976755" cy="4726305"/>
            <a:chOff x="8284464" y="1341119"/>
            <a:chExt cx="1976755" cy="4726305"/>
          </a:xfrm>
        </p:grpSpPr>
        <p:sp>
          <p:nvSpPr>
            <p:cNvPr id="9" name="object 9"/>
            <p:cNvSpPr/>
            <p:nvPr/>
          </p:nvSpPr>
          <p:spPr>
            <a:xfrm>
              <a:off x="8284464" y="1540763"/>
              <a:ext cx="475615" cy="471170"/>
            </a:xfrm>
            <a:custGeom>
              <a:avLst/>
              <a:gdLst/>
              <a:ahLst/>
              <a:cxnLst/>
              <a:rect l="l" t="t" r="r" b="b"/>
              <a:pathLst>
                <a:path w="475615" h="471169">
                  <a:moveTo>
                    <a:pt x="144144" y="0"/>
                  </a:moveTo>
                  <a:lnTo>
                    <a:pt x="123570" y="0"/>
                  </a:lnTo>
                  <a:lnTo>
                    <a:pt x="115319" y="1772"/>
                  </a:lnTo>
                  <a:lnTo>
                    <a:pt x="108807" y="6556"/>
                  </a:lnTo>
                  <a:lnTo>
                    <a:pt x="104532" y="13555"/>
                  </a:lnTo>
                  <a:lnTo>
                    <a:pt x="102996" y="21971"/>
                  </a:lnTo>
                  <a:lnTo>
                    <a:pt x="102996" y="448945"/>
                  </a:lnTo>
                  <a:lnTo>
                    <a:pt x="104532" y="457360"/>
                  </a:lnTo>
                  <a:lnTo>
                    <a:pt x="108807" y="464359"/>
                  </a:lnTo>
                  <a:lnTo>
                    <a:pt x="115319" y="469143"/>
                  </a:lnTo>
                  <a:lnTo>
                    <a:pt x="123570" y="470915"/>
                  </a:lnTo>
                  <a:lnTo>
                    <a:pt x="144144" y="470915"/>
                  </a:lnTo>
                  <a:lnTo>
                    <a:pt x="153423" y="469143"/>
                  </a:lnTo>
                  <a:lnTo>
                    <a:pt x="160464" y="464359"/>
                  </a:lnTo>
                  <a:lnTo>
                    <a:pt x="164933" y="457360"/>
                  </a:lnTo>
                  <a:lnTo>
                    <a:pt x="166496" y="448945"/>
                  </a:lnTo>
                  <a:lnTo>
                    <a:pt x="166496" y="21971"/>
                  </a:lnTo>
                  <a:lnTo>
                    <a:pt x="164933" y="13555"/>
                  </a:lnTo>
                  <a:lnTo>
                    <a:pt x="160464" y="6556"/>
                  </a:lnTo>
                  <a:lnTo>
                    <a:pt x="153423" y="1772"/>
                  </a:lnTo>
                  <a:lnTo>
                    <a:pt x="144144" y="0"/>
                  </a:lnTo>
                  <a:close/>
                </a:path>
                <a:path w="475615" h="471169">
                  <a:moveTo>
                    <a:pt x="247141" y="165988"/>
                  </a:moveTo>
                  <a:lnTo>
                    <a:pt x="226567" y="165988"/>
                  </a:lnTo>
                  <a:lnTo>
                    <a:pt x="218039" y="167763"/>
                  </a:lnTo>
                  <a:lnTo>
                    <a:pt x="210915" y="172561"/>
                  </a:lnTo>
                  <a:lnTo>
                    <a:pt x="206029" y="179597"/>
                  </a:lnTo>
                  <a:lnTo>
                    <a:pt x="204215" y="188087"/>
                  </a:lnTo>
                  <a:lnTo>
                    <a:pt x="204215" y="448945"/>
                  </a:lnTo>
                  <a:lnTo>
                    <a:pt x="206029" y="457360"/>
                  </a:lnTo>
                  <a:lnTo>
                    <a:pt x="210915" y="464359"/>
                  </a:lnTo>
                  <a:lnTo>
                    <a:pt x="218039" y="469143"/>
                  </a:lnTo>
                  <a:lnTo>
                    <a:pt x="226567" y="470915"/>
                  </a:lnTo>
                  <a:lnTo>
                    <a:pt x="247141" y="470915"/>
                  </a:lnTo>
                  <a:lnTo>
                    <a:pt x="255724" y="469143"/>
                  </a:lnTo>
                  <a:lnTo>
                    <a:pt x="262842" y="464359"/>
                  </a:lnTo>
                  <a:lnTo>
                    <a:pt x="267698" y="457360"/>
                  </a:lnTo>
                  <a:lnTo>
                    <a:pt x="269493" y="448945"/>
                  </a:lnTo>
                  <a:lnTo>
                    <a:pt x="269493" y="188087"/>
                  </a:lnTo>
                  <a:lnTo>
                    <a:pt x="267698" y="179597"/>
                  </a:lnTo>
                  <a:lnTo>
                    <a:pt x="262842" y="172561"/>
                  </a:lnTo>
                  <a:lnTo>
                    <a:pt x="255724" y="167763"/>
                  </a:lnTo>
                  <a:lnTo>
                    <a:pt x="247141" y="165988"/>
                  </a:lnTo>
                  <a:close/>
                </a:path>
                <a:path w="475615" h="471169">
                  <a:moveTo>
                    <a:pt x="42925" y="243966"/>
                  </a:moveTo>
                  <a:lnTo>
                    <a:pt x="22351" y="243966"/>
                  </a:lnTo>
                  <a:lnTo>
                    <a:pt x="13769" y="245489"/>
                  </a:lnTo>
                  <a:lnTo>
                    <a:pt x="6651" y="249856"/>
                  </a:lnTo>
                  <a:lnTo>
                    <a:pt x="1795" y="256772"/>
                  </a:lnTo>
                  <a:lnTo>
                    <a:pt x="0" y="265938"/>
                  </a:lnTo>
                  <a:lnTo>
                    <a:pt x="0" y="448945"/>
                  </a:lnTo>
                  <a:lnTo>
                    <a:pt x="1795" y="457360"/>
                  </a:lnTo>
                  <a:lnTo>
                    <a:pt x="6651" y="464359"/>
                  </a:lnTo>
                  <a:lnTo>
                    <a:pt x="13769" y="469143"/>
                  </a:lnTo>
                  <a:lnTo>
                    <a:pt x="22351" y="470915"/>
                  </a:lnTo>
                  <a:lnTo>
                    <a:pt x="42925" y="470915"/>
                  </a:lnTo>
                  <a:lnTo>
                    <a:pt x="51508" y="469143"/>
                  </a:lnTo>
                  <a:lnTo>
                    <a:pt x="58626" y="464359"/>
                  </a:lnTo>
                  <a:lnTo>
                    <a:pt x="63482" y="457360"/>
                  </a:lnTo>
                  <a:lnTo>
                    <a:pt x="65277" y="448945"/>
                  </a:lnTo>
                  <a:lnTo>
                    <a:pt x="65277" y="265938"/>
                  </a:lnTo>
                  <a:lnTo>
                    <a:pt x="63482" y="256772"/>
                  </a:lnTo>
                  <a:lnTo>
                    <a:pt x="58626" y="249856"/>
                  </a:lnTo>
                  <a:lnTo>
                    <a:pt x="51508" y="245489"/>
                  </a:lnTo>
                  <a:lnTo>
                    <a:pt x="42925" y="243966"/>
                  </a:lnTo>
                  <a:close/>
                </a:path>
                <a:path w="475615" h="471169">
                  <a:moveTo>
                    <a:pt x="350138" y="311658"/>
                  </a:moveTo>
                  <a:lnTo>
                    <a:pt x="329564" y="311658"/>
                  </a:lnTo>
                  <a:lnTo>
                    <a:pt x="321036" y="313432"/>
                  </a:lnTo>
                  <a:lnTo>
                    <a:pt x="313912" y="318230"/>
                  </a:lnTo>
                  <a:lnTo>
                    <a:pt x="309026" y="325266"/>
                  </a:lnTo>
                  <a:lnTo>
                    <a:pt x="307212" y="333756"/>
                  </a:lnTo>
                  <a:lnTo>
                    <a:pt x="307212" y="448945"/>
                  </a:lnTo>
                  <a:lnTo>
                    <a:pt x="309026" y="457360"/>
                  </a:lnTo>
                  <a:lnTo>
                    <a:pt x="313912" y="464359"/>
                  </a:lnTo>
                  <a:lnTo>
                    <a:pt x="321036" y="469143"/>
                  </a:lnTo>
                  <a:lnTo>
                    <a:pt x="329564" y="470915"/>
                  </a:lnTo>
                  <a:lnTo>
                    <a:pt x="350138" y="470915"/>
                  </a:lnTo>
                  <a:lnTo>
                    <a:pt x="358721" y="469143"/>
                  </a:lnTo>
                  <a:lnTo>
                    <a:pt x="365839" y="464359"/>
                  </a:lnTo>
                  <a:lnTo>
                    <a:pt x="370695" y="457360"/>
                  </a:lnTo>
                  <a:lnTo>
                    <a:pt x="372490" y="448945"/>
                  </a:lnTo>
                  <a:lnTo>
                    <a:pt x="372490" y="333756"/>
                  </a:lnTo>
                  <a:lnTo>
                    <a:pt x="370695" y="325266"/>
                  </a:lnTo>
                  <a:lnTo>
                    <a:pt x="365839" y="318230"/>
                  </a:lnTo>
                  <a:lnTo>
                    <a:pt x="358721" y="313432"/>
                  </a:lnTo>
                  <a:lnTo>
                    <a:pt x="350138" y="311658"/>
                  </a:lnTo>
                  <a:close/>
                </a:path>
                <a:path w="475615" h="471169">
                  <a:moveTo>
                    <a:pt x="453135" y="88137"/>
                  </a:moveTo>
                  <a:lnTo>
                    <a:pt x="432561" y="88137"/>
                  </a:lnTo>
                  <a:lnTo>
                    <a:pt x="423283" y="89910"/>
                  </a:lnTo>
                  <a:lnTo>
                    <a:pt x="416242" y="94694"/>
                  </a:lnTo>
                  <a:lnTo>
                    <a:pt x="411773" y="101693"/>
                  </a:lnTo>
                  <a:lnTo>
                    <a:pt x="410209" y="110109"/>
                  </a:lnTo>
                  <a:lnTo>
                    <a:pt x="410209" y="448945"/>
                  </a:lnTo>
                  <a:lnTo>
                    <a:pt x="411773" y="457360"/>
                  </a:lnTo>
                  <a:lnTo>
                    <a:pt x="416242" y="464359"/>
                  </a:lnTo>
                  <a:lnTo>
                    <a:pt x="423283" y="469143"/>
                  </a:lnTo>
                  <a:lnTo>
                    <a:pt x="432561" y="470915"/>
                  </a:lnTo>
                  <a:lnTo>
                    <a:pt x="453135" y="470915"/>
                  </a:lnTo>
                  <a:lnTo>
                    <a:pt x="461718" y="469143"/>
                  </a:lnTo>
                  <a:lnTo>
                    <a:pt x="468836" y="464359"/>
                  </a:lnTo>
                  <a:lnTo>
                    <a:pt x="473692" y="457360"/>
                  </a:lnTo>
                  <a:lnTo>
                    <a:pt x="475487" y="448945"/>
                  </a:lnTo>
                  <a:lnTo>
                    <a:pt x="475487" y="110109"/>
                  </a:lnTo>
                  <a:lnTo>
                    <a:pt x="473692" y="101693"/>
                  </a:lnTo>
                  <a:lnTo>
                    <a:pt x="468836" y="94694"/>
                  </a:lnTo>
                  <a:lnTo>
                    <a:pt x="461718" y="89910"/>
                  </a:lnTo>
                  <a:lnTo>
                    <a:pt x="453135" y="881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45524" y="1341119"/>
              <a:ext cx="1115695" cy="4726305"/>
            </a:xfrm>
            <a:custGeom>
              <a:avLst/>
              <a:gdLst/>
              <a:ahLst/>
              <a:cxnLst/>
              <a:rect l="l" t="t" r="r" b="b"/>
              <a:pathLst>
                <a:path w="1115695" h="4726305">
                  <a:moveTo>
                    <a:pt x="929640" y="0"/>
                  </a:moveTo>
                  <a:lnTo>
                    <a:pt x="185927" y="0"/>
                  </a:lnTo>
                  <a:lnTo>
                    <a:pt x="136480" y="6637"/>
                  </a:lnTo>
                  <a:lnTo>
                    <a:pt x="92060" y="25371"/>
                  </a:lnTo>
                  <a:lnTo>
                    <a:pt x="54435" y="54435"/>
                  </a:lnTo>
                  <a:lnTo>
                    <a:pt x="25371" y="92060"/>
                  </a:lnTo>
                  <a:lnTo>
                    <a:pt x="6637" y="136480"/>
                  </a:lnTo>
                  <a:lnTo>
                    <a:pt x="0" y="185927"/>
                  </a:lnTo>
                  <a:lnTo>
                    <a:pt x="0" y="4539995"/>
                  </a:lnTo>
                  <a:lnTo>
                    <a:pt x="6637" y="4589421"/>
                  </a:lnTo>
                  <a:lnTo>
                    <a:pt x="25371" y="4633834"/>
                  </a:lnTo>
                  <a:lnTo>
                    <a:pt x="54435" y="4671464"/>
                  </a:lnTo>
                  <a:lnTo>
                    <a:pt x="92060" y="4700538"/>
                  </a:lnTo>
                  <a:lnTo>
                    <a:pt x="136480" y="4719282"/>
                  </a:lnTo>
                  <a:lnTo>
                    <a:pt x="185927" y="4725924"/>
                  </a:lnTo>
                  <a:lnTo>
                    <a:pt x="929640" y="4725924"/>
                  </a:lnTo>
                  <a:lnTo>
                    <a:pt x="979087" y="4719282"/>
                  </a:lnTo>
                  <a:lnTo>
                    <a:pt x="1023507" y="4700538"/>
                  </a:lnTo>
                  <a:lnTo>
                    <a:pt x="1061132" y="4671464"/>
                  </a:lnTo>
                  <a:lnTo>
                    <a:pt x="1090196" y="4633834"/>
                  </a:lnTo>
                  <a:lnTo>
                    <a:pt x="1108930" y="4589421"/>
                  </a:lnTo>
                  <a:lnTo>
                    <a:pt x="1115568" y="4539995"/>
                  </a:lnTo>
                  <a:lnTo>
                    <a:pt x="1115568" y="185927"/>
                  </a:lnTo>
                  <a:lnTo>
                    <a:pt x="1108930" y="136480"/>
                  </a:lnTo>
                  <a:lnTo>
                    <a:pt x="1090196" y="92060"/>
                  </a:lnTo>
                  <a:lnTo>
                    <a:pt x="1061132" y="54435"/>
                  </a:lnTo>
                  <a:lnTo>
                    <a:pt x="1023507" y="25371"/>
                  </a:lnTo>
                  <a:lnTo>
                    <a:pt x="979087" y="6637"/>
                  </a:lnTo>
                  <a:lnTo>
                    <a:pt x="929640" y="0"/>
                  </a:lnTo>
                  <a:close/>
                </a:path>
              </a:pathLst>
            </a:custGeom>
            <a:solidFill>
              <a:srgbClr val="C2D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334881" y="2283968"/>
            <a:ext cx="739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YaHei"/>
                <a:cs typeface="Microsoft YaHei"/>
              </a:rPr>
              <a:t>服务到期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34867" y="1341119"/>
            <a:ext cx="6894830" cy="4726305"/>
            <a:chOff x="3134867" y="1341119"/>
            <a:chExt cx="6894830" cy="4726305"/>
          </a:xfrm>
        </p:grpSpPr>
        <p:sp>
          <p:nvSpPr>
            <p:cNvPr id="13" name="object 13"/>
            <p:cNvSpPr/>
            <p:nvPr/>
          </p:nvSpPr>
          <p:spPr>
            <a:xfrm>
              <a:off x="9378696" y="1455927"/>
              <a:ext cx="650875" cy="642620"/>
            </a:xfrm>
            <a:custGeom>
              <a:avLst/>
              <a:gdLst/>
              <a:ahLst/>
              <a:cxnLst/>
              <a:rect l="l" t="t" r="r" b="b"/>
              <a:pathLst>
                <a:path w="650875" h="642619">
                  <a:moveTo>
                    <a:pt x="325374" y="0"/>
                  </a:moveTo>
                  <a:lnTo>
                    <a:pt x="277663" y="3810"/>
                  </a:lnTo>
                  <a:lnTo>
                    <a:pt x="232002" y="13970"/>
                  </a:lnTo>
                  <a:lnTo>
                    <a:pt x="188916" y="30480"/>
                  </a:lnTo>
                  <a:lnTo>
                    <a:pt x="148931" y="52070"/>
                  </a:lnTo>
                  <a:lnTo>
                    <a:pt x="112572" y="78740"/>
                  </a:lnTo>
                  <a:lnTo>
                    <a:pt x="80364" y="110490"/>
                  </a:lnTo>
                  <a:lnTo>
                    <a:pt x="52835" y="146050"/>
                  </a:lnTo>
                  <a:lnTo>
                    <a:pt x="30508" y="186690"/>
                  </a:lnTo>
                  <a:lnTo>
                    <a:pt x="13909" y="228600"/>
                  </a:lnTo>
                  <a:lnTo>
                    <a:pt x="3564" y="274320"/>
                  </a:lnTo>
                  <a:lnTo>
                    <a:pt x="0" y="321310"/>
                  </a:lnTo>
                  <a:lnTo>
                    <a:pt x="3564" y="368300"/>
                  </a:lnTo>
                  <a:lnTo>
                    <a:pt x="13909" y="414020"/>
                  </a:lnTo>
                  <a:lnTo>
                    <a:pt x="30508" y="457200"/>
                  </a:lnTo>
                  <a:lnTo>
                    <a:pt x="52835" y="496570"/>
                  </a:lnTo>
                  <a:lnTo>
                    <a:pt x="80364" y="532130"/>
                  </a:lnTo>
                  <a:lnTo>
                    <a:pt x="112572" y="563880"/>
                  </a:lnTo>
                  <a:lnTo>
                    <a:pt x="148931" y="590550"/>
                  </a:lnTo>
                  <a:lnTo>
                    <a:pt x="188916" y="613410"/>
                  </a:lnTo>
                  <a:lnTo>
                    <a:pt x="232002" y="629920"/>
                  </a:lnTo>
                  <a:lnTo>
                    <a:pt x="277663" y="640080"/>
                  </a:lnTo>
                  <a:lnTo>
                    <a:pt x="325374" y="642620"/>
                  </a:lnTo>
                  <a:lnTo>
                    <a:pt x="373485" y="640080"/>
                  </a:lnTo>
                  <a:lnTo>
                    <a:pt x="419394" y="629920"/>
                  </a:lnTo>
                  <a:lnTo>
                    <a:pt x="455953" y="615950"/>
                  </a:lnTo>
                  <a:lnTo>
                    <a:pt x="325374" y="615950"/>
                  </a:lnTo>
                  <a:lnTo>
                    <a:pt x="277097" y="612140"/>
                  </a:lnTo>
                  <a:lnTo>
                    <a:pt x="231282" y="600710"/>
                  </a:lnTo>
                  <a:lnTo>
                    <a:pt x="188545" y="582930"/>
                  </a:lnTo>
                  <a:lnTo>
                    <a:pt x="149504" y="558800"/>
                  </a:lnTo>
                  <a:lnTo>
                    <a:pt x="114776" y="529590"/>
                  </a:lnTo>
                  <a:lnTo>
                    <a:pt x="84978" y="495300"/>
                  </a:lnTo>
                  <a:lnTo>
                    <a:pt x="60727" y="457200"/>
                  </a:lnTo>
                  <a:lnTo>
                    <a:pt x="42641" y="415290"/>
                  </a:lnTo>
                  <a:lnTo>
                    <a:pt x="31337" y="369570"/>
                  </a:lnTo>
                  <a:lnTo>
                    <a:pt x="27431" y="321310"/>
                  </a:lnTo>
                  <a:lnTo>
                    <a:pt x="31337" y="274320"/>
                  </a:lnTo>
                  <a:lnTo>
                    <a:pt x="42641" y="228600"/>
                  </a:lnTo>
                  <a:lnTo>
                    <a:pt x="60727" y="186690"/>
                  </a:lnTo>
                  <a:lnTo>
                    <a:pt x="84978" y="147320"/>
                  </a:lnTo>
                  <a:lnTo>
                    <a:pt x="114776" y="113030"/>
                  </a:lnTo>
                  <a:lnTo>
                    <a:pt x="149504" y="83820"/>
                  </a:lnTo>
                  <a:lnTo>
                    <a:pt x="188545" y="59690"/>
                  </a:lnTo>
                  <a:lnTo>
                    <a:pt x="231282" y="41910"/>
                  </a:lnTo>
                  <a:lnTo>
                    <a:pt x="277097" y="30480"/>
                  </a:lnTo>
                  <a:lnTo>
                    <a:pt x="325374" y="26670"/>
                  </a:lnTo>
                  <a:lnTo>
                    <a:pt x="452342" y="26670"/>
                  </a:lnTo>
                  <a:lnTo>
                    <a:pt x="435387" y="19050"/>
                  </a:lnTo>
                  <a:lnTo>
                    <a:pt x="381333" y="5080"/>
                  </a:lnTo>
                  <a:lnTo>
                    <a:pt x="325374" y="0"/>
                  </a:lnTo>
                  <a:close/>
                </a:path>
                <a:path w="650875" h="642619">
                  <a:moveTo>
                    <a:pt x="559943" y="106680"/>
                  </a:moveTo>
                  <a:lnTo>
                    <a:pt x="554862" y="111760"/>
                  </a:lnTo>
                  <a:lnTo>
                    <a:pt x="548004" y="116840"/>
                  </a:lnTo>
                  <a:lnTo>
                    <a:pt x="548004" y="125730"/>
                  </a:lnTo>
                  <a:lnTo>
                    <a:pt x="582864" y="173990"/>
                  </a:lnTo>
                  <a:lnTo>
                    <a:pt x="604916" y="220980"/>
                  </a:lnTo>
                  <a:lnTo>
                    <a:pt x="618611" y="270510"/>
                  </a:lnTo>
                  <a:lnTo>
                    <a:pt x="623315" y="321310"/>
                  </a:lnTo>
                  <a:lnTo>
                    <a:pt x="619410" y="369570"/>
                  </a:lnTo>
                  <a:lnTo>
                    <a:pt x="608106" y="415290"/>
                  </a:lnTo>
                  <a:lnTo>
                    <a:pt x="590020" y="457200"/>
                  </a:lnTo>
                  <a:lnTo>
                    <a:pt x="565769" y="495300"/>
                  </a:lnTo>
                  <a:lnTo>
                    <a:pt x="535971" y="529590"/>
                  </a:lnTo>
                  <a:lnTo>
                    <a:pt x="501243" y="558800"/>
                  </a:lnTo>
                  <a:lnTo>
                    <a:pt x="462202" y="582930"/>
                  </a:lnTo>
                  <a:lnTo>
                    <a:pt x="419465" y="600710"/>
                  </a:lnTo>
                  <a:lnTo>
                    <a:pt x="373650" y="612140"/>
                  </a:lnTo>
                  <a:lnTo>
                    <a:pt x="325374" y="615950"/>
                  </a:lnTo>
                  <a:lnTo>
                    <a:pt x="455953" y="615950"/>
                  </a:lnTo>
                  <a:lnTo>
                    <a:pt x="502602" y="590550"/>
                  </a:lnTo>
                  <a:lnTo>
                    <a:pt x="538897" y="563880"/>
                  </a:lnTo>
                  <a:lnTo>
                    <a:pt x="570984" y="532130"/>
                  </a:lnTo>
                  <a:lnTo>
                    <a:pt x="598361" y="496570"/>
                  </a:lnTo>
                  <a:lnTo>
                    <a:pt x="620528" y="457200"/>
                  </a:lnTo>
                  <a:lnTo>
                    <a:pt x="636982" y="414020"/>
                  </a:lnTo>
                  <a:lnTo>
                    <a:pt x="647223" y="368300"/>
                  </a:lnTo>
                  <a:lnTo>
                    <a:pt x="650748" y="321310"/>
                  </a:lnTo>
                  <a:lnTo>
                    <a:pt x="647497" y="276860"/>
                  </a:lnTo>
                  <a:lnTo>
                    <a:pt x="637913" y="232410"/>
                  </a:lnTo>
                  <a:lnTo>
                    <a:pt x="622246" y="190500"/>
                  </a:lnTo>
                  <a:lnTo>
                    <a:pt x="600744" y="151130"/>
                  </a:lnTo>
                  <a:lnTo>
                    <a:pt x="573658" y="113030"/>
                  </a:lnTo>
                  <a:lnTo>
                    <a:pt x="568578" y="107950"/>
                  </a:lnTo>
                  <a:lnTo>
                    <a:pt x="559943" y="106680"/>
                  </a:lnTo>
                  <a:close/>
                </a:path>
                <a:path w="650875" h="642619">
                  <a:moveTo>
                    <a:pt x="333882" y="516890"/>
                  </a:moveTo>
                  <a:lnTo>
                    <a:pt x="318515" y="516890"/>
                  </a:lnTo>
                  <a:lnTo>
                    <a:pt x="311657" y="521970"/>
                  </a:lnTo>
                  <a:lnTo>
                    <a:pt x="311657" y="584200"/>
                  </a:lnTo>
                  <a:lnTo>
                    <a:pt x="318515" y="589280"/>
                  </a:lnTo>
                  <a:lnTo>
                    <a:pt x="333882" y="589280"/>
                  </a:lnTo>
                  <a:lnTo>
                    <a:pt x="339089" y="584200"/>
                  </a:lnTo>
                  <a:lnTo>
                    <a:pt x="339089" y="521970"/>
                  </a:lnTo>
                  <a:lnTo>
                    <a:pt x="333882" y="516890"/>
                  </a:lnTo>
                  <a:close/>
                </a:path>
                <a:path w="650875" h="642619">
                  <a:moveTo>
                    <a:pt x="220852" y="486410"/>
                  </a:moveTo>
                  <a:lnTo>
                    <a:pt x="212344" y="487680"/>
                  </a:lnTo>
                  <a:lnTo>
                    <a:pt x="208914" y="494030"/>
                  </a:lnTo>
                  <a:lnTo>
                    <a:pt x="184911" y="534670"/>
                  </a:lnTo>
                  <a:lnTo>
                    <a:pt x="181482" y="541020"/>
                  </a:lnTo>
                  <a:lnTo>
                    <a:pt x="183260" y="549910"/>
                  </a:lnTo>
                  <a:lnTo>
                    <a:pt x="190119" y="553720"/>
                  </a:lnTo>
                  <a:lnTo>
                    <a:pt x="191770" y="554990"/>
                  </a:lnTo>
                  <a:lnTo>
                    <a:pt x="202056" y="554990"/>
                  </a:lnTo>
                  <a:lnTo>
                    <a:pt x="205485" y="553720"/>
                  </a:lnTo>
                  <a:lnTo>
                    <a:pt x="208914" y="548640"/>
                  </a:lnTo>
                  <a:lnTo>
                    <a:pt x="232918" y="508000"/>
                  </a:lnTo>
                  <a:lnTo>
                    <a:pt x="236347" y="501650"/>
                  </a:lnTo>
                  <a:lnTo>
                    <a:pt x="234569" y="494030"/>
                  </a:lnTo>
                  <a:lnTo>
                    <a:pt x="227710" y="488950"/>
                  </a:lnTo>
                  <a:lnTo>
                    <a:pt x="220852" y="486410"/>
                  </a:lnTo>
                  <a:close/>
                </a:path>
                <a:path w="650875" h="642619">
                  <a:moveTo>
                    <a:pt x="429895" y="486410"/>
                  </a:moveTo>
                  <a:lnTo>
                    <a:pt x="424687" y="488950"/>
                  </a:lnTo>
                  <a:lnTo>
                    <a:pt x="417829" y="494030"/>
                  </a:lnTo>
                  <a:lnTo>
                    <a:pt x="414400" y="501650"/>
                  </a:lnTo>
                  <a:lnTo>
                    <a:pt x="419607" y="508000"/>
                  </a:lnTo>
                  <a:lnTo>
                    <a:pt x="443483" y="548640"/>
                  </a:lnTo>
                  <a:lnTo>
                    <a:pt x="445261" y="553720"/>
                  </a:lnTo>
                  <a:lnTo>
                    <a:pt x="450342" y="554990"/>
                  </a:lnTo>
                  <a:lnTo>
                    <a:pt x="458977" y="554990"/>
                  </a:lnTo>
                  <a:lnTo>
                    <a:pt x="460628" y="553720"/>
                  </a:lnTo>
                  <a:lnTo>
                    <a:pt x="467486" y="549910"/>
                  </a:lnTo>
                  <a:lnTo>
                    <a:pt x="470915" y="541020"/>
                  </a:lnTo>
                  <a:lnTo>
                    <a:pt x="465835" y="534670"/>
                  </a:lnTo>
                  <a:lnTo>
                    <a:pt x="443483" y="494030"/>
                  </a:lnTo>
                  <a:lnTo>
                    <a:pt x="438403" y="487680"/>
                  </a:lnTo>
                  <a:lnTo>
                    <a:pt x="429895" y="486410"/>
                  </a:lnTo>
                  <a:close/>
                </a:path>
                <a:path w="650875" h="642619">
                  <a:moveTo>
                    <a:pt x="143890" y="410210"/>
                  </a:moveTo>
                  <a:lnTo>
                    <a:pt x="137032" y="412750"/>
                  </a:lnTo>
                  <a:lnTo>
                    <a:pt x="95884" y="436880"/>
                  </a:lnTo>
                  <a:lnTo>
                    <a:pt x="89026" y="440690"/>
                  </a:lnTo>
                  <a:lnTo>
                    <a:pt x="87375" y="448310"/>
                  </a:lnTo>
                  <a:lnTo>
                    <a:pt x="90804" y="455930"/>
                  </a:lnTo>
                  <a:lnTo>
                    <a:pt x="92455" y="461010"/>
                  </a:lnTo>
                  <a:lnTo>
                    <a:pt x="97662" y="462280"/>
                  </a:lnTo>
                  <a:lnTo>
                    <a:pt x="107950" y="462280"/>
                  </a:lnTo>
                  <a:lnTo>
                    <a:pt x="109600" y="461010"/>
                  </a:lnTo>
                  <a:lnTo>
                    <a:pt x="150749" y="436880"/>
                  </a:lnTo>
                  <a:lnTo>
                    <a:pt x="157606" y="433070"/>
                  </a:lnTo>
                  <a:lnTo>
                    <a:pt x="159257" y="425450"/>
                  </a:lnTo>
                  <a:lnTo>
                    <a:pt x="155828" y="417830"/>
                  </a:lnTo>
                  <a:lnTo>
                    <a:pt x="150749" y="411480"/>
                  </a:lnTo>
                  <a:lnTo>
                    <a:pt x="143890" y="410210"/>
                  </a:lnTo>
                  <a:close/>
                </a:path>
                <a:path w="650875" h="642619">
                  <a:moveTo>
                    <a:pt x="508634" y="410210"/>
                  </a:moveTo>
                  <a:lnTo>
                    <a:pt x="499999" y="411480"/>
                  </a:lnTo>
                  <a:lnTo>
                    <a:pt x="496570" y="417830"/>
                  </a:lnTo>
                  <a:lnTo>
                    <a:pt x="491489" y="425450"/>
                  </a:lnTo>
                  <a:lnTo>
                    <a:pt x="494919" y="433070"/>
                  </a:lnTo>
                  <a:lnTo>
                    <a:pt x="501776" y="436880"/>
                  </a:lnTo>
                  <a:lnTo>
                    <a:pt x="542798" y="461010"/>
                  </a:lnTo>
                  <a:lnTo>
                    <a:pt x="544576" y="462280"/>
                  </a:lnTo>
                  <a:lnTo>
                    <a:pt x="553084" y="462280"/>
                  </a:lnTo>
                  <a:lnTo>
                    <a:pt x="558292" y="461010"/>
                  </a:lnTo>
                  <a:lnTo>
                    <a:pt x="559943" y="455930"/>
                  </a:lnTo>
                  <a:lnTo>
                    <a:pt x="565150" y="448310"/>
                  </a:lnTo>
                  <a:lnTo>
                    <a:pt x="561721" y="440690"/>
                  </a:lnTo>
                  <a:lnTo>
                    <a:pt x="556513" y="436880"/>
                  </a:lnTo>
                  <a:lnTo>
                    <a:pt x="515493" y="412750"/>
                  </a:lnTo>
                  <a:lnTo>
                    <a:pt x="508634" y="410210"/>
                  </a:lnTo>
                  <a:close/>
                </a:path>
                <a:path w="650875" h="642619">
                  <a:moveTo>
                    <a:pt x="102743" y="177800"/>
                  </a:moveTo>
                  <a:lnTo>
                    <a:pt x="94233" y="181610"/>
                  </a:lnTo>
                  <a:lnTo>
                    <a:pt x="90804" y="187960"/>
                  </a:lnTo>
                  <a:lnTo>
                    <a:pt x="87375" y="193040"/>
                  </a:lnTo>
                  <a:lnTo>
                    <a:pt x="89026" y="201930"/>
                  </a:lnTo>
                  <a:lnTo>
                    <a:pt x="95884" y="204470"/>
                  </a:lnTo>
                  <a:lnTo>
                    <a:pt x="279146" y="309880"/>
                  </a:lnTo>
                  <a:lnTo>
                    <a:pt x="279146" y="313690"/>
                  </a:lnTo>
                  <a:lnTo>
                    <a:pt x="277368" y="318770"/>
                  </a:lnTo>
                  <a:lnTo>
                    <a:pt x="277368" y="321310"/>
                  </a:lnTo>
                  <a:lnTo>
                    <a:pt x="281261" y="340360"/>
                  </a:lnTo>
                  <a:lnTo>
                    <a:pt x="291750" y="354330"/>
                  </a:lnTo>
                  <a:lnTo>
                    <a:pt x="307050" y="365760"/>
                  </a:lnTo>
                  <a:lnTo>
                    <a:pt x="325374" y="369570"/>
                  </a:lnTo>
                  <a:lnTo>
                    <a:pt x="344447" y="365760"/>
                  </a:lnTo>
                  <a:lnTo>
                    <a:pt x="359663" y="354330"/>
                  </a:lnTo>
                  <a:lnTo>
                    <a:pt x="369736" y="340360"/>
                  </a:lnTo>
                  <a:lnTo>
                    <a:pt x="373379" y="321310"/>
                  </a:lnTo>
                  <a:lnTo>
                    <a:pt x="373379" y="313690"/>
                  </a:lnTo>
                  <a:lnTo>
                    <a:pt x="371601" y="309880"/>
                  </a:lnTo>
                  <a:lnTo>
                    <a:pt x="410172" y="288290"/>
                  </a:lnTo>
                  <a:lnTo>
                    <a:pt x="292861" y="288290"/>
                  </a:lnTo>
                  <a:lnTo>
                    <a:pt x="109600" y="182880"/>
                  </a:lnTo>
                  <a:lnTo>
                    <a:pt x="102743" y="177800"/>
                  </a:lnTo>
                  <a:close/>
                </a:path>
                <a:path w="650875" h="642619">
                  <a:moveTo>
                    <a:pt x="123317" y="308610"/>
                  </a:moveTo>
                  <a:lnTo>
                    <a:pt x="59944" y="308610"/>
                  </a:lnTo>
                  <a:lnTo>
                    <a:pt x="54736" y="313690"/>
                  </a:lnTo>
                  <a:lnTo>
                    <a:pt x="54736" y="328930"/>
                  </a:lnTo>
                  <a:lnTo>
                    <a:pt x="59944" y="335280"/>
                  </a:lnTo>
                  <a:lnTo>
                    <a:pt x="123317" y="335280"/>
                  </a:lnTo>
                  <a:lnTo>
                    <a:pt x="128397" y="328930"/>
                  </a:lnTo>
                  <a:lnTo>
                    <a:pt x="128397" y="313690"/>
                  </a:lnTo>
                  <a:lnTo>
                    <a:pt x="123317" y="308610"/>
                  </a:lnTo>
                  <a:close/>
                </a:path>
                <a:path w="650875" h="642619">
                  <a:moveTo>
                    <a:pt x="590803" y="308610"/>
                  </a:moveTo>
                  <a:lnTo>
                    <a:pt x="529208" y="308610"/>
                  </a:lnTo>
                  <a:lnTo>
                    <a:pt x="522350" y="313690"/>
                  </a:lnTo>
                  <a:lnTo>
                    <a:pt x="522350" y="328930"/>
                  </a:lnTo>
                  <a:lnTo>
                    <a:pt x="529208" y="335280"/>
                  </a:lnTo>
                  <a:lnTo>
                    <a:pt x="590803" y="335280"/>
                  </a:lnTo>
                  <a:lnTo>
                    <a:pt x="597661" y="328930"/>
                  </a:lnTo>
                  <a:lnTo>
                    <a:pt x="597661" y="313690"/>
                  </a:lnTo>
                  <a:lnTo>
                    <a:pt x="590803" y="308610"/>
                  </a:lnTo>
                  <a:close/>
                </a:path>
                <a:path w="650875" h="642619">
                  <a:moveTo>
                    <a:pt x="325374" y="274320"/>
                  </a:moveTo>
                  <a:lnTo>
                    <a:pt x="316454" y="275590"/>
                  </a:lnTo>
                  <a:lnTo>
                    <a:pt x="307832" y="278130"/>
                  </a:lnTo>
                  <a:lnTo>
                    <a:pt x="299852" y="281940"/>
                  </a:lnTo>
                  <a:lnTo>
                    <a:pt x="292861" y="288290"/>
                  </a:lnTo>
                  <a:lnTo>
                    <a:pt x="357885" y="288290"/>
                  </a:lnTo>
                  <a:lnTo>
                    <a:pt x="351145" y="281940"/>
                  </a:lnTo>
                  <a:lnTo>
                    <a:pt x="343582" y="278130"/>
                  </a:lnTo>
                  <a:lnTo>
                    <a:pt x="335043" y="275590"/>
                  </a:lnTo>
                  <a:lnTo>
                    <a:pt x="325374" y="274320"/>
                  </a:lnTo>
                  <a:close/>
                </a:path>
                <a:path w="650875" h="642619">
                  <a:moveTo>
                    <a:pt x="448690" y="234950"/>
                  </a:moveTo>
                  <a:lnTo>
                    <a:pt x="441832" y="238760"/>
                  </a:lnTo>
                  <a:lnTo>
                    <a:pt x="357885" y="288290"/>
                  </a:lnTo>
                  <a:lnTo>
                    <a:pt x="410172" y="288290"/>
                  </a:lnTo>
                  <a:lnTo>
                    <a:pt x="462406" y="259080"/>
                  </a:lnTo>
                  <a:lnTo>
                    <a:pt x="464057" y="250190"/>
                  </a:lnTo>
                  <a:lnTo>
                    <a:pt x="460628" y="243840"/>
                  </a:lnTo>
                  <a:lnTo>
                    <a:pt x="457200" y="238760"/>
                  </a:lnTo>
                  <a:lnTo>
                    <a:pt x="448690" y="234950"/>
                  </a:lnTo>
                  <a:close/>
                </a:path>
                <a:path w="650875" h="642619">
                  <a:moveTo>
                    <a:pt x="548004" y="177800"/>
                  </a:moveTo>
                  <a:lnTo>
                    <a:pt x="542798" y="182880"/>
                  </a:lnTo>
                  <a:lnTo>
                    <a:pt x="501776" y="204470"/>
                  </a:lnTo>
                  <a:lnTo>
                    <a:pt x="494919" y="209550"/>
                  </a:lnTo>
                  <a:lnTo>
                    <a:pt x="491489" y="218440"/>
                  </a:lnTo>
                  <a:lnTo>
                    <a:pt x="496570" y="223520"/>
                  </a:lnTo>
                  <a:lnTo>
                    <a:pt x="498348" y="228600"/>
                  </a:lnTo>
                  <a:lnTo>
                    <a:pt x="503427" y="229870"/>
                  </a:lnTo>
                  <a:lnTo>
                    <a:pt x="512063" y="229870"/>
                  </a:lnTo>
                  <a:lnTo>
                    <a:pt x="515493" y="228600"/>
                  </a:lnTo>
                  <a:lnTo>
                    <a:pt x="556513" y="204470"/>
                  </a:lnTo>
                  <a:lnTo>
                    <a:pt x="561721" y="201930"/>
                  </a:lnTo>
                  <a:lnTo>
                    <a:pt x="565150" y="193040"/>
                  </a:lnTo>
                  <a:lnTo>
                    <a:pt x="559943" y="187960"/>
                  </a:lnTo>
                  <a:lnTo>
                    <a:pt x="556513" y="181610"/>
                  </a:lnTo>
                  <a:lnTo>
                    <a:pt x="548004" y="177800"/>
                  </a:lnTo>
                  <a:close/>
                </a:path>
                <a:path w="650875" h="642619">
                  <a:moveTo>
                    <a:pt x="196976" y="85090"/>
                  </a:moveTo>
                  <a:lnTo>
                    <a:pt x="190119" y="90170"/>
                  </a:lnTo>
                  <a:lnTo>
                    <a:pt x="183260" y="92710"/>
                  </a:lnTo>
                  <a:lnTo>
                    <a:pt x="181482" y="101600"/>
                  </a:lnTo>
                  <a:lnTo>
                    <a:pt x="184911" y="106680"/>
                  </a:lnTo>
                  <a:lnTo>
                    <a:pt x="208914" y="147320"/>
                  </a:lnTo>
                  <a:lnTo>
                    <a:pt x="210693" y="152400"/>
                  </a:lnTo>
                  <a:lnTo>
                    <a:pt x="215773" y="153670"/>
                  </a:lnTo>
                  <a:lnTo>
                    <a:pt x="224281" y="153670"/>
                  </a:lnTo>
                  <a:lnTo>
                    <a:pt x="227710" y="152400"/>
                  </a:lnTo>
                  <a:lnTo>
                    <a:pt x="234569" y="148590"/>
                  </a:lnTo>
                  <a:lnTo>
                    <a:pt x="236347" y="140970"/>
                  </a:lnTo>
                  <a:lnTo>
                    <a:pt x="232918" y="133350"/>
                  </a:lnTo>
                  <a:lnTo>
                    <a:pt x="208914" y="92710"/>
                  </a:lnTo>
                  <a:lnTo>
                    <a:pt x="205485" y="87630"/>
                  </a:lnTo>
                  <a:lnTo>
                    <a:pt x="196976" y="85090"/>
                  </a:lnTo>
                  <a:close/>
                </a:path>
                <a:path w="650875" h="642619">
                  <a:moveTo>
                    <a:pt x="455549" y="85090"/>
                  </a:moveTo>
                  <a:lnTo>
                    <a:pt x="446912" y="87630"/>
                  </a:lnTo>
                  <a:lnTo>
                    <a:pt x="443483" y="92710"/>
                  </a:lnTo>
                  <a:lnTo>
                    <a:pt x="419607" y="133350"/>
                  </a:lnTo>
                  <a:lnTo>
                    <a:pt x="416178" y="140970"/>
                  </a:lnTo>
                  <a:lnTo>
                    <a:pt x="417829" y="148590"/>
                  </a:lnTo>
                  <a:lnTo>
                    <a:pt x="424687" y="152400"/>
                  </a:lnTo>
                  <a:lnTo>
                    <a:pt x="426465" y="153670"/>
                  </a:lnTo>
                  <a:lnTo>
                    <a:pt x="434975" y="153670"/>
                  </a:lnTo>
                  <a:lnTo>
                    <a:pt x="440054" y="152400"/>
                  </a:lnTo>
                  <a:lnTo>
                    <a:pt x="443483" y="147320"/>
                  </a:lnTo>
                  <a:lnTo>
                    <a:pt x="465835" y="106680"/>
                  </a:lnTo>
                  <a:lnTo>
                    <a:pt x="470915" y="101600"/>
                  </a:lnTo>
                  <a:lnTo>
                    <a:pt x="467486" y="92710"/>
                  </a:lnTo>
                  <a:lnTo>
                    <a:pt x="460628" y="90170"/>
                  </a:lnTo>
                  <a:lnTo>
                    <a:pt x="455549" y="85090"/>
                  </a:lnTo>
                  <a:close/>
                </a:path>
                <a:path w="650875" h="642619">
                  <a:moveTo>
                    <a:pt x="333882" y="52070"/>
                  </a:moveTo>
                  <a:lnTo>
                    <a:pt x="318515" y="52070"/>
                  </a:lnTo>
                  <a:lnTo>
                    <a:pt x="311657" y="59690"/>
                  </a:lnTo>
                  <a:lnTo>
                    <a:pt x="311657" y="120650"/>
                  </a:lnTo>
                  <a:lnTo>
                    <a:pt x="318515" y="127000"/>
                  </a:lnTo>
                  <a:lnTo>
                    <a:pt x="333882" y="127000"/>
                  </a:lnTo>
                  <a:lnTo>
                    <a:pt x="339089" y="120650"/>
                  </a:lnTo>
                  <a:lnTo>
                    <a:pt x="339089" y="59690"/>
                  </a:lnTo>
                  <a:lnTo>
                    <a:pt x="333882" y="52070"/>
                  </a:lnTo>
                  <a:close/>
                </a:path>
                <a:path w="650875" h="642619">
                  <a:moveTo>
                    <a:pt x="452342" y="26670"/>
                  </a:moveTo>
                  <a:lnTo>
                    <a:pt x="325374" y="26670"/>
                  </a:lnTo>
                  <a:lnTo>
                    <a:pt x="376493" y="31750"/>
                  </a:lnTo>
                  <a:lnTo>
                    <a:pt x="426196" y="44450"/>
                  </a:lnTo>
                  <a:lnTo>
                    <a:pt x="473017" y="66040"/>
                  </a:lnTo>
                  <a:lnTo>
                    <a:pt x="515493" y="95250"/>
                  </a:lnTo>
                  <a:lnTo>
                    <a:pt x="520573" y="97790"/>
                  </a:lnTo>
                  <a:lnTo>
                    <a:pt x="529208" y="97790"/>
                  </a:lnTo>
                  <a:lnTo>
                    <a:pt x="534288" y="92710"/>
                  </a:lnTo>
                  <a:lnTo>
                    <a:pt x="539496" y="86360"/>
                  </a:lnTo>
                  <a:lnTo>
                    <a:pt x="537718" y="77470"/>
                  </a:lnTo>
                  <a:lnTo>
                    <a:pt x="532637" y="72390"/>
                  </a:lnTo>
                  <a:lnTo>
                    <a:pt x="486251" y="41910"/>
                  </a:lnTo>
                  <a:lnTo>
                    <a:pt x="452342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34867" y="1341119"/>
              <a:ext cx="1115695" cy="4726305"/>
            </a:xfrm>
            <a:custGeom>
              <a:avLst/>
              <a:gdLst/>
              <a:ahLst/>
              <a:cxnLst/>
              <a:rect l="l" t="t" r="r" b="b"/>
              <a:pathLst>
                <a:path w="1115695" h="4726305">
                  <a:moveTo>
                    <a:pt x="929640" y="0"/>
                  </a:moveTo>
                  <a:lnTo>
                    <a:pt x="185928" y="0"/>
                  </a:lnTo>
                  <a:lnTo>
                    <a:pt x="136480" y="6637"/>
                  </a:lnTo>
                  <a:lnTo>
                    <a:pt x="92060" y="25371"/>
                  </a:lnTo>
                  <a:lnTo>
                    <a:pt x="54435" y="54435"/>
                  </a:lnTo>
                  <a:lnTo>
                    <a:pt x="25371" y="92060"/>
                  </a:lnTo>
                  <a:lnTo>
                    <a:pt x="6637" y="136480"/>
                  </a:lnTo>
                  <a:lnTo>
                    <a:pt x="0" y="185927"/>
                  </a:lnTo>
                  <a:lnTo>
                    <a:pt x="0" y="4539995"/>
                  </a:lnTo>
                  <a:lnTo>
                    <a:pt x="6637" y="4589421"/>
                  </a:lnTo>
                  <a:lnTo>
                    <a:pt x="25371" y="4633834"/>
                  </a:lnTo>
                  <a:lnTo>
                    <a:pt x="54435" y="4671464"/>
                  </a:lnTo>
                  <a:lnTo>
                    <a:pt x="92060" y="4700538"/>
                  </a:lnTo>
                  <a:lnTo>
                    <a:pt x="136480" y="4719282"/>
                  </a:lnTo>
                  <a:lnTo>
                    <a:pt x="185928" y="4725924"/>
                  </a:lnTo>
                  <a:lnTo>
                    <a:pt x="929640" y="4725924"/>
                  </a:lnTo>
                  <a:lnTo>
                    <a:pt x="979087" y="4719282"/>
                  </a:lnTo>
                  <a:lnTo>
                    <a:pt x="1023507" y="4700538"/>
                  </a:lnTo>
                  <a:lnTo>
                    <a:pt x="1061132" y="4671464"/>
                  </a:lnTo>
                  <a:lnTo>
                    <a:pt x="1090196" y="4633834"/>
                  </a:lnTo>
                  <a:lnTo>
                    <a:pt x="1108930" y="4589421"/>
                  </a:lnTo>
                  <a:lnTo>
                    <a:pt x="1115568" y="4539995"/>
                  </a:lnTo>
                  <a:lnTo>
                    <a:pt x="1115568" y="185927"/>
                  </a:lnTo>
                  <a:lnTo>
                    <a:pt x="1108930" y="136480"/>
                  </a:lnTo>
                  <a:lnTo>
                    <a:pt x="1090196" y="92060"/>
                  </a:lnTo>
                  <a:lnTo>
                    <a:pt x="1061132" y="54435"/>
                  </a:lnTo>
                  <a:lnTo>
                    <a:pt x="1023507" y="25371"/>
                  </a:lnTo>
                  <a:lnTo>
                    <a:pt x="979087" y="6637"/>
                  </a:lnTo>
                  <a:lnTo>
                    <a:pt x="92964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22903" y="1461515"/>
              <a:ext cx="539750" cy="629920"/>
            </a:xfrm>
            <a:custGeom>
              <a:avLst/>
              <a:gdLst/>
              <a:ahLst/>
              <a:cxnLst/>
              <a:rect l="l" t="t" r="r" b="b"/>
              <a:pathLst>
                <a:path w="539750" h="629919">
                  <a:moveTo>
                    <a:pt x="147193" y="92710"/>
                  </a:moveTo>
                  <a:lnTo>
                    <a:pt x="52070" y="92710"/>
                  </a:lnTo>
                  <a:lnTo>
                    <a:pt x="31664" y="96970"/>
                  </a:lnTo>
                  <a:lnTo>
                    <a:pt x="15128" y="108505"/>
                  </a:lnTo>
                  <a:lnTo>
                    <a:pt x="4046" y="125446"/>
                  </a:lnTo>
                  <a:lnTo>
                    <a:pt x="0" y="145923"/>
                  </a:lnTo>
                  <a:lnTo>
                    <a:pt x="0" y="576199"/>
                  </a:lnTo>
                  <a:lnTo>
                    <a:pt x="4046" y="596675"/>
                  </a:lnTo>
                  <a:lnTo>
                    <a:pt x="15128" y="613616"/>
                  </a:lnTo>
                  <a:lnTo>
                    <a:pt x="31664" y="625151"/>
                  </a:lnTo>
                  <a:lnTo>
                    <a:pt x="52070" y="629412"/>
                  </a:lnTo>
                  <a:lnTo>
                    <a:pt x="485901" y="629412"/>
                  </a:lnTo>
                  <a:lnTo>
                    <a:pt x="507188" y="625151"/>
                  </a:lnTo>
                  <a:lnTo>
                    <a:pt x="524176" y="613616"/>
                  </a:lnTo>
                  <a:lnTo>
                    <a:pt x="529879" y="605028"/>
                  </a:lnTo>
                  <a:lnTo>
                    <a:pt x="52070" y="605028"/>
                  </a:lnTo>
                  <a:lnTo>
                    <a:pt x="41334" y="602880"/>
                  </a:lnTo>
                  <a:lnTo>
                    <a:pt x="32575" y="596900"/>
                  </a:lnTo>
                  <a:lnTo>
                    <a:pt x="26673" y="587775"/>
                  </a:lnTo>
                  <a:lnTo>
                    <a:pt x="24511" y="576199"/>
                  </a:lnTo>
                  <a:lnTo>
                    <a:pt x="24511" y="145923"/>
                  </a:lnTo>
                  <a:lnTo>
                    <a:pt x="26673" y="135042"/>
                  </a:lnTo>
                  <a:lnTo>
                    <a:pt x="32575" y="125841"/>
                  </a:lnTo>
                  <a:lnTo>
                    <a:pt x="41334" y="119473"/>
                  </a:lnTo>
                  <a:lnTo>
                    <a:pt x="52070" y="117094"/>
                  </a:lnTo>
                  <a:lnTo>
                    <a:pt x="147193" y="117094"/>
                  </a:lnTo>
                  <a:lnTo>
                    <a:pt x="153288" y="112522"/>
                  </a:lnTo>
                  <a:lnTo>
                    <a:pt x="153288" y="98806"/>
                  </a:lnTo>
                  <a:lnTo>
                    <a:pt x="147193" y="92710"/>
                  </a:lnTo>
                  <a:close/>
                </a:path>
                <a:path w="539750" h="629919">
                  <a:moveTo>
                    <a:pt x="534924" y="214375"/>
                  </a:moveTo>
                  <a:lnTo>
                    <a:pt x="521081" y="214375"/>
                  </a:lnTo>
                  <a:lnTo>
                    <a:pt x="516509" y="218948"/>
                  </a:lnTo>
                  <a:lnTo>
                    <a:pt x="514985" y="225044"/>
                  </a:lnTo>
                  <a:lnTo>
                    <a:pt x="514985" y="576199"/>
                  </a:lnTo>
                  <a:lnTo>
                    <a:pt x="512798" y="587775"/>
                  </a:lnTo>
                  <a:lnTo>
                    <a:pt x="506729" y="596900"/>
                  </a:lnTo>
                  <a:lnTo>
                    <a:pt x="497518" y="602880"/>
                  </a:lnTo>
                  <a:lnTo>
                    <a:pt x="485901" y="605028"/>
                  </a:lnTo>
                  <a:lnTo>
                    <a:pt x="529879" y="605028"/>
                  </a:lnTo>
                  <a:lnTo>
                    <a:pt x="535426" y="596675"/>
                  </a:lnTo>
                  <a:lnTo>
                    <a:pt x="539496" y="576199"/>
                  </a:lnTo>
                  <a:lnTo>
                    <a:pt x="539496" y="218948"/>
                  </a:lnTo>
                  <a:lnTo>
                    <a:pt x="534924" y="214375"/>
                  </a:lnTo>
                  <a:close/>
                </a:path>
                <a:path w="539750" h="629919">
                  <a:moveTo>
                    <a:pt x="340233" y="453009"/>
                  </a:moveTo>
                  <a:lnTo>
                    <a:pt x="332613" y="453009"/>
                  </a:lnTo>
                  <a:lnTo>
                    <a:pt x="326517" y="457581"/>
                  </a:lnTo>
                  <a:lnTo>
                    <a:pt x="321818" y="462153"/>
                  </a:lnTo>
                  <a:lnTo>
                    <a:pt x="321818" y="469773"/>
                  </a:lnTo>
                  <a:lnTo>
                    <a:pt x="326517" y="474345"/>
                  </a:lnTo>
                  <a:lnTo>
                    <a:pt x="334210" y="482778"/>
                  </a:lnTo>
                  <a:lnTo>
                    <a:pt x="357124" y="516889"/>
                  </a:lnTo>
                  <a:lnTo>
                    <a:pt x="360172" y="522986"/>
                  </a:lnTo>
                  <a:lnTo>
                    <a:pt x="360172" y="524510"/>
                  </a:lnTo>
                  <a:lnTo>
                    <a:pt x="363220" y="529082"/>
                  </a:lnTo>
                  <a:lnTo>
                    <a:pt x="366268" y="532130"/>
                  </a:lnTo>
                  <a:lnTo>
                    <a:pt x="377063" y="532130"/>
                  </a:lnTo>
                  <a:lnTo>
                    <a:pt x="383159" y="526034"/>
                  </a:lnTo>
                  <a:lnTo>
                    <a:pt x="384804" y="522392"/>
                  </a:lnTo>
                  <a:lnTo>
                    <a:pt x="389461" y="514048"/>
                  </a:lnTo>
                  <a:lnTo>
                    <a:pt x="400891" y="494157"/>
                  </a:lnTo>
                  <a:lnTo>
                    <a:pt x="372491" y="494157"/>
                  </a:lnTo>
                  <a:lnTo>
                    <a:pt x="367272" y="485655"/>
                  </a:lnTo>
                  <a:lnTo>
                    <a:pt x="360934" y="476440"/>
                  </a:lnTo>
                  <a:lnTo>
                    <a:pt x="353452" y="466939"/>
                  </a:lnTo>
                  <a:lnTo>
                    <a:pt x="344805" y="457581"/>
                  </a:lnTo>
                  <a:lnTo>
                    <a:pt x="340233" y="453009"/>
                  </a:lnTo>
                  <a:close/>
                </a:path>
                <a:path w="539750" h="629919">
                  <a:moveTo>
                    <a:pt x="288163" y="475869"/>
                  </a:moveTo>
                  <a:lnTo>
                    <a:pt x="79756" y="475869"/>
                  </a:lnTo>
                  <a:lnTo>
                    <a:pt x="73533" y="481964"/>
                  </a:lnTo>
                  <a:lnTo>
                    <a:pt x="73533" y="495681"/>
                  </a:lnTo>
                  <a:lnTo>
                    <a:pt x="79756" y="500125"/>
                  </a:lnTo>
                  <a:lnTo>
                    <a:pt x="288163" y="500125"/>
                  </a:lnTo>
                  <a:lnTo>
                    <a:pt x="294259" y="495681"/>
                  </a:lnTo>
                  <a:lnTo>
                    <a:pt x="294259" y="481964"/>
                  </a:lnTo>
                  <a:lnTo>
                    <a:pt x="288163" y="475869"/>
                  </a:lnTo>
                  <a:close/>
                </a:path>
                <a:path w="539750" h="629919">
                  <a:moveTo>
                    <a:pt x="455168" y="380111"/>
                  </a:moveTo>
                  <a:lnTo>
                    <a:pt x="420925" y="416307"/>
                  </a:lnTo>
                  <a:lnTo>
                    <a:pt x="384968" y="472557"/>
                  </a:lnTo>
                  <a:lnTo>
                    <a:pt x="372491" y="494157"/>
                  </a:lnTo>
                  <a:lnTo>
                    <a:pt x="400891" y="494157"/>
                  </a:lnTo>
                  <a:lnTo>
                    <a:pt x="406146" y="485013"/>
                  </a:lnTo>
                  <a:lnTo>
                    <a:pt x="418480" y="465720"/>
                  </a:lnTo>
                  <a:lnTo>
                    <a:pt x="432244" y="444881"/>
                  </a:lnTo>
                  <a:lnTo>
                    <a:pt x="447151" y="423183"/>
                  </a:lnTo>
                  <a:lnTo>
                    <a:pt x="462915" y="401320"/>
                  </a:lnTo>
                  <a:lnTo>
                    <a:pt x="467487" y="395224"/>
                  </a:lnTo>
                  <a:lnTo>
                    <a:pt x="465963" y="387731"/>
                  </a:lnTo>
                  <a:lnTo>
                    <a:pt x="459740" y="384683"/>
                  </a:lnTo>
                  <a:lnTo>
                    <a:pt x="455168" y="380111"/>
                  </a:lnTo>
                  <a:close/>
                </a:path>
                <a:path w="539750" h="629919">
                  <a:moveTo>
                    <a:pt x="288163" y="411988"/>
                  </a:moveTo>
                  <a:lnTo>
                    <a:pt x="79756" y="411988"/>
                  </a:lnTo>
                  <a:lnTo>
                    <a:pt x="73533" y="418084"/>
                  </a:lnTo>
                  <a:lnTo>
                    <a:pt x="73533" y="431800"/>
                  </a:lnTo>
                  <a:lnTo>
                    <a:pt x="79756" y="436372"/>
                  </a:lnTo>
                  <a:lnTo>
                    <a:pt x="288163" y="436372"/>
                  </a:lnTo>
                  <a:lnTo>
                    <a:pt x="294259" y="431800"/>
                  </a:lnTo>
                  <a:lnTo>
                    <a:pt x="294259" y="418084"/>
                  </a:lnTo>
                  <a:lnTo>
                    <a:pt x="288163" y="411988"/>
                  </a:lnTo>
                  <a:close/>
                </a:path>
                <a:path w="539750" h="629919">
                  <a:moveTo>
                    <a:pt x="340233" y="259969"/>
                  </a:moveTo>
                  <a:lnTo>
                    <a:pt x="332613" y="259969"/>
                  </a:lnTo>
                  <a:lnTo>
                    <a:pt x="326517" y="264541"/>
                  </a:lnTo>
                  <a:lnTo>
                    <a:pt x="321818" y="269113"/>
                  </a:lnTo>
                  <a:lnTo>
                    <a:pt x="321818" y="276733"/>
                  </a:lnTo>
                  <a:lnTo>
                    <a:pt x="326517" y="282829"/>
                  </a:lnTo>
                  <a:lnTo>
                    <a:pt x="334210" y="290327"/>
                  </a:lnTo>
                  <a:lnTo>
                    <a:pt x="341201" y="298719"/>
                  </a:lnTo>
                  <a:lnTo>
                    <a:pt x="347358" y="307135"/>
                  </a:lnTo>
                  <a:lnTo>
                    <a:pt x="352551" y="314706"/>
                  </a:lnTo>
                  <a:lnTo>
                    <a:pt x="355600" y="319278"/>
                  </a:lnTo>
                  <a:lnTo>
                    <a:pt x="357124" y="323850"/>
                  </a:lnTo>
                  <a:lnTo>
                    <a:pt x="360172" y="329946"/>
                  </a:lnTo>
                  <a:lnTo>
                    <a:pt x="360172" y="331470"/>
                  </a:lnTo>
                  <a:lnTo>
                    <a:pt x="363220" y="336042"/>
                  </a:lnTo>
                  <a:lnTo>
                    <a:pt x="366268" y="339089"/>
                  </a:lnTo>
                  <a:lnTo>
                    <a:pt x="377063" y="339089"/>
                  </a:lnTo>
                  <a:lnTo>
                    <a:pt x="383159" y="332994"/>
                  </a:lnTo>
                  <a:lnTo>
                    <a:pt x="389461" y="321564"/>
                  </a:lnTo>
                  <a:lnTo>
                    <a:pt x="396714" y="308562"/>
                  </a:lnTo>
                  <a:lnTo>
                    <a:pt x="400986" y="300989"/>
                  </a:lnTo>
                  <a:lnTo>
                    <a:pt x="372491" y="300989"/>
                  </a:lnTo>
                  <a:lnTo>
                    <a:pt x="367272" y="292508"/>
                  </a:lnTo>
                  <a:lnTo>
                    <a:pt x="360934" y="283337"/>
                  </a:lnTo>
                  <a:lnTo>
                    <a:pt x="353452" y="273879"/>
                  </a:lnTo>
                  <a:lnTo>
                    <a:pt x="344805" y="264541"/>
                  </a:lnTo>
                  <a:lnTo>
                    <a:pt x="340233" y="259969"/>
                  </a:lnTo>
                  <a:close/>
                </a:path>
                <a:path w="539750" h="629919">
                  <a:moveTo>
                    <a:pt x="288163" y="284353"/>
                  </a:moveTo>
                  <a:lnTo>
                    <a:pt x="79756" y="284353"/>
                  </a:lnTo>
                  <a:lnTo>
                    <a:pt x="73533" y="288798"/>
                  </a:lnTo>
                  <a:lnTo>
                    <a:pt x="73533" y="302513"/>
                  </a:lnTo>
                  <a:lnTo>
                    <a:pt x="79756" y="308610"/>
                  </a:lnTo>
                  <a:lnTo>
                    <a:pt x="288163" y="308610"/>
                  </a:lnTo>
                  <a:lnTo>
                    <a:pt x="294259" y="302513"/>
                  </a:lnTo>
                  <a:lnTo>
                    <a:pt x="294259" y="288798"/>
                  </a:lnTo>
                  <a:lnTo>
                    <a:pt x="288163" y="284353"/>
                  </a:lnTo>
                  <a:close/>
                </a:path>
                <a:path w="539750" h="629919">
                  <a:moveTo>
                    <a:pt x="455168" y="186944"/>
                  </a:moveTo>
                  <a:lnTo>
                    <a:pt x="420925" y="223855"/>
                  </a:lnTo>
                  <a:lnTo>
                    <a:pt x="384968" y="279675"/>
                  </a:lnTo>
                  <a:lnTo>
                    <a:pt x="372491" y="300989"/>
                  </a:lnTo>
                  <a:lnTo>
                    <a:pt x="400986" y="300989"/>
                  </a:lnTo>
                  <a:lnTo>
                    <a:pt x="406146" y="291846"/>
                  </a:lnTo>
                  <a:lnTo>
                    <a:pt x="418480" y="272609"/>
                  </a:lnTo>
                  <a:lnTo>
                    <a:pt x="432244" y="251777"/>
                  </a:lnTo>
                  <a:lnTo>
                    <a:pt x="447151" y="230088"/>
                  </a:lnTo>
                  <a:lnTo>
                    <a:pt x="462915" y="208280"/>
                  </a:lnTo>
                  <a:lnTo>
                    <a:pt x="467487" y="203708"/>
                  </a:lnTo>
                  <a:lnTo>
                    <a:pt x="465963" y="196087"/>
                  </a:lnTo>
                  <a:lnTo>
                    <a:pt x="459740" y="191516"/>
                  </a:lnTo>
                  <a:lnTo>
                    <a:pt x="455168" y="186944"/>
                  </a:lnTo>
                  <a:close/>
                </a:path>
                <a:path w="539750" h="629919">
                  <a:moveTo>
                    <a:pt x="288163" y="220472"/>
                  </a:moveTo>
                  <a:lnTo>
                    <a:pt x="79756" y="220472"/>
                  </a:lnTo>
                  <a:lnTo>
                    <a:pt x="73533" y="225044"/>
                  </a:lnTo>
                  <a:lnTo>
                    <a:pt x="73533" y="238633"/>
                  </a:lnTo>
                  <a:lnTo>
                    <a:pt x="79756" y="244729"/>
                  </a:lnTo>
                  <a:lnTo>
                    <a:pt x="288163" y="244729"/>
                  </a:lnTo>
                  <a:lnTo>
                    <a:pt x="294259" y="238633"/>
                  </a:lnTo>
                  <a:lnTo>
                    <a:pt x="294259" y="225044"/>
                  </a:lnTo>
                  <a:lnTo>
                    <a:pt x="288163" y="220472"/>
                  </a:lnTo>
                  <a:close/>
                </a:path>
                <a:path w="539750" h="629919">
                  <a:moveTo>
                    <a:pt x="485901" y="92710"/>
                  </a:moveTo>
                  <a:lnTo>
                    <a:pt x="390779" y="92710"/>
                  </a:lnTo>
                  <a:lnTo>
                    <a:pt x="384683" y="98806"/>
                  </a:lnTo>
                  <a:lnTo>
                    <a:pt x="384683" y="112522"/>
                  </a:lnTo>
                  <a:lnTo>
                    <a:pt x="390779" y="117094"/>
                  </a:lnTo>
                  <a:lnTo>
                    <a:pt x="485901" y="117094"/>
                  </a:lnTo>
                  <a:lnTo>
                    <a:pt x="497518" y="119473"/>
                  </a:lnTo>
                  <a:lnTo>
                    <a:pt x="506730" y="125841"/>
                  </a:lnTo>
                  <a:lnTo>
                    <a:pt x="512798" y="135042"/>
                  </a:lnTo>
                  <a:lnTo>
                    <a:pt x="514985" y="145923"/>
                  </a:lnTo>
                  <a:lnTo>
                    <a:pt x="514985" y="179450"/>
                  </a:lnTo>
                  <a:lnTo>
                    <a:pt x="516509" y="185420"/>
                  </a:lnTo>
                  <a:lnTo>
                    <a:pt x="521081" y="189992"/>
                  </a:lnTo>
                  <a:lnTo>
                    <a:pt x="534924" y="189992"/>
                  </a:lnTo>
                  <a:lnTo>
                    <a:pt x="539496" y="185420"/>
                  </a:lnTo>
                  <a:lnTo>
                    <a:pt x="539496" y="145923"/>
                  </a:lnTo>
                  <a:lnTo>
                    <a:pt x="535426" y="125446"/>
                  </a:lnTo>
                  <a:lnTo>
                    <a:pt x="524176" y="108505"/>
                  </a:lnTo>
                  <a:lnTo>
                    <a:pt x="507188" y="96970"/>
                  </a:lnTo>
                  <a:lnTo>
                    <a:pt x="485901" y="92710"/>
                  </a:lnTo>
                  <a:close/>
                </a:path>
                <a:path w="539750" h="629919">
                  <a:moveTo>
                    <a:pt x="292735" y="0"/>
                  </a:moveTo>
                  <a:lnTo>
                    <a:pt x="246761" y="0"/>
                  </a:lnTo>
                  <a:lnTo>
                    <a:pt x="236448" y="2619"/>
                  </a:lnTo>
                  <a:lnTo>
                    <a:pt x="228742" y="8382"/>
                  </a:lnTo>
                  <a:lnTo>
                    <a:pt x="223918" y="14144"/>
                  </a:lnTo>
                  <a:lnTo>
                    <a:pt x="222250" y="16763"/>
                  </a:lnTo>
                  <a:lnTo>
                    <a:pt x="180848" y="88137"/>
                  </a:lnTo>
                  <a:lnTo>
                    <a:pt x="179181" y="90805"/>
                  </a:lnTo>
                  <a:lnTo>
                    <a:pt x="175513" y="98044"/>
                  </a:lnTo>
                  <a:lnTo>
                    <a:pt x="171846" y="108712"/>
                  </a:lnTo>
                  <a:lnTo>
                    <a:pt x="170180" y="121666"/>
                  </a:lnTo>
                  <a:lnTo>
                    <a:pt x="170180" y="130810"/>
                  </a:lnTo>
                  <a:lnTo>
                    <a:pt x="176275" y="138303"/>
                  </a:lnTo>
                  <a:lnTo>
                    <a:pt x="361696" y="138303"/>
                  </a:lnTo>
                  <a:lnTo>
                    <a:pt x="369316" y="130810"/>
                  </a:lnTo>
                  <a:lnTo>
                    <a:pt x="369316" y="121666"/>
                  </a:lnTo>
                  <a:lnTo>
                    <a:pt x="367649" y="108712"/>
                  </a:lnTo>
                  <a:lnTo>
                    <a:pt x="363982" y="98044"/>
                  </a:lnTo>
                  <a:lnTo>
                    <a:pt x="360507" y="91186"/>
                  </a:lnTo>
                  <a:lnTo>
                    <a:pt x="269748" y="91186"/>
                  </a:lnTo>
                  <a:lnTo>
                    <a:pt x="256700" y="88538"/>
                  </a:lnTo>
                  <a:lnTo>
                    <a:pt x="245951" y="81343"/>
                  </a:lnTo>
                  <a:lnTo>
                    <a:pt x="238654" y="70719"/>
                  </a:lnTo>
                  <a:lnTo>
                    <a:pt x="235966" y="57785"/>
                  </a:lnTo>
                  <a:lnTo>
                    <a:pt x="238654" y="45088"/>
                  </a:lnTo>
                  <a:lnTo>
                    <a:pt x="245951" y="34988"/>
                  </a:lnTo>
                  <a:lnTo>
                    <a:pt x="256700" y="28317"/>
                  </a:lnTo>
                  <a:lnTo>
                    <a:pt x="269748" y="25908"/>
                  </a:lnTo>
                  <a:lnTo>
                    <a:pt x="322550" y="25908"/>
                  </a:lnTo>
                  <a:lnTo>
                    <a:pt x="317246" y="16763"/>
                  </a:lnTo>
                  <a:lnTo>
                    <a:pt x="315577" y="14144"/>
                  </a:lnTo>
                  <a:lnTo>
                    <a:pt x="310753" y="8382"/>
                  </a:lnTo>
                  <a:lnTo>
                    <a:pt x="303047" y="2619"/>
                  </a:lnTo>
                  <a:lnTo>
                    <a:pt x="292735" y="0"/>
                  </a:lnTo>
                  <a:close/>
                </a:path>
                <a:path w="539750" h="629919">
                  <a:moveTo>
                    <a:pt x="322550" y="25908"/>
                  </a:moveTo>
                  <a:lnTo>
                    <a:pt x="269748" y="25908"/>
                  </a:lnTo>
                  <a:lnTo>
                    <a:pt x="282775" y="28317"/>
                  </a:lnTo>
                  <a:lnTo>
                    <a:pt x="293481" y="34988"/>
                  </a:lnTo>
                  <a:lnTo>
                    <a:pt x="300734" y="45088"/>
                  </a:lnTo>
                  <a:lnTo>
                    <a:pt x="303403" y="57785"/>
                  </a:lnTo>
                  <a:lnTo>
                    <a:pt x="300734" y="70719"/>
                  </a:lnTo>
                  <a:lnTo>
                    <a:pt x="293481" y="81343"/>
                  </a:lnTo>
                  <a:lnTo>
                    <a:pt x="282775" y="88538"/>
                  </a:lnTo>
                  <a:lnTo>
                    <a:pt x="269748" y="91186"/>
                  </a:lnTo>
                  <a:lnTo>
                    <a:pt x="360507" y="91186"/>
                  </a:lnTo>
                  <a:lnTo>
                    <a:pt x="360314" y="90805"/>
                  </a:lnTo>
                  <a:lnTo>
                    <a:pt x="358648" y="88137"/>
                  </a:lnTo>
                  <a:lnTo>
                    <a:pt x="322550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22701" y="2283968"/>
            <a:ext cx="739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YaHei"/>
                <a:cs typeface="Microsoft YaHei"/>
              </a:rPr>
              <a:t>工厂测试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375392" y="1341119"/>
            <a:ext cx="1115695" cy="4726305"/>
          </a:xfrm>
          <a:custGeom>
            <a:avLst/>
            <a:gdLst/>
            <a:ahLst/>
            <a:cxnLst/>
            <a:rect l="l" t="t" r="r" b="b"/>
            <a:pathLst>
              <a:path w="1115695" h="4726305">
                <a:moveTo>
                  <a:pt x="929639" y="0"/>
                </a:moveTo>
                <a:lnTo>
                  <a:pt x="185927" y="0"/>
                </a:lnTo>
                <a:lnTo>
                  <a:pt x="136480" y="6637"/>
                </a:lnTo>
                <a:lnTo>
                  <a:pt x="92060" y="25371"/>
                </a:lnTo>
                <a:lnTo>
                  <a:pt x="54435" y="54435"/>
                </a:lnTo>
                <a:lnTo>
                  <a:pt x="25371" y="92060"/>
                </a:lnTo>
                <a:lnTo>
                  <a:pt x="6637" y="136480"/>
                </a:lnTo>
                <a:lnTo>
                  <a:pt x="0" y="185927"/>
                </a:lnTo>
                <a:lnTo>
                  <a:pt x="0" y="4539995"/>
                </a:lnTo>
                <a:lnTo>
                  <a:pt x="6637" y="4589421"/>
                </a:lnTo>
                <a:lnTo>
                  <a:pt x="25371" y="4633834"/>
                </a:lnTo>
                <a:lnTo>
                  <a:pt x="54435" y="4671464"/>
                </a:lnTo>
                <a:lnTo>
                  <a:pt x="92060" y="4700538"/>
                </a:lnTo>
                <a:lnTo>
                  <a:pt x="136480" y="4719282"/>
                </a:lnTo>
                <a:lnTo>
                  <a:pt x="185927" y="4725924"/>
                </a:lnTo>
                <a:lnTo>
                  <a:pt x="929639" y="4725924"/>
                </a:lnTo>
                <a:lnTo>
                  <a:pt x="979087" y="4719282"/>
                </a:lnTo>
                <a:lnTo>
                  <a:pt x="1023507" y="4700538"/>
                </a:lnTo>
                <a:lnTo>
                  <a:pt x="1061132" y="4671464"/>
                </a:lnTo>
                <a:lnTo>
                  <a:pt x="1090196" y="4633834"/>
                </a:lnTo>
                <a:lnTo>
                  <a:pt x="1108930" y="4589421"/>
                </a:lnTo>
                <a:lnTo>
                  <a:pt x="1115567" y="4539995"/>
                </a:lnTo>
                <a:lnTo>
                  <a:pt x="1115567" y="185927"/>
                </a:lnTo>
                <a:lnTo>
                  <a:pt x="1108930" y="136480"/>
                </a:lnTo>
                <a:lnTo>
                  <a:pt x="1090196" y="92060"/>
                </a:lnTo>
                <a:lnTo>
                  <a:pt x="1061132" y="54435"/>
                </a:lnTo>
                <a:lnTo>
                  <a:pt x="1023507" y="25371"/>
                </a:lnTo>
                <a:lnTo>
                  <a:pt x="979087" y="6637"/>
                </a:lnTo>
                <a:lnTo>
                  <a:pt x="929639" y="0"/>
                </a:lnTo>
                <a:close/>
              </a:path>
            </a:pathLst>
          </a:custGeom>
          <a:solidFill>
            <a:srgbClr val="F1A1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564748" y="2283968"/>
            <a:ext cx="739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YaHei"/>
                <a:cs typeface="Microsoft YaHei"/>
              </a:rPr>
              <a:t>续费使用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749795" y="1341119"/>
            <a:ext cx="4464050" cy="4726305"/>
            <a:chOff x="6749795" y="1341119"/>
            <a:chExt cx="4464050" cy="4726305"/>
          </a:xfrm>
        </p:grpSpPr>
        <p:sp>
          <p:nvSpPr>
            <p:cNvPr id="20" name="object 20"/>
            <p:cNvSpPr/>
            <p:nvPr/>
          </p:nvSpPr>
          <p:spPr>
            <a:xfrm>
              <a:off x="10654283" y="1537098"/>
              <a:ext cx="559435" cy="494665"/>
            </a:xfrm>
            <a:custGeom>
              <a:avLst/>
              <a:gdLst/>
              <a:ahLst/>
              <a:cxnLst/>
              <a:rect l="l" t="t" r="r" b="b"/>
              <a:pathLst>
                <a:path w="559434" h="494664">
                  <a:moveTo>
                    <a:pt x="164719" y="29446"/>
                  </a:moveTo>
                  <a:lnTo>
                    <a:pt x="159512" y="31224"/>
                  </a:lnTo>
                  <a:lnTo>
                    <a:pt x="12065" y="63355"/>
                  </a:lnTo>
                  <a:lnTo>
                    <a:pt x="6858" y="63355"/>
                  </a:lnTo>
                  <a:lnTo>
                    <a:pt x="3429" y="68435"/>
                  </a:lnTo>
                  <a:lnTo>
                    <a:pt x="1650" y="71737"/>
                  </a:lnTo>
                  <a:lnTo>
                    <a:pt x="0" y="76817"/>
                  </a:lnTo>
                  <a:lnTo>
                    <a:pt x="1650" y="81897"/>
                  </a:lnTo>
                  <a:lnTo>
                    <a:pt x="5207" y="85326"/>
                  </a:lnTo>
                  <a:lnTo>
                    <a:pt x="58293" y="137650"/>
                  </a:lnTo>
                  <a:lnTo>
                    <a:pt x="39819" y="186431"/>
                  </a:lnTo>
                  <a:lnTo>
                    <a:pt x="32210" y="236936"/>
                  </a:lnTo>
                  <a:lnTo>
                    <a:pt x="35178" y="287526"/>
                  </a:lnTo>
                  <a:lnTo>
                    <a:pt x="48434" y="336560"/>
                  </a:lnTo>
                  <a:lnTo>
                    <a:pt x="71686" y="382399"/>
                  </a:lnTo>
                  <a:lnTo>
                    <a:pt x="104648" y="423400"/>
                  </a:lnTo>
                  <a:lnTo>
                    <a:pt x="143646" y="453727"/>
                  </a:lnTo>
                  <a:lnTo>
                    <a:pt x="187658" y="475994"/>
                  </a:lnTo>
                  <a:lnTo>
                    <a:pt x="235217" y="489712"/>
                  </a:lnTo>
                  <a:lnTo>
                    <a:pt x="284861" y="494393"/>
                  </a:lnTo>
                  <a:lnTo>
                    <a:pt x="299263" y="494056"/>
                  </a:lnTo>
                  <a:lnTo>
                    <a:pt x="344805" y="487662"/>
                  </a:lnTo>
                  <a:lnTo>
                    <a:pt x="356870" y="479153"/>
                  </a:lnTo>
                  <a:lnTo>
                    <a:pt x="355092" y="470771"/>
                  </a:lnTo>
                  <a:lnTo>
                    <a:pt x="354576" y="468628"/>
                  </a:lnTo>
                  <a:lnTo>
                    <a:pt x="291610" y="468628"/>
                  </a:lnTo>
                  <a:lnTo>
                    <a:pt x="246023" y="465552"/>
                  </a:lnTo>
                  <a:lnTo>
                    <a:pt x="202332" y="453374"/>
                  </a:lnTo>
                  <a:lnTo>
                    <a:pt x="161683" y="432437"/>
                  </a:lnTo>
                  <a:lnTo>
                    <a:pt x="125222" y="403080"/>
                  </a:lnTo>
                  <a:lnTo>
                    <a:pt x="95929" y="368361"/>
                  </a:lnTo>
                  <a:lnTo>
                    <a:pt x="75075" y="329373"/>
                  </a:lnTo>
                  <a:lnTo>
                    <a:pt x="62801" y="287478"/>
                  </a:lnTo>
                  <a:lnTo>
                    <a:pt x="59247" y="244039"/>
                  </a:lnTo>
                  <a:lnTo>
                    <a:pt x="64555" y="200415"/>
                  </a:lnTo>
                  <a:lnTo>
                    <a:pt x="78867" y="157970"/>
                  </a:lnTo>
                  <a:lnTo>
                    <a:pt x="151704" y="157970"/>
                  </a:lnTo>
                  <a:lnTo>
                    <a:pt x="176657" y="46464"/>
                  </a:lnTo>
                  <a:lnTo>
                    <a:pt x="176657" y="43035"/>
                  </a:lnTo>
                  <a:lnTo>
                    <a:pt x="175006" y="37955"/>
                  </a:lnTo>
                  <a:lnTo>
                    <a:pt x="171576" y="34526"/>
                  </a:lnTo>
                  <a:lnTo>
                    <a:pt x="169799" y="31224"/>
                  </a:lnTo>
                  <a:lnTo>
                    <a:pt x="164719" y="29446"/>
                  </a:lnTo>
                  <a:close/>
                </a:path>
                <a:path w="559434" h="494664">
                  <a:moveTo>
                    <a:pt x="344805" y="460611"/>
                  </a:moveTo>
                  <a:lnTo>
                    <a:pt x="337947" y="462262"/>
                  </a:lnTo>
                  <a:lnTo>
                    <a:pt x="291610" y="468628"/>
                  </a:lnTo>
                  <a:lnTo>
                    <a:pt x="354576" y="468628"/>
                  </a:lnTo>
                  <a:lnTo>
                    <a:pt x="353441" y="463913"/>
                  </a:lnTo>
                  <a:lnTo>
                    <a:pt x="344805" y="460611"/>
                  </a:lnTo>
                  <a:close/>
                </a:path>
                <a:path w="559434" h="494664">
                  <a:moveTo>
                    <a:pt x="430657" y="293225"/>
                  </a:moveTo>
                  <a:lnTo>
                    <a:pt x="425450" y="294876"/>
                  </a:lnTo>
                  <a:lnTo>
                    <a:pt x="422021" y="294876"/>
                  </a:lnTo>
                  <a:lnTo>
                    <a:pt x="416941" y="299956"/>
                  </a:lnTo>
                  <a:lnTo>
                    <a:pt x="416941" y="305036"/>
                  </a:lnTo>
                  <a:lnTo>
                    <a:pt x="384301" y="450451"/>
                  </a:lnTo>
                  <a:lnTo>
                    <a:pt x="382650" y="453880"/>
                  </a:lnTo>
                  <a:lnTo>
                    <a:pt x="384301" y="458833"/>
                  </a:lnTo>
                  <a:lnTo>
                    <a:pt x="387731" y="462262"/>
                  </a:lnTo>
                  <a:lnTo>
                    <a:pt x="389509" y="465691"/>
                  </a:lnTo>
                  <a:lnTo>
                    <a:pt x="392938" y="467342"/>
                  </a:lnTo>
                  <a:lnTo>
                    <a:pt x="398018" y="467342"/>
                  </a:lnTo>
                  <a:lnTo>
                    <a:pt x="399796" y="465691"/>
                  </a:lnTo>
                  <a:lnTo>
                    <a:pt x="547243" y="433560"/>
                  </a:lnTo>
                  <a:lnTo>
                    <a:pt x="552450" y="433560"/>
                  </a:lnTo>
                  <a:lnTo>
                    <a:pt x="557530" y="430131"/>
                  </a:lnTo>
                  <a:lnTo>
                    <a:pt x="557530" y="425051"/>
                  </a:lnTo>
                  <a:lnTo>
                    <a:pt x="559308" y="419971"/>
                  </a:lnTo>
                  <a:lnTo>
                    <a:pt x="557530" y="414891"/>
                  </a:lnTo>
                  <a:lnTo>
                    <a:pt x="554101" y="411589"/>
                  </a:lnTo>
                  <a:lnTo>
                    <a:pt x="506095" y="362567"/>
                  </a:lnTo>
                  <a:lnTo>
                    <a:pt x="514725" y="342247"/>
                  </a:lnTo>
                  <a:lnTo>
                    <a:pt x="485521" y="342247"/>
                  </a:lnTo>
                  <a:lnTo>
                    <a:pt x="439166" y="298305"/>
                  </a:lnTo>
                  <a:lnTo>
                    <a:pt x="435737" y="294876"/>
                  </a:lnTo>
                  <a:lnTo>
                    <a:pt x="430657" y="293225"/>
                  </a:lnTo>
                  <a:close/>
                </a:path>
                <a:path w="559434" h="494664">
                  <a:moveTo>
                    <a:pt x="395290" y="26536"/>
                  </a:moveTo>
                  <a:lnTo>
                    <a:pt x="269903" y="26536"/>
                  </a:lnTo>
                  <a:lnTo>
                    <a:pt x="316874" y="28611"/>
                  </a:lnTo>
                  <a:lnTo>
                    <a:pt x="362357" y="40269"/>
                  </a:lnTo>
                  <a:lnTo>
                    <a:pt x="404786" y="61028"/>
                  </a:lnTo>
                  <a:lnTo>
                    <a:pt x="442595" y="90406"/>
                  </a:lnTo>
                  <a:lnTo>
                    <a:pt x="471871" y="126771"/>
                  </a:lnTo>
                  <a:lnTo>
                    <a:pt x="492614" y="167326"/>
                  </a:lnTo>
                  <a:lnTo>
                    <a:pt x="504586" y="210612"/>
                  </a:lnTo>
                  <a:lnTo>
                    <a:pt x="507553" y="255168"/>
                  </a:lnTo>
                  <a:lnTo>
                    <a:pt x="501276" y="299533"/>
                  </a:lnTo>
                  <a:lnTo>
                    <a:pt x="485521" y="342247"/>
                  </a:lnTo>
                  <a:lnTo>
                    <a:pt x="514725" y="342247"/>
                  </a:lnTo>
                  <a:lnTo>
                    <a:pt x="523873" y="320711"/>
                  </a:lnTo>
                  <a:lnTo>
                    <a:pt x="533258" y="277096"/>
                  </a:lnTo>
                  <a:lnTo>
                    <a:pt x="534456" y="232838"/>
                  </a:lnTo>
                  <a:lnTo>
                    <a:pt x="527675" y="189056"/>
                  </a:lnTo>
                  <a:lnTo>
                    <a:pt x="513120" y="146867"/>
                  </a:lnTo>
                  <a:lnTo>
                    <a:pt x="490999" y="107388"/>
                  </a:lnTo>
                  <a:lnTo>
                    <a:pt x="461518" y="71737"/>
                  </a:lnTo>
                  <a:lnTo>
                    <a:pt x="420016" y="38807"/>
                  </a:lnTo>
                  <a:lnTo>
                    <a:pt x="395290" y="26536"/>
                  </a:lnTo>
                  <a:close/>
                </a:path>
                <a:path w="559434" h="494664">
                  <a:moveTo>
                    <a:pt x="151704" y="157970"/>
                  </a:moveTo>
                  <a:lnTo>
                    <a:pt x="78867" y="157970"/>
                  </a:lnTo>
                  <a:lnTo>
                    <a:pt x="120142" y="198610"/>
                  </a:lnTo>
                  <a:lnTo>
                    <a:pt x="123571" y="201912"/>
                  </a:lnTo>
                  <a:lnTo>
                    <a:pt x="127000" y="203563"/>
                  </a:lnTo>
                  <a:lnTo>
                    <a:pt x="132080" y="203563"/>
                  </a:lnTo>
                  <a:lnTo>
                    <a:pt x="133858" y="201912"/>
                  </a:lnTo>
                  <a:lnTo>
                    <a:pt x="138938" y="201912"/>
                  </a:lnTo>
                  <a:lnTo>
                    <a:pt x="142367" y="196832"/>
                  </a:lnTo>
                  <a:lnTo>
                    <a:pt x="144145" y="191752"/>
                  </a:lnTo>
                  <a:lnTo>
                    <a:pt x="151704" y="157970"/>
                  </a:lnTo>
                  <a:close/>
                </a:path>
                <a:path w="559434" h="494664">
                  <a:moveTo>
                    <a:pt x="269177" y="0"/>
                  </a:moveTo>
                  <a:lnTo>
                    <a:pt x="216154" y="9253"/>
                  </a:lnTo>
                  <a:lnTo>
                    <a:pt x="214502" y="9253"/>
                  </a:lnTo>
                  <a:lnTo>
                    <a:pt x="207645" y="10904"/>
                  </a:lnTo>
                  <a:lnTo>
                    <a:pt x="204216" y="17635"/>
                  </a:lnTo>
                  <a:lnTo>
                    <a:pt x="205867" y="26144"/>
                  </a:lnTo>
                  <a:lnTo>
                    <a:pt x="207645" y="32875"/>
                  </a:lnTo>
                  <a:lnTo>
                    <a:pt x="216154" y="36304"/>
                  </a:lnTo>
                  <a:lnTo>
                    <a:pt x="223012" y="34526"/>
                  </a:lnTo>
                  <a:lnTo>
                    <a:pt x="269903" y="26536"/>
                  </a:lnTo>
                  <a:lnTo>
                    <a:pt x="395290" y="26536"/>
                  </a:lnTo>
                  <a:lnTo>
                    <a:pt x="372918" y="15435"/>
                  </a:lnTo>
                  <a:lnTo>
                    <a:pt x="322035" y="2279"/>
                  </a:lnTo>
                  <a:lnTo>
                    <a:pt x="2691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49795" y="1341119"/>
              <a:ext cx="1115695" cy="4726305"/>
            </a:xfrm>
            <a:custGeom>
              <a:avLst/>
              <a:gdLst/>
              <a:ahLst/>
              <a:cxnLst/>
              <a:rect l="l" t="t" r="r" b="b"/>
              <a:pathLst>
                <a:path w="1115695" h="4726305">
                  <a:moveTo>
                    <a:pt x="929639" y="0"/>
                  </a:moveTo>
                  <a:lnTo>
                    <a:pt x="185927" y="0"/>
                  </a:lnTo>
                  <a:lnTo>
                    <a:pt x="136480" y="6637"/>
                  </a:lnTo>
                  <a:lnTo>
                    <a:pt x="92060" y="25371"/>
                  </a:lnTo>
                  <a:lnTo>
                    <a:pt x="54435" y="54435"/>
                  </a:lnTo>
                  <a:lnTo>
                    <a:pt x="25371" y="92060"/>
                  </a:lnTo>
                  <a:lnTo>
                    <a:pt x="6637" y="136480"/>
                  </a:lnTo>
                  <a:lnTo>
                    <a:pt x="0" y="185927"/>
                  </a:lnTo>
                  <a:lnTo>
                    <a:pt x="0" y="4539995"/>
                  </a:lnTo>
                  <a:lnTo>
                    <a:pt x="6637" y="4589421"/>
                  </a:lnTo>
                  <a:lnTo>
                    <a:pt x="25371" y="4633834"/>
                  </a:lnTo>
                  <a:lnTo>
                    <a:pt x="54435" y="4671464"/>
                  </a:lnTo>
                  <a:lnTo>
                    <a:pt x="92060" y="4700538"/>
                  </a:lnTo>
                  <a:lnTo>
                    <a:pt x="136480" y="4719282"/>
                  </a:lnTo>
                  <a:lnTo>
                    <a:pt x="185927" y="4725924"/>
                  </a:lnTo>
                  <a:lnTo>
                    <a:pt x="929639" y="4725924"/>
                  </a:lnTo>
                  <a:lnTo>
                    <a:pt x="979087" y="4719282"/>
                  </a:lnTo>
                  <a:lnTo>
                    <a:pt x="1023507" y="4700538"/>
                  </a:lnTo>
                  <a:lnTo>
                    <a:pt x="1061132" y="4671464"/>
                  </a:lnTo>
                  <a:lnTo>
                    <a:pt x="1090196" y="4633834"/>
                  </a:lnTo>
                  <a:lnTo>
                    <a:pt x="1108930" y="4589421"/>
                  </a:lnTo>
                  <a:lnTo>
                    <a:pt x="1115568" y="4539995"/>
                  </a:lnTo>
                  <a:lnTo>
                    <a:pt x="1115568" y="185927"/>
                  </a:lnTo>
                  <a:lnTo>
                    <a:pt x="1108930" y="136480"/>
                  </a:lnTo>
                  <a:lnTo>
                    <a:pt x="1090196" y="92060"/>
                  </a:lnTo>
                  <a:lnTo>
                    <a:pt x="1061132" y="54435"/>
                  </a:lnTo>
                  <a:lnTo>
                    <a:pt x="1023507" y="25371"/>
                  </a:lnTo>
                  <a:lnTo>
                    <a:pt x="979087" y="6637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C2D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29271" y="1501139"/>
              <a:ext cx="356870" cy="550545"/>
            </a:xfrm>
            <a:custGeom>
              <a:avLst/>
              <a:gdLst/>
              <a:ahLst/>
              <a:cxnLst/>
              <a:rect l="l" t="t" r="r" b="b"/>
              <a:pathLst>
                <a:path w="356870" h="550544">
                  <a:moveTo>
                    <a:pt x="178307" y="0"/>
                  </a:moveTo>
                  <a:lnTo>
                    <a:pt x="132177" y="7332"/>
                  </a:lnTo>
                  <a:lnTo>
                    <a:pt x="92149" y="27753"/>
                  </a:lnTo>
                  <a:lnTo>
                    <a:pt x="60606" y="58896"/>
                  </a:lnTo>
                  <a:lnTo>
                    <a:pt x="39932" y="98397"/>
                  </a:lnTo>
                  <a:lnTo>
                    <a:pt x="32511" y="143890"/>
                  </a:lnTo>
                  <a:lnTo>
                    <a:pt x="35897" y="173597"/>
                  </a:lnTo>
                  <a:lnTo>
                    <a:pt x="45402" y="201231"/>
                  </a:lnTo>
                  <a:lnTo>
                    <a:pt x="60051" y="226008"/>
                  </a:lnTo>
                  <a:lnTo>
                    <a:pt x="78867" y="247142"/>
                  </a:lnTo>
                  <a:lnTo>
                    <a:pt x="51327" y="266707"/>
                  </a:lnTo>
                  <a:lnTo>
                    <a:pt x="25908" y="293274"/>
                  </a:lnTo>
                  <a:lnTo>
                    <a:pt x="7250" y="328080"/>
                  </a:lnTo>
                  <a:lnTo>
                    <a:pt x="0" y="372363"/>
                  </a:lnTo>
                  <a:lnTo>
                    <a:pt x="0" y="514604"/>
                  </a:lnTo>
                  <a:lnTo>
                    <a:pt x="2010" y="526589"/>
                  </a:lnTo>
                  <a:lnTo>
                    <a:pt x="8366" y="538099"/>
                  </a:lnTo>
                  <a:lnTo>
                    <a:pt x="19556" y="546750"/>
                  </a:lnTo>
                  <a:lnTo>
                    <a:pt x="36068" y="550163"/>
                  </a:lnTo>
                  <a:lnTo>
                    <a:pt x="320548" y="550163"/>
                  </a:lnTo>
                  <a:lnTo>
                    <a:pt x="332720" y="548411"/>
                  </a:lnTo>
                  <a:lnTo>
                    <a:pt x="344392" y="542528"/>
                  </a:lnTo>
                  <a:lnTo>
                    <a:pt x="353159" y="531572"/>
                  </a:lnTo>
                  <a:lnTo>
                    <a:pt x="354882" y="523113"/>
                  </a:lnTo>
                  <a:lnTo>
                    <a:pt x="27431" y="523113"/>
                  </a:lnTo>
                  <a:lnTo>
                    <a:pt x="27431" y="372363"/>
                  </a:lnTo>
                  <a:lnTo>
                    <a:pt x="34879" y="333587"/>
                  </a:lnTo>
                  <a:lnTo>
                    <a:pt x="53578" y="303228"/>
                  </a:lnTo>
                  <a:lnTo>
                    <a:pt x="78063" y="280798"/>
                  </a:lnTo>
                  <a:lnTo>
                    <a:pt x="102870" y="265811"/>
                  </a:lnTo>
                  <a:lnTo>
                    <a:pt x="304025" y="265811"/>
                  </a:lnTo>
                  <a:lnTo>
                    <a:pt x="296875" y="260731"/>
                  </a:lnTo>
                  <a:lnTo>
                    <a:pt x="178307" y="260731"/>
                  </a:lnTo>
                  <a:lnTo>
                    <a:pt x="132328" y="251511"/>
                  </a:lnTo>
                  <a:lnTo>
                    <a:pt x="94694" y="226409"/>
                  </a:lnTo>
                  <a:lnTo>
                    <a:pt x="69276" y="189257"/>
                  </a:lnTo>
                  <a:lnTo>
                    <a:pt x="59944" y="143890"/>
                  </a:lnTo>
                  <a:lnTo>
                    <a:pt x="69276" y="98470"/>
                  </a:lnTo>
                  <a:lnTo>
                    <a:pt x="94694" y="61325"/>
                  </a:lnTo>
                  <a:lnTo>
                    <a:pt x="132328" y="36252"/>
                  </a:lnTo>
                  <a:lnTo>
                    <a:pt x="178307" y="27050"/>
                  </a:lnTo>
                  <a:lnTo>
                    <a:pt x="264032" y="27050"/>
                  </a:lnTo>
                  <a:lnTo>
                    <a:pt x="257175" y="23749"/>
                  </a:lnTo>
                  <a:lnTo>
                    <a:pt x="239529" y="13608"/>
                  </a:lnTo>
                  <a:lnTo>
                    <a:pt x="220313" y="6159"/>
                  </a:lnTo>
                  <a:lnTo>
                    <a:pt x="199810" y="1567"/>
                  </a:lnTo>
                  <a:lnTo>
                    <a:pt x="178307" y="0"/>
                  </a:lnTo>
                  <a:close/>
                </a:path>
                <a:path w="356870" h="550544">
                  <a:moveTo>
                    <a:pt x="80518" y="345313"/>
                  </a:moveTo>
                  <a:lnTo>
                    <a:pt x="65150" y="345313"/>
                  </a:lnTo>
                  <a:lnTo>
                    <a:pt x="59944" y="352044"/>
                  </a:lnTo>
                  <a:lnTo>
                    <a:pt x="59944" y="523113"/>
                  </a:lnTo>
                  <a:lnTo>
                    <a:pt x="87502" y="523113"/>
                  </a:lnTo>
                  <a:lnTo>
                    <a:pt x="87502" y="352044"/>
                  </a:lnTo>
                  <a:lnTo>
                    <a:pt x="80518" y="345313"/>
                  </a:lnTo>
                  <a:close/>
                </a:path>
                <a:path w="356870" h="550544">
                  <a:moveTo>
                    <a:pt x="291464" y="345313"/>
                  </a:moveTo>
                  <a:lnTo>
                    <a:pt x="275971" y="345313"/>
                  </a:lnTo>
                  <a:lnTo>
                    <a:pt x="270891" y="352044"/>
                  </a:lnTo>
                  <a:lnTo>
                    <a:pt x="270891" y="523113"/>
                  </a:lnTo>
                  <a:lnTo>
                    <a:pt x="298323" y="523113"/>
                  </a:lnTo>
                  <a:lnTo>
                    <a:pt x="298323" y="352044"/>
                  </a:lnTo>
                  <a:lnTo>
                    <a:pt x="291464" y="345313"/>
                  </a:lnTo>
                  <a:close/>
                </a:path>
                <a:path w="356870" h="550544">
                  <a:moveTo>
                    <a:pt x="304025" y="265811"/>
                  </a:moveTo>
                  <a:lnTo>
                    <a:pt x="253746" y="265811"/>
                  </a:lnTo>
                  <a:lnTo>
                    <a:pt x="278552" y="280798"/>
                  </a:lnTo>
                  <a:lnTo>
                    <a:pt x="303037" y="303228"/>
                  </a:lnTo>
                  <a:lnTo>
                    <a:pt x="321736" y="333587"/>
                  </a:lnTo>
                  <a:lnTo>
                    <a:pt x="329183" y="372363"/>
                  </a:lnTo>
                  <a:lnTo>
                    <a:pt x="329183" y="523113"/>
                  </a:lnTo>
                  <a:lnTo>
                    <a:pt x="354882" y="523113"/>
                  </a:lnTo>
                  <a:lnTo>
                    <a:pt x="356616" y="514604"/>
                  </a:lnTo>
                  <a:lnTo>
                    <a:pt x="356616" y="372363"/>
                  </a:lnTo>
                  <a:lnTo>
                    <a:pt x="349365" y="328080"/>
                  </a:lnTo>
                  <a:lnTo>
                    <a:pt x="330708" y="293274"/>
                  </a:lnTo>
                  <a:lnTo>
                    <a:pt x="305288" y="266707"/>
                  </a:lnTo>
                  <a:lnTo>
                    <a:pt x="304025" y="265811"/>
                  </a:lnTo>
                  <a:close/>
                </a:path>
                <a:path w="356870" h="550544">
                  <a:moveTo>
                    <a:pt x="253746" y="265811"/>
                  </a:moveTo>
                  <a:lnTo>
                    <a:pt x="102870" y="265811"/>
                  </a:lnTo>
                  <a:lnTo>
                    <a:pt x="120175" y="274923"/>
                  </a:lnTo>
                  <a:lnTo>
                    <a:pt x="138636" y="281844"/>
                  </a:lnTo>
                  <a:lnTo>
                    <a:pt x="158073" y="286242"/>
                  </a:lnTo>
                  <a:lnTo>
                    <a:pt x="178307" y="287782"/>
                  </a:lnTo>
                  <a:lnTo>
                    <a:pt x="198774" y="286242"/>
                  </a:lnTo>
                  <a:lnTo>
                    <a:pt x="218598" y="281844"/>
                  </a:lnTo>
                  <a:lnTo>
                    <a:pt x="237136" y="274923"/>
                  </a:lnTo>
                  <a:lnTo>
                    <a:pt x="253746" y="265811"/>
                  </a:lnTo>
                  <a:close/>
                </a:path>
                <a:path w="356870" h="550544">
                  <a:moveTo>
                    <a:pt x="288035" y="57531"/>
                  </a:moveTo>
                  <a:lnTo>
                    <a:pt x="281177" y="60960"/>
                  </a:lnTo>
                  <a:lnTo>
                    <a:pt x="274320" y="66039"/>
                  </a:lnTo>
                  <a:lnTo>
                    <a:pt x="272669" y="74422"/>
                  </a:lnTo>
                  <a:lnTo>
                    <a:pt x="277749" y="79501"/>
                  </a:lnTo>
                  <a:lnTo>
                    <a:pt x="285722" y="94099"/>
                  </a:lnTo>
                  <a:lnTo>
                    <a:pt x="291623" y="109791"/>
                  </a:lnTo>
                  <a:lnTo>
                    <a:pt x="295286" y="126436"/>
                  </a:lnTo>
                  <a:lnTo>
                    <a:pt x="296545" y="143890"/>
                  </a:lnTo>
                  <a:lnTo>
                    <a:pt x="287232" y="189257"/>
                  </a:lnTo>
                  <a:lnTo>
                    <a:pt x="261858" y="226409"/>
                  </a:lnTo>
                  <a:lnTo>
                    <a:pt x="224268" y="251511"/>
                  </a:lnTo>
                  <a:lnTo>
                    <a:pt x="178307" y="260731"/>
                  </a:lnTo>
                  <a:lnTo>
                    <a:pt x="296875" y="260731"/>
                  </a:lnTo>
                  <a:lnTo>
                    <a:pt x="277749" y="247142"/>
                  </a:lnTo>
                  <a:lnTo>
                    <a:pt x="297261" y="226008"/>
                  </a:lnTo>
                  <a:lnTo>
                    <a:pt x="311832" y="201231"/>
                  </a:lnTo>
                  <a:lnTo>
                    <a:pt x="320950" y="173597"/>
                  </a:lnTo>
                  <a:lnTo>
                    <a:pt x="324103" y="143890"/>
                  </a:lnTo>
                  <a:lnTo>
                    <a:pt x="322512" y="122654"/>
                  </a:lnTo>
                  <a:lnTo>
                    <a:pt x="317849" y="102393"/>
                  </a:lnTo>
                  <a:lnTo>
                    <a:pt x="310280" y="83419"/>
                  </a:lnTo>
                  <a:lnTo>
                    <a:pt x="299974" y="66039"/>
                  </a:lnTo>
                  <a:lnTo>
                    <a:pt x="296545" y="59309"/>
                  </a:lnTo>
                  <a:lnTo>
                    <a:pt x="288035" y="57531"/>
                  </a:lnTo>
                  <a:close/>
                </a:path>
                <a:path w="356870" h="550544">
                  <a:moveTo>
                    <a:pt x="264032" y="27050"/>
                  </a:moveTo>
                  <a:lnTo>
                    <a:pt x="178307" y="27050"/>
                  </a:lnTo>
                  <a:lnTo>
                    <a:pt x="195953" y="28307"/>
                  </a:lnTo>
                  <a:lnTo>
                    <a:pt x="212788" y="31956"/>
                  </a:lnTo>
                  <a:lnTo>
                    <a:pt x="228671" y="37820"/>
                  </a:lnTo>
                  <a:lnTo>
                    <a:pt x="243458" y="45720"/>
                  </a:lnTo>
                  <a:lnTo>
                    <a:pt x="248666" y="50800"/>
                  </a:lnTo>
                  <a:lnTo>
                    <a:pt x="257175" y="49149"/>
                  </a:lnTo>
                  <a:lnTo>
                    <a:pt x="262254" y="42290"/>
                  </a:lnTo>
                  <a:lnTo>
                    <a:pt x="265683" y="35560"/>
                  </a:lnTo>
                  <a:lnTo>
                    <a:pt x="264032" y="2705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16318" y="2283968"/>
            <a:ext cx="382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YaHei"/>
                <a:cs typeface="Microsoft YaHei"/>
              </a:rPr>
              <a:t>销售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47971" y="1341119"/>
            <a:ext cx="1115695" cy="4726305"/>
          </a:xfrm>
          <a:custGeom>
            <a:avLst/>
            <a:gdLst/>
            <a:ahLst/>
            <a:cxnLst/>
            <a:rect l="l" t="t" r="r" b="b"/>
            <a:pathLst>
              <a:path w="1115695" h="4726305">
                <a:moveTo>
                  <a:pt x="929639" y="0"/>
                </a:moveTo>
                <a:lnTo>
                  <a:pt x="185927" y="0"/>
                </a:lnTo>
                <a:lnTo>
                  <a:pt x="136480" y="6637"/>
                </a:lnTo>
                <a:lnTo>
                  <a:pt x="92060" y="25371"/>
                </a:lnTo>
                <a:lnTo>
                  <a:pt x="54435" y="54435"/>
                </a:lnTo>
                <a:lnTo>
                  <a:pt x="25371" y="92060"/>
                </a:lnTo>
                <a:lnTo>
                  <a:pt x="6637" y="136480"/>
                </a:lnTo>
                <a:lnTo>
                  <a:pt x="0" y="185927"/>
                </a:lnTo>
                <a:lnTo>
                  <a:pt x="0" y="4539995"/>
                </a:lnTo>
                <a:lnTo>
                  <a:pt x="6637" y="4589421"/>
                </a:lnTo>
                <a:lnTo>
                  <a:pt x="25371" y="4633834"/>
                </a:lnTo>
                <a:lnTo>
                  <a:pt x="54435" y="4671464"/>
                </a:lnTo>
                <a:lnTo>
                  <a:pt x="92060" y="4700538"/>
                </a:lnTo>
                <a:lnTo>
                  <a:pt x="136480" y="4719282"/>
                </a:lnTo>
                <a:lnTo>
                  <a:pt x="185927" y="4725924"/>
                </a:lnTo>
                <a:lnTo>
                  <a:pt x="929639" y="4725924"/>
                </a:lnTo>
                <a:lnTo>
                  <a:pt x="979087" y="4719282"/>
                </a:lnTo>
                <a:lnTo>
                  <a:pt x="1023507" y="4700538"/>
                </a:lnTo>
                <a:lnTo>
                  <a:pt x="1061132" y="4671464"/>
                </a:lnTo>
                <a:lnTo>
                  <a:pt x="1090196" y="4633834"/>
                </a:lnTo>
                <a:lnTo>
                  <a:pt x="1108930" y="4589421"/>
                </a:lnTo>
                <a:lnTo>
                  <a:pt x="1115567" y="4539995"/>
                </a:lnTo>
                <a:lnTo>
                  <a:pt x="1115567" y="185927"/>
                </a:lnTo>
                <a:lnTo>
                  <a:pt x="1108930" y="136480"/>
                </a:lnTo>
                <a:lnTo>
                  <a:pt x="1090196" y="92060"/>
                </a:lnTo>
                <a:lnTo>
                  <a:pt x="1061132" y="54435"/>
                </a:lnTo>
                <a:lnTo>
                  <a:pt x="1023507" y="25371"/>
                </a:lnTo>
                <a:lnTo>
                  <a:pt x="979087" y="6637"/>
                </a:lnTo>
                <a:lnTo>
                  <a:pt x="929639" y="0"/>
                </a:lnTo>
                <a:close/>
              </a:path>
            </a:pathLst>
          </a:custGeom>
          <a:solidFill>
            <a:srgbClr val="C2D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58461" y="2283968"/>
            <a:ext cx="8940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YaHei"/>
                <a:cs typeface="Microsoft YaHei"/>
              </a:rPr>
              <a:t>分销&amp;仓储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70476" y="1341119"/>
            <a:ext cx="2086610" cy="4726305"/>
            <a:chOff x="4570476" y="1341119"/>
            <a:chExt cx="2086610" cy="4726305"/>
          </a:xfrm>
        </p:grpSpPr>
        <p:sp>
          <p:nvSpPr>
            <p:cNvPr id="27" name="object 27"/>
            <p:cNvSpPr/>
            <p:nvPr/>
          </p:nvSpPr>
          <p:spPr>
            <a:xfrm>
              <a:off x="4570476" y="1496567"/>
              <a:ext cx="670560" cy="559435"/>
            </a:xfrm>
            <a:custGeom>
              <a:avLst/>
              <a:gdLst/>
              <a:ahLst/>
              <a:cxnLst/>
              <a:rect l="l" t="t" r="r" b="b"/>
              <a:pathLst>
                <a:path w="670560" h="559435">
                  <a:moveTo>
                    <a:pt x="82169" y="150368"/>
                  </a:moveTo>
                  <a:lnTo>
                    <a:pt x="54737" y="150368"/>
                  </a:lnTo>
                  <a:lnTo>
                    <a:pt x="54737" y="532257"/>
                  </a:lnTo>
                  <a:lnTo>
                    <a:pt x="56844" y="542913"/>
                  </a:lnTo>
                  <a:lnTo>
                    <a:pt x="62642" y="551497"/>
                  </a:lnTo>
                  <a:lnTo>
                    <a:pt x="71346" y="557224"/>
                  </a:lnTo>
                  <a:lnTo>
                    <a:pt x="82169" y="559308"/>
                  </a:lnTo>
                  <a:lnTo>
                    <a:pt x="590169" y="559308"/>
                  </a:lnTo>
                  <a:lnTo>
                    <a:pt x="600918" y="557224"/>
                  </a:lnTo>
                  <a:lnTo>
                    <a:pt x="609584" y="551497"/>
                  </a:lnTo>
                  <a:lnTo>
                    <a:pt x="615368" y="542913"/>
                  </a:lnTo>
                  <a:lnTo>
                    <a:pt x="617474" y="532257"/>
                  </a:lnTo>
                  <a:lnTo>
                    <a:pt x="82169" y="532257"/>
                  </a:lnTo>
                  <a:lnTo>
                    <a:pt x="82169" y="150368"/>
                  </a:lnTo>
                  <a:close/>
                </a:path>
                <a:path w="670560" h="559435">
                  <a:moveTo>
                    <a:pt x="610743" y="229743"/>
                  </a:moveTo>
                  <a:lnTo>
                    <a:pt x="595249" y="229743"/>
                  </a:lnTo>
                  <a:lnTo>
                    <a:pt x="590169" y="236601"/>
                  </a:lnTo>
                  <a:lnTo>
                    <a:pt x="590169" y="532257"/>
                  </a:lnTo>
                  <a:lnTo>
                    <a:pt x="617474" y="532257"/>
                  </a:lnTo>
                  <a:lnTo>
                    <a:pt x="617474" y="236601"/>
                  </a:lnTo>
                  <a:lnTo>
                    <a:pt x="610743" y="229743"/>
                  </a:lnTo>
                  <a:close/>
                </a:path>
                <a:path w="670560" h="559435">
                  <a:moveTo>
                    <a:pt x="542289" y="451104"/>
                  </a:moveTo>
                  <a:lnTo>
                    <a:pt x="130048" y="451104"/>
                  </a:lnTo>
                  <a:lnTo>
                    <a:pt x="123189" y="457962"/>
                  </a:lnTo>
                  <a:lnTo>
                    <a:pt x="123189" y="473075"/>
                  </a:lnTo>
                  <a:lnTo>
                    <a:pt x="130048" y="478155"/>
                  </a:lnTo>
                  <a:lnTo>
                    <a:pt x="542289" y="478155"/>
                  </a:lnTo>
                  <a:lnTo>
                    <a:pt x="547370" y="473075"/>
                  </a:lnTo>
                  <a:lnTo>
                    <a:pt x="547370" y="457962"/>
                  </a:lnTo>
                  <a:lnTo>
                    <a:pt x="542289" y="451104"/>
                  </a:lnTo>
                  <a:close/>
                </a:path>
                <a:path w="670560" h="559435">
                  <a:moveTo>
                    <a:pt x="542289" y="390271"/>
                  </a:moveTo>
                  <a:lnTo>
                    <a:pt x="130048" y="390271"/>
                  </a:lnTo>
                  <a:lnTo>
                    <a:pt x="123189" y="395351"/>
                  </a:lnTo>
                  <a:lnTo>
                    <a:pt x="123189" y="410591"/>
                  </a:lnTo>
                  <a:lnTo>
                    <a:pt x="130048" y="417322"/>
                  </a:lnTo>
                  <a:lnTo>
                    <a:pt x="542289" y="417322"/>
                  </a:lnTo>
                  <a:lnTo>
                    <a:pt x="547370" y="410591"/>
                  </a:lnTo>
                  <a:lnTo>
                    <a:pt x="547370" y="395351"/>
                  </a:lnTo>
                  <a:lnTo>
                    <a:pt x="542289" y="390271"/>
                  </a:lnTo>
                  <a:close/>
                </a:path>
                <a:path w="670560" h="559435">
                  <a:moveTo>
                    <a:pt x="542289" y="327787"/>
                  </a:moveTo>
                  <a:lnTo>
                    <a:pt x="130048" y="327787"/>
                  </a:lnTo>
                  <a:lnTo>
                    <a:pt x="123189" y="334518"/>
                  </a:lnTo>
                  <a:lnTo>
                    <a:pt x="123189" y="349758"/>
                  </a:lnTo>
                  <a:lnTo>
                    <a:pt x="130048" y="354838"/>
                  </a:lnTo>
                  <a:lnTo>
                    <a:pt x="542289" y="354838"/>
                  </a:lnTo>
                  <a:lnTo>
                    <a:pt x="547370" y="349758"/>
                  </a:lnTo>
                  <a:lnTo>
                    <a:pt x="547370" y="334518"/>
                  </a:lnTo>
                  <a:lnTo>
                    <a:pt x="542289" y="327787"/>
                  </a:lnTo>
                  <a:close/>
                </a:path>
                <a:path w="670560" h="559435">
                  <a:moveTo>
                    <a:pt x="542289" y="266954"/>
                  </a:moveTo>
                  <a:lnTo>
                    <a:pt x="130048" y="266954"/>
                  </a:lnTo>
                  <a:lnTo>
                    <a:pt x="123189" y="272034"/>
                  </a:lnTo>
                  <a:lnTo>
                    <a:pt x="123189" y="287274"/>
                  </a:lnTo>
                  <a:lnTo>
                    <a:pt x="130048" y="294005"/>
                  </a:lnTo>
                  <a:lnTo>
                    <a:pt x="542289" y="294005"/>
                  </a:lnTo>
                  <a:lnTo>
                    <a:pt x="547370" y="287274"/>
                  </a:lnTo>
                  <a:lnTo>
                    <a:pt x="547370" y="272034"/>
                  </a:lnTo>
                  <a:lnTo>
                    <a:pt x="542289" y="266954"/>
                  </a:lnTo>
                  <a:close/>
                </a:path>
                <a:path w="670560" h="559435">
                  <a:moveTo>
                    <a:pt x="542289" y="204470"/>
                  </a:moveTo>
                  <a:lnTo>
                    <a:pt x="130048" y="204470"/>
                  </a:lnTo>
                  <a:lnTo>
                    <a:pt x="123189" y="211201"/>
                  </a:lnTo>
                  <a:lnTo>
                    <a:pt x="123189" y="226441"/>
                  </a:lnTo>
                  <a:lnTo>
                    <a:pt x="130048" y="231521"/>
                  </a:lnTo>
                  <a:lnTo>
                    <a:pt x="542289" y="231521"/>
                  </a:lnTo>
                  <a:lnTo>
                    <a:pt x="547370" y="226441"/>
                  </a:lnTo>
                  <a:lnTo>
                    <a:pt x="547370" y="211201"/>
                  </a:lnTo>
                  <a:lnTo>
                    <a:pt x="542289" y="204470"/>
                  </a:lnTo>
                  <a:close/>
                </a:path>
                <a:path w="670560" h="559435">
                  <a:moveTo>
                    <a:pt x="617474" y="150368"/>
                  </a:moveTo>
                  <a:lnTo>
                    <a:pt x="590169" y="150368"/>
                  </a:lnTo>
                  <a:lnTo>
                    <a:pt x="590169" y="197739"/>
                  </a:lnTo>
                  <a:lnTo>
                    <a:pt x="595249" y="204470"/>
                  </a:lnTo>
                  <a:lnTo>
                    <a:pt x="610743" y="204470"/>
                  </a:lnTo>
                  <a:lnTo>
                    <a:pt x="617474" y="197739"/>
                  </a:lnTo>
                  <a:lnTo>
                    <a:pt x="617474" y="150368"/>
                  </a:lnTo>
                  <a:close/>
                </a:path>
                <a:path w="670560" h="559435">
                  <a:moveTo>
                    <a:pt x="328422" y="0"/>
                  </a:moveTo>
                  <a:lnTo>
                    <a:pt x="27432" y="54102"/>
                  </a:lnTo>
                  <a:lnTo>
                    <a:pt x="0" y="86233"/>
                  </a:lnTo>
                  <a:lnTo>
                    <a:pt x="0" y="123317"/>
                  </a:lnTo>
                  <a:lnTo>
                    <a:pt x="2107" y="133973"/>
                  </a:lnTo>
                  <a:lnTo>
                    <a:pt x="7905" y="142557"/>
                  </a:lnTo>
                  <a:lnTo>
                    <a:pt x="16609" y="148284"/>
                  </a:lnTo>
                  <a:lnTo>
                    <a:pt x="27432" y="150368"/>
                  </a:lnTo>
                  <a:lnTo>
                    <a:pt x="644906" y="150368"/>
                  </a:lnTo>
                  <a:lnTo>
                    <a:pt x="654700" y="148284"/>
                  </a:lnTo>
                  <a:lnTo>
                    <a:pt x="662876" y="142557"/>
                  </a:lnTo>
                  <a:lnTo>
                    <a:pt x="668480" y="133973"/>
                  </a:lnTo>
                  <a:lnTo>
                    <a:pt x="670560" y="123317"/>
                  </a:lnTo>
                  <a:lnTo>
                    <a:pt x="27432" y="123317"/>
                  </a:lnTo>
                  <a:lnTo>
                    <a:pt x="27432" y="81153"/>
                  </a:lnTo>
                  <a:lnTo>
                    <a:pt x="32512" y="81153"/>
                  </a:lnTo>
                  <a:lnTo>
                    <a:pt x="328422" y="28702"/>
                  </a:lnTo>
                  <a:lnTo>
                    <a:pt x="495378" y="28702"/>
                  </a:lnTo>
                  <a:lnTo>
                    <a:pt x="328422" y="0"/>
                  </a:lnTo>
                  <a:close/>
                </a:path>
                <a:path w="670560" h="559435">
                  <a:moveTo>
                    <a:pt x="495378" y="28702"/>
                  </a:moveTo>
                  <a:lnTo>
                    <a:pt x="328422" y="28702"/>
                  </a:lnTo>
                  <a:lnTo>
                    <a:pt x="638048" y="81153"/>
                  </a:lnTo>
                  <a:lnTo>
                    <a:pt x="643127" y="81153"/>
                  </a:lnTo>
                  <a:lnTo>
                    <a:pt x="643127" y="123317"/>
                  </a:lnTo>
                  <a:lnTo>
                    <a:pt x="670560" y="123317"/>
                  </a:lnTo>
                  <a:lnTo>
                    <a:pt x="670560" y="86233"/>
                  </a:lnTo>
                  <a:lnTo>
                    <a:pt x="668934" y="75944"/>
                  </a:lnTo>
                  <a:lnTo>
                    <a:pt x="663940" y="66309"/>
                  </a:lnTo>
                  <a:lnTo>
                    <a:pt x="655397" y="58604"/>
                  </a:lnTo>
                  <a:lnTo>
                    <a:pt x="643127" y="54102"/>
                  </a:lnTo>
                  <a:lnTo>
                    <a:pt x="495378" y="28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1264" y="1341119"/>
              <a:ext cx="1115695" cy="4726305"/>
            </a:xfrm>
            <a:custGeom>
              <a:avLst/>
              <a:gdLst/>
              <a:ahLst/>
              <a:cxnLst/>
              <a:rect l="l" t="t" r="r" b="b"/>
              <a:pathLst>
                <a:path w="1115695" h="4726305">
                  <a:moveTo>
                    <a:pt x="929639" y="0"/>
                  </a:moveTo>
                  <a:lnTo>
                    <a:pt x="185927" y="0"/>
                  </a:lnTo>
                  <a:lnTo>
                    <a:pt x="136480" y="6637"/>
                  </a:lnTo>
                  <a:lnTo>
                    <a:pt x="92060" y="25371"/>
                  </a:lnTo>
                  <a:lnTo>
                    <a:pt x="54435" y="54435"/>
                  </a:lnTo>
                  <a:lnTo>
                    <a:pt x="25371" y="92060"/>
                  </a:lnTo>
                  <a:lnTo>
                    <a:pt x="6637" y="136480"/>
                  </a:lnTo>
                  <a:lnTo>
                    <a:pt x="0" y="185927"/>
                  </a:lnTo>
                  <a:lnTo>
                    <a:pt x="0" y="4539995"/>
                  </a:lnTo>
                  <a:lnTo>
                    <a:pt x="6637" y="4589421"/>
                  </a:lnTo>
                  <a:lnTo>
                    <a:pt x="25371" y="4633834"/>
                  </a:lnTo>
                  <a:lnTo>
                    <a:pt x="54435" y="4671464"/>
                  </a:lnTo>
                  <a:lnTo>
                    <a:pt x="92060" y="4700538"/>
                  </a:lnTo>
                  <a:lnTo>
                    <a:pt x="136480" y="4719282"/>
                  </a:lnTo>
                  <a:lnTo>
                    <a:pt x="185927" y="4725924"/>
                  </a:lnTo>
                  <a:lnTo>
                    <a:pt x="929639" y="4725924"/>
                  </a:lnTo>
                  <a:lnTo>
                    <a:pt x="979087" y="4719282"/>
                  </a:lnTo>
                  <a:lnTo>
                    <a:pt x="1023507" y="4700538"/>
                  </a:lnTo>
                  <a:lnTo>
                    <a:pt x="1061132" y="4671464"/>
                  </a:lnTo>
                  <a:lnTo>
                    <a:pt x="1090196" y="4633834"/>
                  </a:lnTo>
                  <a:lnTo>
                    <a:pt x="1108930" y="4589421"/>
                  </a:lnTo>
                  <a:lnTo>
                    <a:pt x="1115567" y="4539995"/>
                  </a:lnTo>
                  <a:lnTo>
                    <a:pt x="1115567" y="185927"/>
                  </a:lnTo>
                  <a:lnTo>
                    <a:pt x="1108930" y="136480"/>
                  </a:lnTo>
                  <a:lnTo>
                    <a:pt x="1090196" y="92060"/>
                  </a:lnTo>
                  <a:lnTo>
                    <a:pt x="1061132" y="54435"/>
                  </a:lnTo>
                  <a:lnTo>
                    <a:pt x="1023507" y="25371"/>
                  </a:lnTo>
                  <a:lnTo>
                    <a:pt x="979087" y="6637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C2D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641085" y="2283968"/>
            <a:ext cx="9169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YaHei"/>
                <a:cs typeface="Microsoft YaHei"/>
              </a:rPr>
              <a:t>经销商展示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54380" y="1536001"/>
            <a:ext cx="5800725" cy="2717800"/>
            <a:chOff x="754380" y="1536001"/>
            <a:chExt cx="5800725" cy="2717800"/>
          </a:xfrm>
        </p:grpSpPr>
        <p:sp>
          <p:nvSpPr>
            <p:cNvPr id="31" name="object 31"/>
            <p:cNvSpPr/>
            <p:nvPr/>
          </p:nvSpPr>
          <p:spPr>
            <a:xfrm>
              <a:off x="5622123" y="1540763"/>
              <a:ext cx="928369" cy="478790"/>
            </a:xfrm>
            <a:custGeom>
              <a:avLst/>
              <a:gdLst/>
              <a:ahLst/>
              <a:cxnLst/>
              <a:rect l="l" t="t" r="r" b="b"/>
              <a:pathLst>
                <a:path w="928370" h="478789">
                  <a:moveTo>
                    <a:pt x="575222" y="0"/>
                  </a:moveTo>
                  <a:lnTo>
                    <a:pt x="518268" y="789"/>
                  </a:lnTo>
                  <a:lnTo>
                    <a:pt x="462874" y="8699"/>
                  </a:lnTo>
                  <a:lnTo>
                    <a:pt x="420506" y="18323"/>
                  </a:lnTo>
                  <a:lnTo>
                    <a:pt x="301918" y="108965"/>
                  </a:lnTo>
                  <a:lnTo>
                    <a:pt x="258738" y="148336"/>
                  </a:lnTo>
                  <a:lnTo>
                    <a:pt x="134151" y="163575"/>
                  </a:lnTo>
                  <a:lnTo>
                    <a:pt x="93082" y="176402"/>
                  </a:lnTo>
                  <a:lnTo>
                    <a:pt x="57443" y="202946"/>
                  </a:lnTo>
                  <a:lnTo>
                    <a:pt x="26742" y="244665"/>
                  </a:lnTo>
                  <a:lnTo>
                    <a:pt x="5881" y="298703"/>
                  </a:lnTo>
                  <a:lnTo>
                    <a:pt x="8" y="338012"/>
                  </a:lnTo>
                  <a:lnTo>
                    <a:pt x="0" y="341870"/>
                  </a:lnTo>
                  <a:lnTo>
                    <a:pt x="136" y="345985"/>
                  </a:lnTo>
                  <a:lnTo>
                    <a:pt x="14263" y="390651"/>
                  </a:lnTo>
                  <a:lnTo>
                    <a:pt x="38266" y="405891"/>
                  </a:lnTo>
                  <a:lnTo>
                    <a:pt x="112561" y="405891"/>
                  </a:lnTo>
                  <a:lnTo>
                    <a:pt x="121792" y="435084"/>
                  </a:lnTo>
                  <a:lnTo>
                    <a:pt x="137738" y="458073"/>
                  </a:lnTo>
                  <a:lnTo>
                    <a:pt x="159066" y="473132"/>
                  </a:lnTo>
                  <a:lnTo>
                    <a:pt x="184443" y="478536"/>
                  </a:lnTo>
                  <a:lnTo>
                    <a:pt x="208535" y="473654"/>
                  </a:lnTo>
                  <a:lnTo>
                    <a:pt x="229448" y="459962"/>
                  </a:lnTo>
                  <a:lnTo>
                    <a:pt x="243271" y="442213"/>
                  </a:lnTo>
                  <a:lnTo>
                    <a:pt x="184443" y="442213"/>
                  </a:lnTo>
                  <a:lnTo>
                    <a:pt x="167266" y="437475"/>
                  </a:lnTo>
                  <a:lnTo>
                    <a:pt x="152756" y="424783"/>
                  </a:lnTo>
                  <a:lnTo>
                    <a:pt x="142723" y="406423"/>
                  </a:lnTo>
                  <a:lnTo>
                    <a:pt x="138977" y="384683"/>
                  </a:lnTo>
                  <a:lnTo>
                    <a:pt x="141450" y="369443"/>
                  </a:lnTo>
                  <a:lnTo>
                    <a:pt x="38266" y="369443"/>
                  </a:lnTo>
                  <a:lnTo>
                    <a:pt x="32686" y="364720"/>
                  </a:lnTo>
                  <a:lnTo>
                    <a:pt x="29820" y="354330"/>
                  </a:lnTo>
                  <a:lnTo>
                    <a:pt x="28764" y="343939"/>
                  </a:lnTo>
                  <a:lnTo>
                    <a:pt x="28698" y="341870"/>
                  </a:lnTo>
                  <a:lnTo>
                    <a:pt x="28723" y="338012"/>
                  </a:lnTo>
                  <a:lnTo>
                    <a:pt x="41794" y="283352"/>
                  </a:lnTo>
                  <a:lnTo>
                    <a:pt x="69127" y="237347"/>
                  </a:lnTo>
                  <a:lnTo>
                    <a:pt x="104167" y="209220"/>
                  </a:lnTo>
                  <a:lnTo>
                    <a:pt x="263564" y="184785"/>
                  </a:lnTo>
                  <a:lnTo>
                    <a:pt x="907078" y="184785"/>
                  </a:lnTo>
                  <a:lnTo>
                    <a:pt x="898818" y="169545"/>
                  </a:lnTo>
                  <a:lnTo>
                    <a:pt x="885508" y="160283"/>
                  </a:lnTo>
                  <a:lnTo>
                    <a:pt x="867687" y="154416"/>
                  </a:lnTo>
                  <a:lnTo>
                    <a:pt x="851651" y="150810"/>
                  </a:lnTo>
                  <a:lnTo>
                    <a:pt x="843700" y="148336"/>
                  </a:lnTo>
                  <a:lnTo>
                    <a:pt x="309157" y="148336"/>
                  </a:lnTo>
                  <a:lnTo>
                    <a:pt x="311570" y="145414"/>
                  </a:lnTo>
                  <a:lnTo>
                    <a:pt x="414567" y="57531"/>
                  </a:lnTo>
                  <a:lnTo>
                    <a:pt x="473907" y="43497"/>
                  </a:lnTo>
                  <a:lnTo>
                    <a:pt x="529629" y="36322"/>
                  </a:lnTo>
                  <a:lnTo>
                    <a:pt x="706926" y="36322"/>
                  </a:lnTo>
                  <a:lnTo>
                    <a:pt x="705049" y="34415"/>
                  </a:lnTo>
                  <a:lnTo>
                    <a:pt x="668694" y="18161"/>
                  </a:lnTo>
                  <a:lnTo>
                    <a:pt x="622862" y="6794"/>
                  </a:lnTo>
                  <a:lnTo>
                    <a:pt x="599596" y="2837"/>
                  </a:lnTo>
                  <a:lnTo>
                    <a:pt x="575222" y="0"/>
                  </a:lnTo>
                  <a:close/>
                </a:path>
                <a:path w="928370" h="478789">
                  <a:moveTo>
                    <a:pt x="687356" y="411861"/>
                  </a:moveTo>
                  <a:lnTo>
                    <a:pt x="656756" y="411861"/>
                  </a:lnTo>
                  <a:lnTo>
                    <a:pt x="665896" y="438888"/>
                  </a:lnTo>
                  <a:lnTo>
                    <a:pt x="681584" y="459962"/>
                  </a:lnTo>
                  <a:lnTo>
                    <a:pt x="702226" y="473654"/>
                  </a:lnTo>
                  <a:lnTo>
                    <a:pt x="726225" y="478536"/>
                  </a:lnTo>
                  <a:lnTo>
                    <a:pt x="750261" y="473654"/>
                  </a:lnTo>
                  <a:lnTo>
                    <a:pt x="771167" y="459962"/>
                  </a:lnTo>
                  <a:lnTo>
                    <a:pt x="784983" y="442213"/>
                  </a:lnTo>
                  <a:lnTo>
                    <a:pt x="726225" y="442213"/>
                  </a:lnTo>
                  <a:lnTo>
                    <a:pt x="708974" y="437475"/>
                  </a:lnTo>
                  <a:lnTo>
                    <a:pt x="694427" y="424783"/>
                  </a:lnTo>
                  <a:lnTo>
                    <a:pt x="687356" y="411861"/>
                  </a:lnTo>
                  <a:close/>
                </a:path>
                <a:path w="928370" h="478789">
                  <a:moveTo>
                    <a:pt x="241604" y="327151"/>
                  </a:moveTo>
                  <a:lnTo>
                    <a:pt x="184443" y="327151"/>
                  </a:lnTo>
                  <a:lnTo>
                    <a:pt x="202711" y="331444"/>
                  </a:lnTo>
                  <a:lnTo>
                    <a:pt x="217145" y="343392"/>
                  </a:lnTo>
                  <a:lnTo>
                    <a:pt x="226626" y="361602"/>
                  </a:lnTo>
                  <a:lnTo>
                    <a:pt x="230036" y="384683"/>
                  </a:lnTo>
                  <a:lnTo>
                    <a:pt x="226626" y="406423"/>
                  </a:lnTo>
                  <a:lnTo>
                    <a:pt x="217145" y="424783"/>
                  </a:lnTo>
                  <a:lnTo>
                    <a:pt x="202711" y="437475"/>
                  </a:lnTo>
                  <a:lnTo>
                    <a:pt x="184443" y="442213"/>
                  </a:lnTo>
                  <a:lnTo>
                    <a:pt x="243271" y="442213"/>
                  </a:lnTo>
                  <a:lnTo>
                    <a:pt x="245861" y="438888"/>
                  </a:lnTo>
                  <a:lnTo>
                    <a:pt x="256452" y="411861"/>
                  </a:lnTo>
                  <a:lnTo>
                    <a:pt x="687356" y="411861"/>
                  </a:lnTo>
                  <a:lnTo>
                    <a:pt x="684380" y="406423"/>
                  </a:lnTo>
                  <a:lnTo>
                    <a:pt x="680632" y="384683"/>
                  </a:lnTo>
                  <a:lnTo>
                    <a:pt x="682117" y="375538"/>
                  </a:lnTo>
                  <a:lnTo>
                    <a:pt x="258738" y="375538"/>
                  </a:lnTo>
                  <a:lnTo>
                    <a:pt x="250540" y="341870"/>
                  </a:lnTo>
                  <a:lnTo>
                    <a:pt x="241604" y="327151"/>
                  </a:lnTo>
                  <a:close/>
                </a:path>
                <a:path w="928370" h="478789">
                  <a:moveTo>
                    <a:pt x="784291" y="327151"/>
                  </a:moveTo>
                  <a:lnTo>
                    <a:pt x="726225" y="327151"/>
                  </a:lnTo>
                  <a:lnTo>
                    <a:pt x="744493" y="331444"/>
                  </a:lnTo>
                  <a:lnTo>
                    <a:pt x="758927" y="343392"/>
                  </a:lnTo>
                  <a:lnTo>
                    <a:pt x="768408" y="361602"/>
                  </a:lnTo>
                  <a:lnTo>
                    <a:pt x="771818" y="384683"/>
                  </a:lnTo>
                  <a:lnTo>
                    <a:pt x="769972" y="403804"/>
                  </a:lnTo>
                  <a:lnTo>
                    <a:pt x="764293" y="419830"/>
                  </a:lnTo>
                  <a:lnTo>
                    <a:pt x="754565" y="431903"/>
                  </a:lnTo>
                  <a:lnTo>
                    <a:pt x="740576" y="439165"/>
                  </a:lnTo>
                  <a:lnTo>
                    <a:pt x="735750" y="442213"/>
                  </a:lnTo>
                  <a:lnTo>
                    <a:pt x="784983" y="442213"/>
                  </a:lnTo>
                  <a:lnTo>
                    <a:pt x="787572" y="438888"/>
                  </a:lnTo>
                  <a:lnTo>
                    <a:pt x="798107" y="411861"/>
                  </a:lnTo>
                  <a:lnTo>
                    <a:pt x="855638" y="411861"/>
                  </a:lnTo>
                  <a:lnTo>
                    <a:pt x="865248" y="410817"/>
                  </a:lnTo>
                  <a:lnTo>
                    <a:pt x="878418" y="405796"/>
                  </a:lnTo>
                  <a:lnTo>
                    <a:pt x="893374" y="393965"/>
                  </a:lnTo>
                  <a:lnTo>
                    <a:pt x="906150" y="375636"/>
                  </a:lnTo>
                  <a:lnTo>
                    <a:pt x="859426" y="375636"/>
                  </a:lnTo>
                  <a:lnTo>
                    <a:pt x="855638" y="375538"/>
                  </a:lnTo>
                  <a:lnTo>
                    <a:pt x="800520" y="375538"/>
                  </a:lnTo>
                  <a:lnTo>
                    <a:pt x="793287" y="341870"/>
                  </a:lnTo>
                  <a:lnTo>
                    <a:pt x="784291" y="327151"/>
                  </a:lnTo>
                  <a:close/>
                </a:path>
                <a:path w="928370" h="478789">
                  <a:moveTo>
                    <a:pt x="907078" y="184785"/>
                  </a:moveTo>
                  <a:lnTo>
                    <a:pt x="838874" y="184785"/>
                  </a:lnTo>
                  <a:lnTo>
                    <a:pt x="851637" y="185812"/>
                  </a:lnTo>
                  <a:lnTo>
                    <a:pt x="863734" y="188531"/>
                  </a:lnTo>
                  <a:lnTo>
                    <a:pt x="899707" y="249443"/>
                  </a:lnTo>
                  <a:lnTo>
                    <a:pt x="900215" y="297773"/>
                  </a:lnTo>
                  <a:lnTo>
                    <a:pt x="882054" y="354330"/>
                  </a:lnTo>
                  <a:lnTo>
                    <a:pt x="874193" y="367877"/>
                  </a:lnTo>
                  <a:lnTo>
                    <a:pt x="866131" y="374030"/>
                  </a:lnTo>
                  <a:lnTo>
                    <a:pt x="859426" y="375636"/>
                  </a:lnTo>
                  <a:lnTo>
                    <a:pt x="906150" y="375636"/>
                  </a:lnTo>
                  <a:lnTo>
                    <a:pt x="908343" y="372490"/>
                  </a:lnTo>
                  <a:lnTo>
                    <a:pt x="928107" y="302454"/>
                  </a:lnTo>
                  <a:lnTo>
                    <a:pt x="926059" y="241490"/>
                  </a:lnTo>
                  <a:lnTo>
                    <a:pt x="912772" y="195290"/>
                  </a:lnTo>
                  <a:lnTo>
                    <a:pt x="907078" y="184785"/>
                  </a:lnTo>
                  <a:close/>
                </a:path>
                <a:path w="928370" h="478789">
                  <a:moveTo>
                    <a:pt x="726225" y="290702"/>
                  </a:moveTo>
                  <a:lnTo>
                    <a:pt x="699114" y="297154"/>
                  </a:lnTo>
                  <a:lnTo>
                    <a:pt x="676504" y="314975"/>
                  </a:lnTo>
                  <a:lnTo>
                    <a:pt x="660181" y="341870"/>
                  </a:lnTo>
                  <a:lnTo>
                    <a:pt x="651930" y="375538"/>
                  </a:lnTo>
                  <a:lnTo>
                    <a:pt x="682117" y="375538"/>
                  </a:lnTo>
                  <a:lnTo>
                    <a:pt x="684380" y="361602"/>
                  </a:lnTo>
                  <a:lnTo>
                    <a:pt x="694427" y="343392"/>
                  </a:lnTo>
                  <a:lnTo>
                    <a:pt x="708974" y="331444"/>
                  </a:lnTo>
                  <a:lnTo>
                    <a:pt x="726225" y="327151"/>
                  </a:lnTo>
                  <a:lnTo>
                    <a:pt x="784291" y="327151"/>
                  </a:lnTo>
                  <a:lnTo>
                    <a:pt x="776850" y="314975"/>
                  </a:lnTo>
                  <a:lnTo>
                    <a:pt x="753674" y="297154"/>
                  </a:lnTo>
                  <a:lnTo>
                    <a:pt x="726225" y="290702"/>
                  </a:lnTo>
                  <a:close/>
                </a:path>
                <a:path w="928370" h="478789">
                  <a:moveTo>
                    <a:pt x="184443" y="290702"/>
                  </a:moveTo>
                  <a:lnTo>
                    <a:pt x="158727" y="296630"/>
                  </a:lnTo>
                  <a:lnTo>
                    <a:pt x="136833" y="313070"/>
                  </a:lnTo>
                  <a:lnTo>
                    <a:pt x="120774" y="338012"/>
                  </a:lnTo>
                  <a:lnTo>
                    <a:pt x="112561" y="369443"/>
                  </a:lnTo>
                  <a:lnTo>
                    <a:pt x="141450" y="369443"/>
                  </a:lnTo>
                  <a:lnTo>
                    <a:pt x="142723" y="361602"/>
                  </a:lnTo>
                  <a:lnTo>
                    <a:pt x="152756" y="343392"/>
                  </a:lnTo>
                  <a:lnTo>
                    <a:pt x="167266" y="331444"/>
                  </a:lnTo>
                  <a:lnTo>
                    <a:pt x="184443" y="327151"/>
                  </a:lnTo>
                  <a:lnTo>
                    <a:pt x="241604" y="327151"/>
                  </a:lnTo>
                  <a:lnTo>
                    <a:pt x="234211" y="314975"/>
                  </a:lnTo>
                  <a:lnTo>
                    <a:pt x="211571" y="297154"/>
                  </a:lnTo>
                  <a:lnTo>
                    <a:pt x="184443" y="290702"/>
                  </a:lnTo>
                  <a:close/>
                </a:path>
                <a:path w="928370" h="478789">
                  <a:moveTo>
                    <a:pt x="558458" y="36322"/>
                  </a:moveTo>
                  <a:lnTo>
                    <a:pt x="529629" y="36322"/>
                  </a:lnTo>
                  <a:lnTo>
                    <a:pt x="529629" y="148336"/>
                  </a:lnTo>
                  <a:lnTo>
                    <a:pt x="558458" y="148336"/>
                  </a:lnTo>
                  <a:lnTo>
                    <a:pt x="558458" y="36322"/>
                  </a:lnTo>
                  <a:close/>
                </a:path>
                <a:path w="928370" h="478789">
                  <a:moveTo>
                    <a:pt x="742989" y="60578"/>
                  </a:moveTo>
                  <a:lnTo>
                    <a:pt x="733464" y="63626"/>
                  </a:lnTo>
                  <a:lnTo>
                    <a:pt x="731051" y="69596"/>
                  </a:lnTo>
                  <a:lnTo>
                    <a:pt x="728749" y="76862"/>
                  </a:lnTo>
                  <a:lnTo>
                    <a:pt x="728923" y="84391"/>
                  </a:lnTo>
                  <a:lnTo>
                    <a:pt x="731336" y="91348"/>
                  </a:lnTo>
                  <a:lnTo>
                    <a:pt x="735750" y="96900"/>
                  </a:lnTo>
                  <a:lnTo>
                    <a:pt x="747001" y="106493"/>
                  </a:lnTo>
                  <a:lnTo>
                    <a:pt x="758895" y="116967"/>
                  </a:lnTo>
                  <a:lnTo>
                    <a:pt x="783756" y="139319"/>
                  </a:lnTo>
                  <a:lnTo>
                    <a:pt x="786169" y="142366"/>
                  </a:lnTo>
                  <a:lnTo>
                    <a:pt x="790995" y="145414"/>
                  </a:lnTo>
                  <a:lnTo>
                    <a:pt x="793281" y="148336"/>
                  </a:lnTo>
                  <a:lnTo>
                    <a:pt x="843700" y="148336"/>
                  </a:lnTo>
                  <a:lnTo>
                    <a:pt x="832917" y="138809"/>
                  </a:lnTo>
                  <a:lnTo>
                    <a:pt x="811303" y="118564"/>
                  </a:lnTo>
                  <a:lnTo>
                    <a:pt x="800520" y="108965"/>
                  </a:lnTo>
                  <a:lnTo>
                    <a:pt x="750228" y="63626"/>
                  </a:lnTo>
                  <a:lnTo>
                    <a:pt x="742989" y="60578"/>
                  </a:lnTo>
                  <a:close/>
                </a:path>
                <a:path w="928370" h="478789">
                  <a:moveTo>
                    <a:pt x="706926" y="36322"/>
                  </a:moveTo>
                  <a:lnTo>
                    <a:pt x="558458" y="36322"/>
                  </a:lnTo>
                  <a:lnTo>
                    <a:pt x="579627" y="38653"/>
                  </a:lnTo>
                  <a:lnTo>
                    <a:pt x="600368" y="41259"/>
                  </a:lnTo>
                  <a:lnTo>
                    <a:pt x="621108" y="44412"/>
                  </a:lnTo>
                  <a:lnTo>
                    <a:pt x="642278" y="48387"/>
                  </a:lnTo>
                  <a:lnTo>
                    <a:pt x="686493" y="59578"/>
                  </a:lnTo>
                  <a:lnTo>
                    <a:pt x="695649" y="60198"/>
                  </a:lnTo>
                  <a:lnTo>
                    <a:pt x="703900" y="57959"/>
                  </a:lnTo>
                  <a:lnTo>
                    <a:pt x="709461" y="51435"/>
                  </a:lnTo>
                  <a:lnTo>
                    <a:pt x="711006" y="43888"/>
                  </a:lnTo>
                  <a:lnTo>
                    <a:pt x="709159" y="38592"/>
                  </a:lnTo>
                  <a:lnTo>
                    <a:pt x="706926" y="36322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22036" y="1540763"/>
              <a:ext cx="928369" cy="478790"/>
            </a:xfrm>
            <a:custGeom>
              <a:avLst/>
              <a:gdLst/>
              <a:ahLst/>
              <a:cxnLst/>
              <a:rect l="l" t="t" r="r" b="b"/>
              <a:pathLst>
                <a:path w="928370" h="478789">
                  <a:moveTo>
                    <a:pt x="843788" y="148336"/>
                  </a:moveTo>
                  <a:lnTo>
                    <a:pt x="833004" y="138809"/>
                  </a:lnTo>
                  <a:lnTo>
                    <a:pt x="822198" y="128698"/>
                  </a:lnTo>
                  <a:lnTo>
                    <a:pt x="811391" y="118564"/>
                  </a:lnTo>
                  <a:lnTo>
                    <a:pt x="800608" y="108965"/>
                  </a:lnTo>
                  <a:lnTo>
                    <a:pt x="788035" y="97631"/>
                  </a:lnTo>
                  <a:lnTo>
                    <a:pt x="775462" y="86296"/>
                  </a:lnTo>
                  <a:lnTo>
                    <a:pt x="762888" y="74961"/>
                  </a:lnTo>
                  <a:lnTo>
                    <a:pt x="750315" y="63626"/>
                  </a:lnTo>
                  <a:lnTo>
                    <a:pt x="743076" y="60578"/>
                  </a:lnTo>
                  <a:lnTo>
                    <a:pt x="733551" y="63626"/>
                  </a:lnTo>
                  <a:lnTo>
                    <a:pt x="731138" y="69596"/>
                  </a:lnTo>
                  <a:lnTo>
                    <a:pt x="728837" y="76862"/>
                  </a:lnTo>
                  <a:lnTo>
                    <a:pt x="729011" y="84391"/>
                  </a:lnTo>
                  <a:lnTo>
                    <a:pt x="731424" y="91348"/>
                  </a:lnTo>
                  <a:lnTo>
                    <a:pt x="735838" y="96900"/>
                  </a:lnTo>
                  <a:lnTo>
                    <a:pt x="747089" y="106493"/>
                  </a:lnTo>
                  <a:lnTo>
                    <a:pt x="758983" y="116967"/>
                  </a:lnTo>
                  <a:lnTo>
                    <a:pt x="771306" y="128012"/>
                  </a:lnTo>
                  <a:lnTo>
                    <a:pt x="783843" y="139319"/>
                  </a:lnTo>
                  <a:lnTo>
                    <a:pt x="786256" y="142366"/>
                  </a:lnTo>
                  <a:lnTo>
                    <a:pt x="791083" y="145414"/>
                  </a:lnTo>
                  <a:lnTo>
                    <a:pt x="793368" y="148336"/>
                  </a:lnTo>
                  <a:lnTo>
                    <a:pt x="657611" y="148336"/>
                  </a:lnTo>
                  <a:lnTo>
                    <a:pt x="587898" y="148336"/>
                  </a:lnTo>
                  <a:lnTo>
                    <a:pt x="562215" y="148336"/>
                  </a:lnTo>
                  <a:lnTo>
                    <a:pt x="558546" y="148336"/>
                  </a:lnTo>
                  <a:lnTo>
                    <a:pt x="558546" y="83577"/>
                  </a:lnTo>
                  <a:lnTo>
                    <a:pt x="558546" y="50323"/>
                  </a:lnTo>
                  <a:lnTo>
                    <a:pt x="558546" y="38072"/>
                  </a:lnTo>
                  <a:lnTo>
                    <a:pt x="558546" y="36322"/>
                  </a:lnTo>
                  <a:lnTo>
                    <a:pt x="579715" y="38653"/>
                  </a:lnTo>
                  <a:lnTo>
                    <a:pt x="621196" y="44412"/>
                  </a:lnTo>
                  <a:lnTo>
                    <a:pt x="660384" y="52959"/>
                  </a:lnTo>
                  <a:lnTo>
                    <a:pt x="678306" y="57531"/>
                  </a:lnTo>
                  <a:lnTo>
                    <a:pt x="686581" y="59578"/>
                  </a:lnTo>
                  <a:lnTo>
                    <a:pt x="695737" y="60198"/>
                  </a:lnTo>
                  <a:lnTo>
                    <a:pt x="703988" y="57959"/>
                  </a:lnTo>
                  <a:lnTo>
                    <a:pt x="709549" y="51435"/>
                  </a:lnTo>
                  <a:lnTo>
                    <a:pt x="711094" y="43888"/>
                  </a:lnTo>
                  <a:lnTo>
                    <a:pt x="709247" y="38592"/>
                  </a:lnTo>
                  <a:lnTo>
                    <a:pt x="668781" y="18161"/>
                  </a:lnTo>
                  <a:lnTo>
                    <a:pt x="622950" y="6794"/>
                  </a:lnTo>
                  <a:lnTo>
                    <a:pt x="575310" y="0"/>
                  </a:lnTo>
                  <a:lnTo>
                    <a:pt x="518356" y="789"/>
                  </a:lnTo>
                  <a:lnTo>
                    <a:pt x="462962" y="8699"/>
                  </a:lnTo>
                  <a:lnTo>
                    <a:pt x="420594" y="18323"/>
                  </a:lnTo>
                  <a:lnTo>
                    <a:pt x="402716" y="24257"/>
                  </a:lnTo>
                  <a:lnTo>
                    <a:pt x="344493" y="73229"/>
                  </a:lnTo>
                  <a:lnTo>
                    <a:pt x="314594" y="98377"/>
                  </a:lnTo>
                  <a:lnTo>
                    <a:pt x="277042" y="131726"/>
                  </a:lnTo>
                  <a:lnTo>
                    <a:pt x="259500" y="147720"/>
                  </a:lnTo>
                  <a:lnTo>
                    <a:pt x="258825" y="148336"/>
                  </a:lnTo>
                  <a:lnTo>
                    <a:pt x="186799" y="157146"/>
                  </a:lnTo>
                  <a:lnTo>
                    <a:pt x="136185" y="163337"/>
                  </a:lnTo>
                  <a:lnTo>
                    <a:pt x="93170" y="176402"/>
                  </a:lnTo>
                  <a:lnTo>
                    <a:pt x="57530" y="202946"/>
                  </a:lnTo>
                  <a:lnTo>
                    <a:pt x="26830" y="244665"/>
                  </a:lnTo>
                  <a:lnTo>
                    <a:pt x="5969" y="298703"/>
                  </a:lnTo>
                  <a:lnTo>
                    <a:pt x="0" y="339216"/>
                  </a:lnTo>
                  <a:lnTo>
                    <a:pt x="224" y="345985"/>
                  </a:lnTo>
                  <a:lnTo>
                    <a:pt x="14350" y="390651"/>
                  </a:lnTo>
                  <a:lnTo>
                    <a:pt x="38353" y="405891"/>
                  </a:lnTo>
                  <a:lnTo>
                    <a:pt x="81305" y="405891"/>
                  </a:lnTo>
                  <a:lnTo>
                    <a:pt x="103362" y="405891"/>
                  </a:lnTo>
                  <a:lnTo>
                    <a:pt x="111488" y="405891"/>
                  </a:lnTo>
                  <a:lnTo>
                    <a:pt x="112649" y="405891"/>
                  </a:lnTo>
                  <a:lnTo>
                    <a:pt x="121880" y="435084"/>
                  </a:lnTo>
                  <a:lnTo>
                    <a:pt x="137826" y="458073"/>
                  </a:lnTo>
                  <a:lnTo>
                    <a:pt x="159154" y="473132"/>
                  </a:lnTo>
                  <a:lnTo>
                    <a:pt x="184530" y="478536"/>
                  </a:lnTo>
                  <a:lnTo>
                    <a:pt x="208623" y="473654"/>
                  </a:lnTo>
                  <a:lnTo>
                    <a:pt x="229536" y="459962"/>
                  </a:lnTo>
                  <a:lnTo>
                    <a:pt x="245949" y="438888"/>
                  </a:lnTo>
                  <a:lnTo>
                    <a:pt x="256539" y="411861"/>
                  </a:lnTo>
                  <a:lnTo>
                    <a:pt x="487965" y="411861"/>
                  </a:lnTo>
                  <a:lnTo>
                    <a:pt x="606805" y="411861"/>
                  </a:lnTo>
                  <a:lnTo>
                    <a:pt x="650589" y="411861"/>
                  </a:lnTo>
                  <a:lnTo>
                    <a:pt x="656843" y="411861"/>
                  </a:lnTo>
                  <a:lnTo>
                    <a:pt x="665984" y="438888"/>
                  </a:lnTo>
                  <a:lnTo>
                    <a:pt x="681672" y="459962"/>
                  </a:lnTo>
                  <a:lnTo>
                    <a:pt x="702313" y="473654"/>
                  </a:lnTo>
                  <a:lnTo>
                    <a:pt x="726313" y="478536"/>
                  </a:lnTo>
                  <a:lnTo>
                    <a:pt x="750349" y="473654"/>
                  </a:lnTo>
                  <a:lnTo>
                    <a:pt x="771255" y="459962"/>
                  </a:lnTo>
                  <a:lnTo>
                    <a:pt x="787659" y="438888"/>
                  </a:lnTo>
                  <a:lnTo>
                    <a:pt x="798194" y="411861"/>
                  </a:lnTo>
                  <a:lnTo>
                    <a:pt x="830060" y="411861"/>
                  </a:lnTo>
                  <a:lnTo>
                    <a:pt x="846423" y="411861"/>
                  </a:lnTo>
                  <a:lnTo>
                    <a:pt x="852451" y="411861"/>
                  </a:lnTo>
                  <a:lnTo>
                    <a:pt x="853313" y="411861"/>
                  </a:lnTo>
                  <a:lnTo>
                    <a:pt x="855726" y="411861"/>
                  </a:lnTo>
                  <a:lnTo>
                    <a:pt x="865336" y="410817"/>
                  </a:lnTo>
                  <a:lnTo>
                    <a:pt x="878506" y="405796"/>
                  </a:lnTo>
                  <a:lnTo>
                    <a:pt x="893462" y="393965"/>
                  </a:lnTo>
                  <a:lnTo>
                    <a:pt x="908431" y="372490"/>
                  </a:lnTo>
                  <a:lnTo>
                    <a:pt x="928195" y="302454"/>
                  </a:lnTo>
                  <a:lnTo>
                    <a:pt x="926147" y="241490"/>
                  </a:lnTo>
                  <a:lnTo>
                    <a:pt x="912860" y="195290"/>
                  </a:lnTo>
                  <a:lnTo>
                    <a:pt x="885596" y="160283"/>
                  </a:lnTo>
                  <a:lnTo>
                    <a:pt x="851739" y="150810"/>
                  </a:lnTo>
                  <a:lnTo>
                    <a:pt x="843788" y="14833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6518" y="1572323"/>
              <a:ext cx="229997" cy="1215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6338" y="1863153"/>
              <a:ext cx="100584" cy="12458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993" y="1863153"/>
              <a:ext cx="100711" cy="12458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650738" y="1725548"/>
              <a:ext cx="871855" cy="191135"/>
            </a:xfrm>
            <a:custGeom>
              <a:avLst/>
              <a:gdLst/>
              <a:ahLst/>
              <a:cxnLst/>
              <a:rect l="l" t="t" r="r" b="b"/>
              <a:pathLst>
                <a:path w="871854" h="191135">
                  <a:moveTo>
                    <a:pt x="853439" y="169545"/>
                  </a:moveTo>
                  <a:lnTo>
                    <a:pt x="845579" y="183092"/>
                  </a:lnTo>
                  <a:lnTo>
                    <a:pt x="837517" y="189245"/>
                  </a:lnTo>
                  <a:lnTo>
                    <a:pt x="830812" y="190851"/>
                  </a:lnTo>
                  <a:lnTo>
                    <a:pt x="827024" y="190753"/>
                  </a:lnTo>
                  <a:lnTo>
                    <a:pt x="795158" y="190753"/>
                  </a:lnTo>
                  <a:lnTo>
                    <a:pt x="778795" y="190753"/>
                  </a:lnTo>
                  <a:lnTo>
                    <a:pt x="772767" y="190753"/>
                  </a:lnTo>
                  <a:lnTo>
                    <a:pt x="771906" y="190753"/>
                  </a:lnTo>
                  <a:lnTo>
                    <a:pt x="764672" y="157085"/>
                  </a:lnTo>
                  <a:lnTo>
                    <a:pt x="748236" y="130190"/>
                  </a:lnTo>
                  <a:lnTo>
                    <a:pt x="725060" y="112369"/>
                  </a:lnTo>
                  <a:lnTo>
                    <a:pt x="697611" y="105917"/>
                  </a:lnTo>
                  <a:lnTo>
                    <a:pt x="670500" y="112369"/>
                  </a:lnTo>
                  <a:lnTo>
                    <a:pt x="647890" y="130190"/>
                  </a:lnTo>
                  <a:lnTo>
                    <a:pt x="631567" y="157085"/>
                  </a:lnTo>
                  <a:lnTo>
                    <a:pt x="623315" y="190753"/>
                  </a:lnTo>
                  <a:lnTo>
                    <a:pt x="396001" y="190753"/>
                  </a:lnTo>
                  <a:lnTo>
                    <a:pt x="279273" y="190753"/>
                  </a:lnTo>
                  <a:lnTo>
                    <a:pt x="236267" y="190753"/>
                  </a:lnTo>
                  <a:lnTo>
                    <a:pt x="230124" y="190753"/>
                  </a:lnTo>
                  <a:lnTo>
                    <a:pt x="221926" y="157085"/>
                  </a:lnTo>
                  <a:lnTo>
                    <a:pt x="205597" y="130190"/>
                  </a:lnTo>
                  <a:lnTo>
                    <a:pt x="182957" y="112369"/>
                  </a:lnTo>
                  <a:lnTo>
                    <a:pt x="155828" y="105917"/>
                  </a:lnTo>
                  <a:lnTo>
                    <a:pt x="130113" y="111845"/>
                  </a:lnTo>
                  <a:lnTo>
                    <a:pt x="108219" y="128285"/>
                  </a:lnTo>
                  <a:lnTo>
                    <a:pt x="92160" y="153227"/>
                  </a:lnTo>
                  <a:lnTo>
                    <a:pt x="83947" y="184658"/>
                  </a:lnTo>
                  <a:lnTo>
                    <a:pt x="40995" y="184658"/>
                  </a:lnTo>
                  <a:lnTo>
                    <a:pt x="18938" y="184658"/>
                  </a:lnTo>
                  <a:lnTo>
                    <a:pt x="10812" y="184658"/>
                  </a:lnTo>
                  <a:lnTo>
                    <a:pt x="9651" y="184658"/>
                  </a:lnTo>
                  <a:lnTo>
                    <a:pt x="4071" y="179935"/>
                  </a:lnTo>
                  <a:lnTo>
                    <a:pt x="1206" y="169545"/>
                  </a:lnTo>
                  <a:lnTo>
                    <a:pt x="150" y="159154"/>
                  </a:lnTo>
                  <a:lnTo>
                    <a:pt x="0" y="154431"/>
                  </a:lnTo>
                  <a:lnTo>
                    <a:pt x="1694" y="135810"/>
                  </a:lnTo>
                  <a:lnTo>
                    <a:pt x="13180" y="98567"/>
                  </a:lnTo>
                  <a:lnTo>
                    <a:pt x="40512" y="52562"/>
                  </a:lnTo>
                  <a:lnTo>
                    <a:pt x="75553" y="24435"/>
                  </a:lnTo>
                  <a:lnTo>
                    <a:pt x="181371" y="6375"/>
                  </a:lnTo>
                  <a:lnTo>
                    <a:pt x="219075" y="1889"/>
                  </a:lnTo>
                  <a:lnTo>
                    <a:pt x="232965" y="236"/>
                  </a:lnTo>
                  <a:lnTo>
                    <a:pt x="234950" y="0"/>
                  </a:lnTo>
                  <a:lnTo>
                    <a:pt x="566156" y="0"/>
                  </a:lnTo>
                  <a:lnTo>
                    <a:pt x="736234" y="0"/>
                  </a:lnTo>
                  <a:lnTo>
                    <a:pt x="798895" y="0"/>
                  </a:lnTo>
                  <a:lnTo>
                    <a:pt x="807847" y="0"/>
                  </a:lnTo>
                  <a:lnTo>
                    <a:pt x="810260" y="0"/>
                  </a:lnTo>
                  <a:lnTo>
                    <a:pt x="823023" y="1027"/>
                  </a:lnTo>
                  <a:lnTo>
                    <a:pt x="835120" y="3746"/>
                  </a:lnTo>
                  <a:lnTo>
                    <a:pt x="871093" y="64658"/>
                  </a:lnTo>
                  <a:lnTo>
                    <a:pt x="871601" y="112988"/>
                  </a:lnTo>
                  <a:lnTo>
                    <a:pt x="853439" y="16954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4380" y="3945636"/>
              <a:ext cx="1056640" cy="307975"/>
            </a:xfrm>
            <a:custGeom>
              <a:avLst/>
              <a:gdLst/>
              <a:ahLst/>
              <a:cxnLst/>
              <a:rect l="l" t="t" r="r" b="b"/>
              <a:pathLst>
                <a:path w="1056639" h="307975">
                  <a:moveTo>
                    <a:pt x="105613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6132" y="307848"/>
                  </a:lnTo>
                  <a:lnTo>
                    <a:pt x="1056132" y="0"/>
                  </a:lnTo>
                  <a:close/>
                </a:path>
              </a:pathLst>
            </a:custGeom>
            <a:solidFill>
              <a:srgbClr val="008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02283" y="3971290"/>
            <a:ext cx="5607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1F1F1"/>
                </a:solidFill>
                <a:latin typeface="Microsoft YaHei"/>
                <a:cs typeface="Microsoft YaHei"/>
              </a:rPr>
              <a:t>订购包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28456" y="3920997"/>
            <a:ext cx="586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月付套餐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555860" y="4012819"/>
            <a:ext cx="2984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N/A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98901" y="3928617"/>
            <a:ext cx="586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测试套餐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577576" y="3928617"/>
            <a:ext cx="7416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月付套餐</a:t>
            </a:r>
            <a:endParaRPr sz="1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Microsoft YaHei"/>
                <a:cs typeface="Microsoft YaHei"/>
              </a:rPr>
              <a:t>B</a:t>
            </a:r>
            <a:r>
              <a:rPr sz="1100" spc="-5" dirty="0">
                <a:latin typeface="Microsoft YaHei"/>
                <a:cs typeface="Microsoft YaHei"/>
              </a:rPr>
              <a:t>2</a:t>
            </a:r>
            <a:r>
              <a:rPr sz="1100" dirty="0">
                <a:latin typeface="Microsoft YaHei"/>
                <a:cs typeface="Microsoft YaHei"/>
              </a:rPr>
              <a:t>B</a:t>
            </a:r>
            <a:r>
              <a:rPr sz="1100" spc="-5" dirty="0">
                <a:latin typeface="Microsoft YaHei"/>
                <a:cs typeface="Microsoft YaHei"/>
              </a:rPr>
              <a:t>2</a:t>
            </a:r>
            <a:r>
              <a:rPr sz="1100" spc="5" dirty="0">
                <a:latin typeface="Microsoft YaHei"/>
                <a:cs typeface="Microsoft YaHei"/>
              </a:rPr>
              <a:t>C</a:t>
            </a:r>
            <a:r>
              <a:rPr sz="1100" dirty="0">
                <a:latin typeface="Microsoft YaHei"/>
                <a:cs typeface="Microsoft YaHei"/>
              </a:rPr>
              <a:t>产品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27544" y="3935348"/>
            <a:ext cx="586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月付套餐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01993" y="4102989"/>
            <a:ext cx="10388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(流量共享</a:t>
            </a: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APN)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57165" y="4012819"/>
            <a:ext cx="2984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N/A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805678" y="3936619"/>
            <a:ext cx="586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展示套餐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88329" y="4104259"/>
            <a:ext cx="8210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(固定流量池)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51331" y="4661915"/>
            <a:ext cx="1047115" cy="492759"/>
          </a:xfrm>
          <a:custGeom>
            <a:avLst/>
            <a:gdLst/>
            <a:ahLst/>
            <a:cxnLst/>
            <a:rect l="l" t="t" r="r" b="b"/>
            <a:pathLst>
              <a:path w="1047114" h="492760">
                <a:moveTo>
                  <a:pt x="1046988" y="0"/>
                </a:moveTo>
                <a:lnTo>
                  <a:pt x="0" y="0"/>
                </a:lnTo>
                <a:lnTo>
                  <a:pt x="0" y="492251"/>
                </a:lnTo>
                <a:lnTo>
                  <a:pt x="1046988" y="492251"/>
                </a:lnTo>
                <a:lnTo>
                  <a:pt x="1046988" y="0"/>
                </a:lnTo>
                <a:close/>
              </a:path>
            </a:pathLst>
          </a:custGeom>
          <a:solidFill>
            <a:srgbClr val="0081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64209" y="4688585"/>
            <a:ext cx="822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1F1F1"/>
                </a:solidFill>
                <a:latin typeface="Microsoft YaHei"/>
                <a:cs typeface="Microsoft YaHei"/>
              </a:rPr>
              <a:t>事件</a:t>
            </a:r>
            <a:r>
              <a:rPr sz="1400" b="1" spc="-5" dirty="0">
                <a:solidFill>
                  <a:srgbClr val="F1F1F1"/>
                </a:solidFill>
                <a:latin typeface="Microsoft YaHei"/>
                <a:cs typeface="Microsoft YaHei"/>
              </a:rPr>
              <a:t>/</a:t>
            </a:r>
            <a:r>
              <a:rPr sz="1400" b="1" dirty="0">
                <a:solidFill>
                  <a:srgbClr val="F1F1F1"/>
                </a:solidFill>
                <a:latin typeface="Microsoft YaHei"/>
                <a:cs typeface="Microsoft YaHei"/>
              </a:rPr>
              <a:t>告警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97737" y="4903470"/>
            <a:ext cx="754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1F1F1"/>
                </a:solidFill>
                <a:latin typeface="Microsoft YaHei"/>
                <a:cs typeface="Microsoft YaHei"/>
              </a:rPr>
              <a:t>(自动控</a:t>
            </a:r>
            <a:r>
              <a:rPr sz="1200" b="1" spc="-5" dirty="0">
                <a:solidFill>
                  <a:srgbClr val="F1F1F1"/>
                </a:solidFill>
                <a:latin typeface="Microsoft YaHei"/>
                <a:cs typeface="Microsoft YaHei"/>
              </a:rPr>
              <a:t>制</a:t>
            </a:r>
            <a:r>
              <a:rPr sz="1200" b="1" dirty="0">
                <a:solidFill>
                  <a:srgbClr val="F1F1F1"/>
                </a:solidFill>
                <a:latin typeface="Microsoft YaHei"/>
                <a:cs typeface="Microsoft YaHei"/>
              </a:rPr>
              <a:t>)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391650" y="4782692"/>
            <a:ext cx="586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到期停止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77258" y="4720844"/>
            <a:ext cx="8515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icrosoft YaHei"/>
                <a:cs typeface="Microsoft YaHei"/>
              </a:rPr>
              <a:t>P</a:t>
            </a:r>
            <a:r>
              <a:rPr sz="1100" dirty="0">
                <a:latin typeface="Microsoft YaHei"/>
                <a:cs typeface="Microsoft YaHei"/>
              </a:rPr>
              <a:t>BR跳出机制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399534" y="4888484"/>
            <a:ext cx="10071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自动进入静默期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002905" y="4088638"/>
            <a:ext cx="1038860" cy="86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(流量共享</a:t>
            </a: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APN)</a:t>
            </a:r>
            <a:endParaRPr sz="11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00">
              <a:latin typeface="Microsoft YaHei"/>
              <a:cs typeface="Microsoft YaHei"/>
            </a:endParaRPr>
          </a:p>
          <a:p>
            <a:pPr marL="107950" marR="80645" indent="12065" algn="just">
              <a:lnSpc>
                <a:spcPct val="100000"/>
              </a:lnSpc>
            </a:pPr>
            <a:r>
              <a:rPr sz="1100" spc="-5" dirty="0">
                <a:latin typeface="Microsoft YaHei"/>
                <a:cs typeface="Microsoft YaHei"/>
              </a:rPr>
              <a:t>1.</a:t>
            </a:r>
            <a:r>
              <a:rPr sz="1100" dirty="0">
                <a:latin typeface="Microsoft YaHei"/>
                <a:cs typeface="Microsoft YaHei"/>
              </a:rPr>
              <a:t>超量使用：  自动控制断网 次月自动复通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080375" y="4924805"/>
            <a:ext cx="90487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35560" indent="6096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icrosoft YaHei"/>
                <a:cs typeface="Microsoft YaHei"/>
              </a:rPr>
              <a:t>2.4S</a:t>
            </a:r>
            <a:r>
              <a:rPr sz="1100" dirty="0">
                <a:latin typeface="Microsoft YaHei"/>
                <a:cs typeface="Microsoft YaHei"/>
              </a:rPr>
              <a:t>返修：  </a:t>
            </a:r>
            <a:r>
              <a:rPr sz="1100" spc="-5" dirty="0">
                <a:latin typeface="Microsoft YaHei"/>
                <a:cs typeface="Microsoft YaHei"/>
              </a:rPr>
              <a:t>SI</a:t>
            </a:r>
            <a:r>
              <a:rPr sz="1100" dirty="0">
                <a:latin typeface="Microsoft YaHei"/>
                <a:cs typeface="Microsoft YaHei"/>
              </a:rPr>
              <a:t>M停机保号</a:t>
            </a:r>
            <a:endParaRPr sz="1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Microsoft YaHei"/>
                <a:cs typeface="Microsoft YaHei"/>
              </a:rPr>
              <a:t>/SIM</a:t>
            </a:r>
            <a:r>
              <a:rPr sz="1100" dirty="0">
                <a:latin typeface="Microsoft YaHei"/>
                <a:cs typeface="Microsoft YaHei"/>
              </a:rPr>
              <a:t>激活复通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484357" y="4579111"/>
            <a:ext cx="985519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B2B2C告警：  余量</a:t>
            </a: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耗尽</a:t>
            </a: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到期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536173" y="4914391"/>
            <a:ext cx="88201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 marR="5080" indent="-14795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YaHei"/>
                <a:cs typeface="Microsoft YaHei"/>
              </a:rPr>
              <a:t>B</a:t>
            </a:r>
            <a:r>
              <a:rPr sz="1100" spc="-5" dirty="0">
                <a:latin typeface="Microsoft YaHei"/>
                <a:cs typeface="Microsoft YaHei"/>
              </a:rPr>
              <a:t>2</a:t>
            </a:r>
            <a:r>
              <a:rPr sz="1100" dirty="0">
                <a:latin typeface="Microsoft YaHei"/>
                <a:cs typeface="Microsoft YaHei"/>
              </a:rPr>
              <a:t>B</a:t>
            </a:r>
            <a:r>
              <a:rPr sz="1100" spc="-5" dirty="0">
                <a:latin typeface="Microsoft YaHei"/>
                <a:cs typeface="Microsoft YaHei"/>
              </a:rPr>
              <a:t>2</a:t>
            </a:r>
            <a:r>
              <a:rPr sz="1100" spc="5" dirty="0">
                <a:latin typeface="Microsoft YaHei"/>
                <a:cs typeface="Microsoft YaHei"/>
              </a:rPr>
              <a:t>C</a:t>
            </a:r>
            <a:r>
              <a:rPr sz="1100" dirty="0">
                <a:latin typeface="Microsoft YaHei"/>
                <a:cs typeface="Microsoft YaHei"/>
              </a:rPr>
              <a:t>控制： 耗尽断网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918716" y="1341119"/>
            <a:ext cx="1115695" cy="4726305"/>
            <a:chOff x="1918716" y="1341119"/>
            <a:chExt cx="1115695" cy="4726305"/>
          </a:xfrm>
        </p:grpSpPr>
        <p:sp>
          <p:nvSpPr>
            <p:cNvPr id="59" name="object 59"/>
            <p:cNvSpPr/>
            <p:nvPr/>
          </p:nvSpPr>
          <p:spPr>
            <a:xfrm>
              <a:off x="1918716" y="1341119"/>
              <a:ext cx="1115695" cy="4726305"/>
            </a:xfrm>
            <a:custGeom>
              <a:avLst/>
              <a:gdLst/>
              <a:ahLst/>
              <a:cxnLst/>
              <a:rect l="l" t="t" r="r" b="b"/>
              <a:pathLst>
                <a:path w="1115695" h="4726305">
                  <a:moveTo>
                    <a:pt x="929639" y="0"/>
                  </a:moveTo>
                  <a:lnTo>
                    <a:pt x="185927" y="0"/>
                  </a:lnTo>
                  <a:lnTo>
                    <a:pt x="136480" y="6637"/>
                  </a:lnTo>
                  <a:lnTo>
                    <a:pt x="92060" y="25371"/>
                  </a:lnTo>
                  <a:lnTo>
                    <a:pt x="54435" y="54435"/>
                  </a:lnTo>
                  <a:lnTo>
                    <a:pt x="25371" y="92060"/>
                  </a:lnTo>
                  <a:lnTo>
                    <a:pt x="6637" y="136480"/>
                  </a:lnTo>
                  <a:lnTo>
                    <a:pt x="0" y="185927"/>
                  </a:lnTo>
                  <a:lnTo>
                    <a:pt x="0" y="4539995"/>
                  </a:lnTo>
                  <a:lnTo>
                    <a:pt x="6637" y="4589421"/>
                  </a:lnTo>
                  <a:lnTo>
                    <a:pt x="25371" y="4633834"/>
                  </a:lnTo>
                  <a:lnTo>
                    <a:pt x="54435" y="4671464"/>
                  </a:lnTo>
                  <a:lnTo>
                    <a:pt x="92060" y="4700538"/>
                  </a:lnTo>
                  <a:lnTo>
                    <a:pt x="136480" y="4719282"/>
                  </a:lnTo>
                  <a:lnTo>
                    <a:pt x="185927" y="4725924"/>
                  </a:lnTo>
                  <a:lnTo>
                    <a:pt x="929639" y="4725924"/>
                  </a:lnTo>
                  <a:lnTo>
                    <a:pt x="979087" y="4719282"/>
                  </a:lnTo>
                  <a:lnTo>
                    <a:pt x="1023507" y="4700538"/>
                  </a:lnTo>
                  <a:lnTo>
                    <a:pt x="1061132" y="4671464"/>
                  </a:lnTo>
                  <a:lnTo>
                    <a:pt x="1090196" y="4633834"/>
                  </a:lnTo>
                  <a:lnTo>
                    <a:pt x="1108930" y="4589421"/>
                  </a:lnTo>
                  <a:lnTo>
                    <a:pt x="1115567" y="4539995"/>
                  </a:lnTo>
                  <a:lnTo>
                    <a:pt x="1115567" y="185927"/>
                  </a:lnTo>
                  <a:lnTo>
                    <a:pt x="1108930" y="136480"/>
                  </a:lnTo>
                  <a:lnTo>
                    <a:pt x="1090196" y="92060"/>
                  </a:lnTo>
                  <a:lnTo>
                    <a:pt x="1061132" y="54435"/>
                  </a:lnTo>
                  <a:lnTo>
                    <a:pt x="1023507" y="25371"/>
                  </a:lnTo>
                  <a:lnTo>
                    <a:pt x="979087" y="6637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C2D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65020" y="1534667"/>
              <a:ext cx="822960" cy="485140"/>
            </a:xfrm>
            <a:custGeom>
              <a:avLst/>
              <a:gdLst/>
              <a:ahLst/>
              <a:cxnLst/>
              <a:rect l="l" t="t" r="r" b="b"/>
              <a:pathLst>
                <a:path w="822960" h="485139">
                  <a:moveTo>
                    <a:pt x="15367" y="0"/>
                  </a:moveTo>
                  <a:lnTo>
                    <a:pt x="8509" y="6731"/>
                  </a:lnTo>
                  <a:lnTo>
                    <a:pt x="3429" y="10160"/>
                  </a:lnTo>
                  <a:lnTo>
                    <a:pt x="0" y="16891"/>
                  </a:lnTo>
                  <a:lnTo>
                    <a:pt x="0" y="462661"/>
                  </a:lnTo>
                  <a:lnTo>
                    <a:pt x="1795" y="471773"/>
                  </a:lnTo>
                  <a:lnTo>
                    <a:pt x="6651" y="478694"/>
                  </a:lnTo>
                  <a:lnTo>
                    <a:pt x="13769" y="483092"/>
                  </a:lnTo>
                  <a:lnTo>
                    <a:pt x="22352" y="484632"/>
                  </a:lnTo>
                  <a:lnTo>
                    <a:pt x="800607" y="484632"/>
                  </a:lnTo>
                  <a:lnTo>
                    <a:pt x="809190" y="483092"/>
                  </a:lnTo>
                  <a:lnTo>
                    <a:pt x="816308" y="478694"/>
                  </a:lnTo>
                  <a:lnTo>
                    <a:pt x="821164" y="471773"/>
                  </a:lnTo>
                  <a:lnTo>
                    <a:pt x="822960" y="462661"/>
                  </a:lnTo>
                  <a:lnTo>
                    <a:pt x="822960" y="457581"/>
                  </a:lnTo>
                  <a:lnTo>
                    <a:pt x="27431" y="457581"/>
                  </a:lnTo>
                  <a:lnTo>
                    <a:pt x="27431" y="33909"/>
                  </a:lnTo>
                  <a:lnTo>
                    <a:pt x="89566" y="33909"/>
                  </a:lnTo>
                  <a:lnTo>
                    <a:pt x="30861" y="3429"/>
                  </a:lnTo>
                  <a:lnTo>
                    <a:pt x="27431" y="3429"/>
                  </a:lnTo>
                  <a:lnTo>
                    <a:pt x="25654" y="1651"/>
                  </a:lnTo>
                  <a:lnTo>
                    <a:pt x="15367" y="0"/>
                  </a:lnTo>
                  <a:close/>
                </a:path>
                <a:path w="822960" h="485139">
                  <a:moveTo>
                    <a:pt x="817753" y="284734"/>
                  </a:moveTo>
                  <a:lnTo>
                    <a:pt x="802386" y="284734"/>
                  </a:lnTo>
                  <a:lnTo>
                    <a:pt x="795528" y="289814"/>
                  </a:lnTo>
                  <a:lnTo>
                    <a:pt x="795528" y="457581"/>
                  </a:lnTo>
                  <a:lnTo>
                    <a:pt x="822960" y="457581"/>
                  </a:lnTo>
                  <a:lnTo>
                    <a:pt x="822960" y="289814"/>
                  </a:lnTo>
                  <a:lnTo>
                    <a:pt x="817753" y="284734"/>
                  </a:lnTo>
                  <a:close/>
                </a:path>
                <a:path w="822960" h="485139">
                  <a:moveTo>
                    <a:pt x="150875" y="303276"/>
                  </a:moveTo>
                  <a:lnTo>
                    <a:pt x="89154" y="303276"/>
                  </a:lnTo>
                  <a:lnTo>
                    <a:pt x="84074" y="306705"/>
                  </a:lnTo>
                  <a:lnTo>
                    <a:pt x="84074" y="367665"/>
                  </a:lnTo>
                  <a:lnTo>
                    <a:pt x="89154" y="372745"/>
                  </a:lnTo>
                  <a:lnTo>
                    <a:pt x="150875" y="372745"/>
                  </a:lnTo>
                  <a:lnTo>
                    <a:pt x="155956" y="367665"/>
                  </a:lnTo>
                  <a:lnTo>
                    <a:pt x="155956" y="306705"/>
                  </a:lnTo>
                  <a:lnTo>
                    <a:pt x="150875" y="303276"/>
                  </a:lnTo>
                  <a:close/>
                </a:path>
                <a:path w="822960" h="485139">
                  <a:moveTo>
                    <a:pt x="248538" y="303276"/>
                  </a:moveTo>
                  <a:lnTo>
                    <a:pt x="186817" y="303276"/>
                  </a:lnTo>
                  <a:lnTo>
                    <a:pt x="181737" y="306705"/>
                  </a:lnTo>
                  <a:lnTo>
                    <a:pt x="181737" y="367665"/>
                  </a:lnTo>
                  <a:lnTo>
                    <a:pt x="186817" y="372745"/>
                  </a:lnTo>
                  <a:lnTo>
                    <a:pt x="248538" y="372745"/>
                  </a:lnTo>
                  <a:lnTo>
                    <a:pt x="251968" y="367665"/>
                  </a:lnTo>
                  <a:lnTo>
                    <a:pt x="251968" y="306705"/>
                  </a:lnTo>
                  <a:lnTo>
                    <a:pt x="248538" y="303276"/>
                  </a:lnTo>
                  <a:close/>
                </a:path>
                <a:path w="822960" h="485139">
                  <a:moveTo>
                    <a:pt x="346329" y="303276"/>
                  </a:moveTo>
                  <a:lnTo>
                    <a:pt x="284606" y="303276"/>
                  </a:lnTo>
                  <a:lnTo>
                    <a:pt x="279527" y="306705"/>
                  </a:lnTo>
                  <a:lnTo>
                    <a:pt x="279527" y="367665"/>
                  </a:lnTo>
                  <a:lnTo>
                    <a:pt x="284606" y="372745"/>
                  </a:lnTo>
                  <a:lnTo>
                    <a:pt x="346329" y="372745"/>
                  </a:lnTo>
                  <a:lnTo>
                    <a:pt x="349757" y="367665"/>
                  </a:lnTo>
                  <a:lnTo>
                    <a:pt x="349757" y="306705"/>
                  </a:lnTo>
                  <a:lnTo>
                    <a:pt x="346329" y="303276"/>
                  </a:lnTo>
                  <a:close/>
                </a:path>
                <a:path w="822960" h="485139">
                  <a:moveTo>
                    <a:pt x="442341" y="303276"/>
                  </a:moveTo>
                  <a:lnTo>
                    <a:pt x="380619" y="303276"/>
                  </a:lnTo>
                  <a:lnTo>
                    <a:pt x="377190" y="306705"/>
                  </a:lnTo>
                  <a:lnTo>
                    <a:pt x="377190" y="367665"/>
                  </a:lnTo>
                  <a:lnTo>
                    <a:pt x="380619" y="372745"/>
                  </a:lnTo>
                  <a:lnTo>
                    <a:pt x="442341" y="372745"/>
                  </a:lnTo>
                  <a:lnTo>
                    <a:pt x="447421" y="367665"/>
                  </a:lnTo>
                  <a:lnTo>
                    <a:pt x="447421" y="306705"/>
                  </a:lnTo>
                  <a:lnTo>
                    <a:pt x="442341" y="303276"/>
                  </a:lnTo>
                  <a:close/>
                </a:path>
                <a:path w="822960" h="485139">
                  <a:moveTo>
                    <a:pt x="540004" y="303276"/>
                  </a:moveTo>
                  <a:lnTo>
                    <a:pt x="478281" y="303276"/>
                  </a:lnTo>
                  <a:lnTo>
                    <a:pt x="473202" y="306705"/>
                  </a:lnTo>
                  <a:lnTo>
                    <a:pt x="473202" y="367665"/>
                  </a:lnTo>
                  <a:lnTo>
                    <a:pt x="478281" y="372745"/>
                  </a:lnTo>
                  <a:lnTo>
                    <a:pt x="540004" y="372745"/>
                  </a:lnTo>
                  <a:lnTo>
                    <a:pt x="545211" y="367665"/>
                  </a:lnTo>
                  <a:lnTo>
                    <a:pt x="545211" y="306705"/>
                  </a:lnTo>
                  <a:lnTo>
                    <a:pt x="540004" y="303276"/>
                  </a:lnTo>
                  <a:close/>
                </a:path>
                <a:path w="822960" h="485139">
                  <a:moveTo>
                    <a:pt x="637794" y="303276"/>
                  </a:moveTo>
                  <a:lnTo>
                    <a:pt x="576072" y="303276"/>
                  </a:lnTo>
                  <a:lnTo>
                    <a:pt x="570865" y="306705"/>
                  </a:lnTo>
                  <a:lnTo>
                    <a:pt x="570865" y="367665"/>
                  </a:lnTo>
                  <a:lnTo>
                    <a:pt x="576072" y="372745"/>
                  </a:lnTo>
                  <a:lnTo>
                    <a:pt x="637794" y="372745"/>
                  </a:lnTo>
                  <a:lnTo>
                    <a:pt x="641223" y="367665"/>
                  </a:lnTo>
                  <a:lnTo>
                    <a:pt x="641223" y="306705"/>
                  </a:lnTo>
                  <a:lnTo>
                    <a:pt x="637794" y="303276"/>
                  </a:lnTo>
                  <a:close/>
                </a:path>
                <a:path w="822960" h="485139">
                  <a:moveTo>
                    <a:pt x="735457" y="303276"/>
                  </a:moveTo>
                  <a:lnTo>
                    <a:pt x="673735" y="303276"/>
                  </a:lnTo>
                  <a:lnTo>
                    <a:pt x="668655" y="306705"/>
                  </a:lnTo>
                  <a:lnTo>
                    <a:pt x="668655" y="367665"/>
                  </a:lnTo>
                  <a:lnTo>
                    <a:pt x="673735" y="372745"/>
                  </a:lnTo>
                  <a:lnTo>
                    <a:pt x="735457" y="372745"/>
                  </a:lnTo>
                  <a:lnTo>
                    <a:pt x="738886" y="367665"/>
                  </a:lnTo>
                  <a:lnTo>
                    <a:pt x="738886" y="306705"/>
                  </a:lnTo>
                  <a:lnTo>
                    <a:pt x="735457" y="303276"/>
                  </a:lnTo>
                  <a:close/>
                </a:path>
                <a:path w="822960" h="485139">
                  <a:moveTo>
                    <a:pt x="620901" y="33909"/>
                  </a:moveTo>
                  <a:lnTo>
                    <a:pt x="560578" y="33909"/>
                  </a:lnTo>
                  <a:lnTo>
                    <a:pt x="793750" y="157607"/>
                  </a:lnTo>
                  <a:lnTo>
                    <a:pt x="795528" y="159258"/>
                  </a:lnTo>
                  <a:lnTo>
                    <a:pt x="795528" y="250825"/>
                  </a:lnTo>
                  <a:lnTo>
                    <a:pt x="802386" y="257556"/>
                  </a:lnTo>
                  <a:lnTo>
                    <a:pt x="817753" y="257556"/>
                  </a:lnTo>
                  <a:lnTo>
                    <a:pt x="822960" y="250825"/>
                  </a:lnTo>
                  <a:lnTo>
                    <a:pt x="822960" y="161036"/>
                  </a:lnTo>
                  <a:lnTo>
                    <a:pt x="820789" y="149145"/>
                  </a:lnTo>
                  <a:lnTo>
                    <a:pt x="815879" y="141065"/>
                  </a:lnTo>
                  <a:lnTo>
                    <a:pt x="810637" y="136175"/>
                  </a:lnTo>
                  <a:lnTo>
                    <a:pt x="807466" y="133858"/>
                  </a:lnTo>
                  <a:lnTo>
                    <a:pt x="620901" y="33909"/>
                  </a:lnTo>
                  <a:close/>
                </a:path>
                <a:path w="822960" h="485139">
                  <a:moveTo>
                    <a:pt x="89566" y="33909"/>
                  </a:moveTo>
                  <a:lnTo>
                    <a:pt x="27431" y="33909"/>
                  </a:lnTo>
                  <a:lnTo>
                    <a:pt x="272542" y="159258"/>
                  </a:lnTo>
                  <a:lnTo>
                    <a:pt x="277749" y="161036"/>
                  </a:lnTo>
                  <a:lnTo>
                    <a:pt x="282829" y="161036"/>
                  </a:lnTo>
                  <a:lnTo>
                    <a:pt x="286257" y="159258"/>
                  </a:lnTo>
                  <a:lnTo>
                    <a:pt x="291465" y="155956"/>
                  </a:lnTo>
                  <a:lnTo>
                    <a:pt x="293116" y="152527"/>
                  </a:lnTo>
                  <a:lnTo>
                    <a:pt x="293116" y="125349"/>
                  </a:lnTo>
                  <a:lnTo>
                    <a:pt x="265684" y="125349"/>
                  </a:lnTo>
                  <a:lnTo>
                    <a:pt x="89566" y="33909"/>
                  </a:lnTo>
                  <a:close/>
                </a:path>
                <a:path w="822960" h="485139">
                  <a:moveTo>
                    <a:pt x="352491" y="32258"/>
                  </a:moveTo>
                  <a:lnTo>
                    <a:pt x="293116" y="32258"/>
                  </a:lnTo>
                  <a:lnTo>
                    <a:pt x="545211" y="161036"/>
                  </a:lnTo>
                  <a:lnTo>
                    <a:pt x="550291" y="161036"/>
                  </a:lnTo>
                  <a:lnTo>
                    <a:pt x="553719" y="159258"/>
                  </a:lnTo>
                  <a:lnTo>
                    <a:pt x="558927" y="155956"/>
                  </a:lnTo>
                  <a:lnTo>
                    <a:pt x="560578" y="152527"/>
                  </a:lnTo>
                  <a:lnTo>
                    <a:pt x="560578" y="125349"/>
                  </a:lnTo>
                  <a:lnTo>
                    <a:pt x="533146" y="125349"/>
                  </a:lnTo>
                  <a:lnTo>
                    <a:pt x="352491" y="32258"/>
                  </a:lnTo>
                  <a:close/>
                </a:path>
                <a:path w="822960" h="485139">
                  <a:moveTo>
                    <a:pt x="281178" y="0"/>
                  </a:moveTo>
                  <a:lnTo>
                    <a:pt x="272542" y="6731"/>
                  </a:lnTo>
                  <a:lnTo>
                    <a:pt x="269113" y="10160"/>
                  </a:lnTo>
                  <a:lnTo>
                    <a:pt x="265684" y="16891"/>
                  </a:lnTo>
                  <a:lnTo>
                    <a:pt x="265684" y="125349"/>
                  </a:lnTo>
                  <a:lnTo>
                    <a:pt x="293116" y="125349"/>
                  </a:lnTo>
                  <a:lnTo>
                    <a:pt x="293116" y="32258"/>
                  </a:lnTo>
                  <a:lnTo>
                    <a:pt x="352491" y="32258"/>
                  </a:lnTo>
                  <a:lnTo>
                    <a:pt x="296544" y="3429"/>
                  </a:lnTo>
                  <a:lnTo>
                    <a:pt x="293116" y="3429"/>
                  </a:lnTo>
                  <a:lnTo>
                    <a:pt x="289687" y="1651"/>
                  </a:lnTo>
                  <a:lnTo>
                    <a:pt x="281178" y="0"/>
                  </a:lnTo>
                  <a:close/>
                </a:path>
                <a:path w="822960" h="485139">
                  <a:moveTo>
                    <a:pt x="560578" y="1651"/>
                  </a:moveTo>
                  <a:lnTo>
                    <a:pt x="546862" y="1651"/>
                  </a:lnTo>
                  <a:lnTo>
                    <a:pt x="540004" y="8509"/>
                  </a:lnTo>
                  <a:lnTo>
                    <a:pt x="536575" y="11811"/>
                  </a:lnTo>
                  <a:lnTo>
                    <a:pt x="533146" y="16891"/>
                  </a:lnTo>
                  <a:lnTo>
                    <a:pt x="533146" y="125349"/>
                  </a:lnTo>
                  <a:lnTo>
                    <a:pt x="560578" y="125349"/>
                  </a:lnTo>
                  <a:lnTo>
                    <a:pt x="560578" y="33909"/>
                  </a:lnTo>
                  <a:lnTo>
                    <a:pt x="620901" y="33909"/>
                  </a:lnTo>
                  <a:lnTo>
                    <a:pt x="564007" y="3429"/>
                  </a:lnTo>
                  <a:lnTo>
                    <a:pt x="562356" y="3429"/>
                  </a:lnTo>
                  <a:lnTo>
                    <a:pt x="560578" y="1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284857" y="2283968"/>
            <a:ext cx="382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YaHei"/>
                <a:cs typeface="Microsoft YaHei"/>
              </a:rPr>
              <a:t>生产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55904" y="2958083"/>
            <a:ext cx="1047115" cy="307975"/>
          </a:xfrm>
          <a:custGeom>
            <a:avLst/>
            <a:gdLst/>
            <a:ahLst/>
            <a:cxnLst/>
            <a:rect l="l" t="t" r="r" b="b"/>
            <a:pathLst>
              <a:path w="1047114" h="307975">
                <a:moveTo>
                  <a:pt x="1046988" y="0"/>
                </a:moveTo>
                <a:lnTo>
                  <a:pt x="0" y="0"/>
                </a:lnTo>
                <a:lnTo>
                  <a:pt x="0" y="307848"/>
                </a:lnTo>
                <a:lnTo>
                  <a:pt x="1046988" y="307848"/>
                </a:lnTo>
                <a:lnTo>
                  <a:pt x="1046988" y="0"/>
                </a:lnTo>
                <a:close/>
              </a:path>
            </a:pathLst>
          </a:custGeom>
          <a:solidFill>
            <a:srgbClr val="0081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09929" y="2985007"/>
            <a:ext cx="7404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1F1F1"/>
                </a:solidFill>
                <a:latin typeface="Microsoft YaHei"/>
                <a:cs typeface="Microsoft YaHei"/>
              </a:rPr>
              <a:t>商业诉求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980933" y="3016376"/>
            <a:ext cx="10668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自动化控制</a:t>
            </a: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告警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196196" y="3016376"/>
            <a:ext cx="10668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到期截至</a:t>
            </a: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停流量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66617" y="3018282"/>
            <a:ext cx="10668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流量测试</a:t>
            </a: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不收费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640948" y="3017901"/>
            <a:ext cx="5867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续费复通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811136" y="3017901"/>
            <a:ext cx="98551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认证</a:t>
            </a: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激活</a:t>
            </a: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收费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443221" y="3017901"/>
            <a:ext cx="9264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不测试</a:t>
            </a: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不收费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55107" y="3017901"/>
            <a:ext cx="10668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业务测试</a:t>
            </a: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不收费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252852" y="3017901"/>
            <a:ext cx="4464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不收费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54380" y="3439667"/>
            <a:ext cx="1061085" cy="307975"/>
          </a:xfrm>
          <a:custGeom>
            <a:avLst/>
            <a:gdLst/>
            <a:ahLst/>
            <a:cxnLst/>
            <a:rect l="l" t="t" r="r" b="b"/>
            <a:pathLst>
              <a:path w="1061085" h="307975">
                <a:moveTo>
                  <a:pt x="1060703" y="0"/>
                </a:moveTo>
                <a:lnTo>
                  <a:pt x="0" y="0"/>
                </a:lnTo>
                <a:lnTo>
                  <a:pt x="0" y="307847"/>
                </a:lnTo>
                <a:lnTo>
                  <a:pt x="1060703" y="307847"/>
                </a:lnTo>
                <a:lnTo>
                  <a:pt x="1060703" y="0"/>
                </a:lnTo>
                <a:close/>
              </a:path>
            </a:pathLst>
          </a:custGeom>
          <a:solidFill>
            <a:srgbClr val="0081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919683" y="3465652"/>
            <a:ext cx="731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1F1F1"/>
                </a:solidFill>
                <a:latin typeface="Microsoft YaHei"/>
                <a:cs typeface="Microsoft YaHei"/>
              </a:rPr>
              <a:t>S</a:t>
            </a:r>
            <a:r>
              <a:rPr sz="1400" b="1" spc="-5" dirty="0">
                <a:solidFill>
                  <a:srgbClr val="F1F1F1"/>
                </a:solidFill>
                <a:latin typeface="Microsoft YaHei"/>
                <a:cs typeface="Microsoft YaHei"/>
              </a:rPr>
              <a:t>IM</a:t>
            </a:r>
            <a:r>
              <a:rPr sz="1400" b="1" dirty="0">
                <a:solidFill>
                  <a:srgbClr val="F1F1F1"/>
                </a:solidFill>
                <a:latin typeface="Microsoft YaHei"/>
                <a:cs typeface="Microsoft YaHei"/>
              </a:rPr>
              <a:t>状态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059928" y="3405581"/>
            <a:ext cx="9264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激活/达量断网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25714" y="3573907"/>
            <a:ext cx="7943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icrosoft YaHei"/>
                <a:cs typeface="Microsoft YaHei"/>
              </a:rPr>
              <a:t>/</a:t>
            </a:r>
            <a:r>
              <a:rPr sz="1100" dirty="0">
                <a:latin typeface="Microsoft YaHei"/>
                <a:cs typeface="Microsoft YaHei"/>
              </a:rPr>
              <a:t>停机保号….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551289" y="3489705"/>
            <a:ext cx="3060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暂停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406521" y="3489705"/>
            <a:ext cx="5715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测试</a:t>
            </a:r>
            <a:r>
              <a:rPr sz="1100" spc="-5" dirty="0">
                <a:latin typeface="Microsoft YaHei"/>
                <a:cs typeface="Microsoft YaHei"/>
              </a:rPr>
              <a:t>P</a:t>
            </a:r>
            <a:r>
              <a:rPr sz="1100" dirty="0">
                <a:latin typeface="Microsoft YaHei"/>
                <a:cs typeface="Microsoft YaHei"/>
              </a:rPr>
              <a:t>BR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456544" y="3489705"/>
            <a:ext cx="9582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激活(正式</a:t>
            </a:r>
            <a:r>
              <a:rPr sz="1100" spc="-15" dirty="0">
                <a:latin typeface="Microsoft YaHei"/>
                <a:cs typeface="Microsoft YaHei"/>
              </a:rPr>
              <a:t>使用</a:t>
            </a:r>
            <a:r>
              <a:rPr sz="1100" dirty="0">
                <a:latin typeface="Microsoft YaHei"/>
                <a:cs typeface="Microsoft YaHei"/>
              </a:rPr>
              <a:t>)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829806" y="3489705"/>
            <a:ext cx="9582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激活(正式</a:t>
            </a:r>
            <a:r>
              <a:rPr sz="1100" spc="-15" dirty="0">
                <a:latin typeface="Microsoft YaHei"/>
                <a:cs typeface="Microsoft YaHei"/>
              </a:rPr>
              <a:t>使用</a:t>
            </a:r>
            <a:r>
              <a:rPr sz="1100" dirty="0">
                <a:latin typeface="Microsoft YaHei"/>
                <a:cs typeface="Microsoft YaHei"/>
              </a:rPr>
              <a:t>)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682490" y="3489705"/>
            <a:ext cx="4464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静默期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758434" y="3489705"/>
            <a:ext cx="6807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激活(展示)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322957" y="3489705"/>
            <a:ext cx="3060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新卡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51331" y="5486400"/>
            <a:ext cx="1047115" cy="307975"/>
          </a:xfrm>
          <a:custGeom>
            <a:avLst/>
            <a:gdLst/>
            <a:ahLst/>
            <a:cxnLst/>
            <a:rect l="l" t="t" r="r" b="b"/>
            <a:pathLst>
              <a:path w="1047114" h="307975">
                <a:moveTo>
                  <a:pt x="1046988" y="0"/>
                </a:moveTo>
                <a:lnTo>
                  <a:pt x="0" y="0"/>
                </a:lnTo>
                <a:lnTo>
                  <a:pt x="0" y="307847"/>
                </a:lnTo>
                <a:lnTo>
                  <a:pt x="1046988" y="307847"/>
                </a:lnTo>
                <a:lnTo>
                  <a:pt x="1046988" y="0"/>
                </a:lnTo>
                <a:close/>
              </a:path>
            </a:pathLst>
          </a:custGeom>
          <a:solidFill>
            <a:srgbClr val="0081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905357" y="5513933"/>
            <a:ext cx="739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1F1F1"/>
                </a:solidFill>
                <a:latin typeface="Microsoft YaHei"/>
                <a:cs typeface="Microsoft YaHei"/>
              </a:rPr>
              <a:t>客户收入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063740" y="5387340"/>
            <a:ext cx="483234" cy="457200"/>
          </a:xfrm>
          <a:custGeom>
            <a:avLst/>
            <a:gdLst/>
            <a:ahLst/>
            <a:cxnLst/>
            <a:rect l="l" t="t" r="r" b="b"/>
            <a:pathLst>
              <a:path w="483234" h="457200">
                <a:moveTo>
                  <a:pt x="483107" y="0"/>
                </a:moveTo>
                <a:lnTo>
                  <a:pt x="0" y="0"/>
                </a:lnTo>
                <a:lnTo>
                  <a:pt x="0" y="457200"/>
                </a:lnTo>
                <a:lnTo>
                  <a:pt x="483107" y="457200"/>
                </a:lnTo>
                <a:lnTo>
                  <a:pt x="483107" y="0"/>
                </a:lnTo>
                <a:close/>
              </a:path>
            </a:pathLst>
          </a:custGeom>
          <a:solidFill>
            <a:srgbClr val="C2D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7143115" y="5407558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2C2C2C"/>
                </a:solidFill>
                <a:latin typeface="Microsoft YaHei"/>
                <a:cs typeface="Microsoft YaHei"/>
              </a:rPr>
              <a:t>￥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689335" y="5387340"/>
            <a:ext cx="483234" cy="457200"/>
          </a:xfrm>
          <a:custGeom>
            <a:avLst/>
            <a:gdLst/>
            <a:ahLst/>
            <a:cxnLst/>
            <a:rect l="l" t="t" r="r" b="b"/>
            <a:pathLst>
              <a:path w="483234" h="457200">
                <a:moveTo>
                  <a:pt x="483107" y="0"/>
                </a:moveTo>
                <a:lnTo>
                  <a:pt x="0" y="0"/>
                </a:lnTo>
                <a:lnTo>
                  <a:pt x="0" y="457200"/>
                </a:lnTo>
                <a:lnTo>
                  <a:pt x="483107" y="457200"/>
                </a:lnTo>
                <a:lnTo>
                  <a:pt x="483107" y="0"/>
                </a:lnTo>
                <a:close/>
              </a:path>
            </a:pathLst>
          </a:custGeom>
          <a:solidFill>
            <a:srgbClr val="F1A1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0769600" y="5407558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2C2C2C"/>
                </a:solidFill>
                <a:latin typeface="Microsoft YaHei"/>
                <a:cs typeface="Microsoft YaHei"/>
              </a:rPr>
              <a:t>￥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337816" y="2660904"/>
            <a:ext cx="8641715" cy="2961640"/>
            <a:chOff x="2337816" y="2660904"/>
            <a:chExt cx="8641715" cy="2961640"/>
          </a:xfrm>
        </p:grpSpPr>
        <p:sp>
          <p:nvSpPr>
            <p:cNvPr id="90" name="object 90"/>
            <p:cNvSpPr/>
            <p:nvPr/>
          </p:nvSpPr>
          <p:spPr>
            <a:xfrm>
              <a:off x="2337816" y="5615939"/>
              <a:ext cx="8352790" cy="0"/>
            </a:xfrm>
            <a:custGeom>
              <a:avLst/>
              <a:gdLst/>
              <a:ahLst/>
              <a:cxnLst/>
              <a:rect l="l" t="t" r="r" b="b"/>
              <a:pathLst>
                <a:path w="8352790">
                  <a:moveTo>
                    <a:pt x="0" y="0"/>
                  </a:moveTo>
                  <a:lnTo>
                    <a:pt x="4725161" y="0"/>
                  </a:lnTo>
                </a:path>
                <a:path w="8352790">
                  <a:moveTo>
                    <a:pt x="5209032" y="0"/>
                  </a:moveTo>
                  <a:lnTo>
                    <a:pt x="835240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7732" y="2660904"/>
              <a:ext cx="97536" cy="9448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2360" y="2660904"/>
              <a:ext cx="97536" cy="9448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6988" y="2660904"/>
              <a:ext cx="97536" cy="9448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3327" y="2660904"/>
              <a:ext cx="96012" cy="9448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7100" y="2660904"/>
              <a:ext cx="96011" cy="9448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2884" y="2660904"/>
              <a:ext cx="96012" cy="94487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525268" y="2708148"/>
              <a:ext cx="8454390" cy="0"/>
            </a:xfrm>
            <a:custGeom>
              <a:avLst/>
              <a:gdLst/>
              <a:ahLst/>
              <a:cxnLst/>
              <a:rect l="l" t="t" r="r" b="b"/>
              <a:pathLst>
                <a:path w="8454390">
                  <a:moveTo>
                    <a:pt x="0" y="0"/>
                  </a:moveTo>
                  <a:lnTo>
                    <a:pt x="845426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6063" y="2660904"/>
              <a:ext cx="96011" cy="94487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4107" y="2660904"/>
              <a:ext cx="96012" cy="94487"/>
            </a:xfrm>
            <a:prstGeom prst="rect">
              <a:avLst/>
            </a:prstGeom>
          </p:spPr>
        </p:pic>
      </p:grpSp>
      <p:sp>
        <p:nvSpPr>
          <p:cNvPr id="100" name="object 100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2768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生命周期管理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714756" y="1150619"/>
              <a:ext cx="10805160" cy="826135"/>
            </a:xfrm>
            <a:custGeom>
              <a:avLst/>
              <a:gdLst/>
              <a:ahLst/>
              <a:cxnLst/>
              <a:rect l="l" t="t" r="r" b="b"/>
              <a:pathLst>
                <a:path w="10805160" h="826135">
                  <a:moveTo>
                    <a:pt x="10667492" y="0"/>
                  </a:moveTo>
                  <a:lnTo>
                    <a:pt x="137668" y="0"/>
                  </a:lnTo>
                  <a:lnTo>
                    <a:pt x="94153" y="7014"/>
                  </a:lnTo>
                  <a:lnTo>
                    <a:pt x="56361" y="26550"/>
                  </a:lnTo>
                  <a:lnTo>
                    <a:pt x="26561" y="56345"/>
                  </a:lnTo>
                  <a:lnTo>
                    <a:pt x="7018" y="94138"/>
                  </a:lnTo>
                  <a:lnTo>
                    <a:pt x="0" y="137667"/>
                  </a:lnTo>
                  <a:lnTo>
                    <a:pt x="0" y="688339"/>
                  </a:lnTo>
                  <a:lnTo>
                    <a:pt x="7018" y="731869"/>
                  </a:lnTo>
                  <a:lnTo>
                    <a:pt x="26561" y="769662"/>
                  </a:lnTo>
                  <a:lnTo>
                    <a:pt x="56361" y="799457"/>
                  </a:lnTo>
                  <a:lnTo>
                    <a:pt x="94153" y="818993"/>
                  </a:lnTo>
                  <a:lnTo>
                    <a:pt x="137668" y="826007"/>
                  </a:lnTo>
                  <a:lnTo>
                    <a:pt x="10667492" y="826007"/>
                  </a:lnTo>
                  <a:lnTo>
                    <a:pt x="10711021" y="818993"/>
                  </a:lnTo>
                  <a:lnTo>
                    <a:pt x="10748814" y="799457"/>
                  </a:lnTo>
                  <a:lnTo>
                    <a:pt x="10778609" y="769662"/>
                  </a:lnTo>
                  <a:lnTo>
                    <a:pt x="10798145" y="731869"/>
                  </a:lnTo>
                  <a:lnTo>
                    <a:pt x="10805160" y="688339"/>
                  </a:lnTo>
                  <a:lnTo>
                    <a:pt x="10805160" y="137667"/>
                  </a:lnTo>
                  <a:lnTo>
                    <a:pt x="10798145" y="94138"/>
                  </a:lnTo>
                  <a:lnTo>
                    <a:pt x="10778609" y="56345"/>
                  </a:lnTo>
                  <a:lnTo>
                    <a:pt x="10748814" y="26550"/>
                  </a:lnTo>
                  <a:lnTo>
                    <a:pt x="10711021" y="7014"/>
                  </a:lnTo>
                  <a:lnTo>
                    <a:pt x="10667492" y="0"/>
                  </a:lnTo>
                  <a:close/>
                </a:path>
              </a:pathLst>
            </a:custGeom>
            <a:solidFill>
              <a:srgbClr val="0081B5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3528" y="4428490"/>
              <a:ext cx="4923536" cy="17150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011" y="4428490"/>
              <a:ext cx="4580636" cy="17150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93800" y="1237005"/>
            <a:ext cx="10466070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600"/>
              </a:lnSpc>
              <a:spcBef>
                <a:spcPts val="100"/>
              </a:spcBef>
            </a:pP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接入点名称（APN）</a:t>
            </a:r>
            <a:r>
              <a:rPr sz="1600" spc="-20" dirty="0">
                <a:solidFill>
                  <a:srgbClr val="F1F1F1"/>
                </a:solidFill>
                <a:latin typeface="Microsoft YaHei"/>
                <a:cs typeface="Microsoft YaHei"/>
              </a:rPr>
              <a:t> 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是一种网络接入技术，是设备连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接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入网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时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必须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配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置的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一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个参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数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，决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定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了设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备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通过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何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种接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入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方式来 访问网络。联网设备需要配置该参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数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，运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营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商会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根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据该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配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置参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数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决定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设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备后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续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的接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入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方式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755" y="2133600"/>
            <a:ext cx="10805160" cy="506095"/>
          </a:xfrm>
          <a:custGeom>
            <a:avLst/>
            <a:gdLst/>
            <a:ahLst/>
            <a:cxnLst/>
            <a:rect l="l" t="t" r="r" b="b"/>
            <a:pathLst>
              <a:path w="10805160" h="506094">
                <a:moveTo>
                  <a:pt x="10720832" y="0"/>
                </a:moveTo>
                <a:lnTo>
                  <a:pt x="84328" y="0"/>
                </a:lnTo>
                <a:lnTo>
                  <a:pt x="51504" y="6621"/>
                </a:lnTo>
                <a:lnTo>
                  <a:pt x="24699" y="24685"/>
                </a:lnTo>
                <a:lnTo>
                  <a:pt x="6627" y="51488"/>
                </a:lnTo>
                <a:lnTo>
                  <a:pt x="0" y="84327"/>
                </a:lnTo>
                <a:lnTo>
                  <a:pt x="0" y="421639"/>
                </a:lnTo>
                <a:lnTo>
                  <a:pt x="6627" y="454479"/>
                </a:lnTo>
                <a:lnTo>
                  <a:pt x="24699" y="481282"/>
                </a:lnTo>
                <a:lnTo>
                  <a:pt x="51504" y="499346"/>
                </a:lnTo>
                <a:lnTo>
                  <a:pt x="84328" y="505967"/>
                </a:lnTo>
                <a:lnTo>
                  <a:pt x="10720832" y="505967"/>
                </a:lnTo>
                <a:lnTo>
                  <a:pt x="10753671" y="499346"/>
                </a:lnTo>
                <a:lnTo>
                  <a:pt x="10780474" y="481282"/>
                </a:lnTo>
                <a:lnTo>
                  <a:pt x="10798538" y="454479"/>
                </a:lnTo>
                <a:lnTo>
                  <a:pt x="10805160" y="421639"/>
                </a:lnTo>
                <a:lnTo>
                  <a:pt x="10805160" y="84327"/>
                </a:lnTo>
                <a:lnTo>
                  <a:pt x="10798538" y="51488"/>
                </a:lnTo>
                <a:lnTo>
                  <a:pt x="10780474" y="24685"/>
                </a:lnTo>
                <a:lnTo>
                  <a:pt x="10753671" y="6621"/>
                </a:lnTo>
                <a:lnTo>
                  <a:pt x="1072083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56935" y="2179446"/>
            <a:ext cx="1323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AP</a:t>
            </a:r>
            <a:r>
              <a:rPr sz="2400" b="1" dirty="0">
                <a:solidFill>
                  <a:srgbClr val="FFFFFF"/>
                </a:solidFill>
                <a:latin typeface="Microsoft YaHei"/>
                <a:cs typeface="Microsoft YaHei"/>
              </a:rPr>
              <a:t>N分类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61044" y="3878707"/>
            <a:ext cx="999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1F1F1"/>
                </a:solidFill>
                <a:latin typeface="Microsoft YaHei"/>
                <a:cs typeface="Microsoft YaHei"/>
              </a:rPr>
              <a:t>私有A</a:t>
            </a:r>
            <a:r>
              <a:rPr sz="1800" b="1" spc="5" dirty="0">
                <a:solidFill>
                  <a:srgbClr val="F1F1F1"/>
                </a:solidFill>
                <a:latin typeface="Microsoft YaHei"/>
                <a:cs typeface="Microsoft YaHei"/>
              </a:rPr>
              <a:t>P</a:t>
            </a:r>
            <a:r>
              <a:rPr sz="1800" b="1" dirty="0">
                <a:solidFill>
                  <a:srgbClr val="F1F1F1"/>
                </a:solidFill>
                <a:latin typeface="Microsoft YaHei"/>
                <a:cs typeface="Microsoft YaHei"/>
              </a:rPr>
              <a:t>N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43783" y="2796539"/>
            <a:ext cx="6501765" cy="993775"/>
            <a:chOff x="2843783" y="2796539"/>
            <a:chExt cx="6501765" cy="9937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4380" y="2819399"/>
              <a:ext cx="970787" cy="9707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3783" y="2796539"/>
              <a:ext cx="970788" cy="97078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829560" y="3874134"/>
            <a:ext cx="1000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1F1F1"/>
                </a:solidFill>
                <a:latin typeface="Microsoft YaHei"/>
                <a:cs typeface="Microsoft YaHei"/>
              </a:rPr>
              <a:t>公</a:t>
            </a:r>
            <a:r>
              <a:rPr sz="1800" b="1" spc="-5" dirty="0">
                <a:solidFill>
                  <a:srgbClr val="F1F1F1"/>
                </a:solidFill>
                <a:latin typeface="Microsoft YaHei"/>
                <a:cs typeface="Microsoft YaHei"/>
              </a:rPr>
              <a:t>有</a:t>
            </a:r>
            <a:r>
              <a:rPr sz="1800" b="1" dirty="0">
                <a:solidFill>
                  <a:srgbClr val="F1F1F1"/>
                </a:solidFill>
                <a:latin typeface="Microsoft YaHei"/>
                <a:cs typeface="Microsoft YaHei"/>
              </a:rPr>
              <a:t>A</a:t>
            </a:r>
            <a:r>
              <a:rPr sz="1800" b="1" spc="5" dirty="0">
                <a:solidFill>
                  <a:srgbClr val="F1F1F1"/>
                </a:solidFill>
                <a:latin typeface="Microsoft YaHei"/>
                <a:cs typeface="Microsoft YaHei"/>
              </a:rPr>
              <a:t>P</a:t>
            </a:r>
            <a:r>
              <a:rPr sz="1800" b="1" dirty="0">
                <a:solidFill>
                  <a:srgbClr val="F1F1F1"/>
                </a:solidFill>
                <a:latin typeface="Microsoft YaHei"/>
                <a:cs typeface="Microsoft YaHei"/>
              </a:rPr>
              <a:t>N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07997" y="4862321"/>
            <a:ext cx="282702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1、公</a:t>
            </a:r>
            <a:r>
              <a:rPr sz="1400" spc="-5" dirty="0">
                <a:solidFill>
                  <a:srgbClr val="F1F1F1"/>
                </a:solidFill>
                <a:latin typeface="Microsoft YaHei"/>
                <a:cs typeface="Microsoft YaHei"/>
              </a:rPr>
              <a:t>共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APN一般是所有客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户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共享的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2、只能接入到互联网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3</a:t>
            </a:r>
            <a:r>
              <a:rPr sz="1400" spc="5" dirty="0">
                <a:solidFill>
                  <a:srgbClr val="F1F1F1"/>
                </a:solidFill>
                <a:latin typeface="Microsoft YaHei"/>
                <a:cs typeface="Microsoft YaHei"/>
              </a:rPr>
              <a:t>、不支持自定义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58761" y="4481296"/>
            <a:ext cx="4088765" cy="14725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私有APN适用于以下4类场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景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：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1、需要自定义APN名称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2、可以选择接入互联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网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还是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客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户内网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3、支持特别的专用传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输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通道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，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如专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线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或</a:t>
            </a:r>
            <a:r>
              <a:rPr sz="1400" spc="-50" dirty="0">
                <a:solidFill>
                  <a:srgbClr val="F1F1F1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IPSec</a:t>
            </a:r>
            <a:r>
              <a:rPr sz="1400" spc="-10" dirty="0">
                <a:solidFill>
                  <a:srgbClr val="F1F1F1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F1F1F1"/>
                </a:solidFill>
                <a:latin typeface="Microsoft YaHei"/>
                <a:cs typeface="Microsoft YaHei"/>
              </a:rPr>
              <a:t>VPN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4、使用私有</a:t>
            </a:r>
            <a:r>
              <a:rPr sz="1400" spc="-10" dirty="0">
                <a:solidFill>
                  <a:srgbClr val="F1F1F1"/>
                </a:solidFill>
                <a:latin typeface="Microsoft YaHei"/>
                <a:cs typeface="Microsoft YaHei"/>
              </a:rPr>
              <a:t>A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PN</a:t>
            </a:r>
            <a:r>
              <a:rPr sz="1400" spc="5" dirty="0">
                <a:solidFill>
                  <a:srgbClr val="F1F1F1"/>
                </a:solidFill>
                <a:latin typeface="Microsoft YaHei"/>
                <a:cs typeface="Microsoft YaHei"/>
              </a:rPr>
              <a:t>，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可</a:t>
            </a:r>
            <a:r>
              <a:rPr sz="1400" spc="5" dirty="0">
                <a:solidFill>
                  <a:srgbClr val="F1F1F1"/>
                </a:solidFill>
                <a:latin typeface="Microsoft YaHei"/>
                <a:cs typeface="Microsoft YaHei"/>
              </a:rPr>
              <a:t>以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支</a:t>
            </a:r>
            <a:r>
              <a:rPr sz="1400" spc="-10" dirty="0">
                <a:solidFill>
                  <a:srgbClr val="F1F1F1"/>
                </a:solidFill>
                <a:latin typeface="Microsoft YaHei"/>
                <a:cs typeface="Microsoft YaHei"/>
              </a:rPr>
              <a:t>持</a:t>
            </a:r>
            <a:r>
              <a:rPr sz="1400" spc="5" dirty="0">
                <a:solidFill>
                  <a:srgbClr val="F1F1F1"/>
                </a:solidFill>
                <a:latin typeface="Microsoft YaHei"/>
                <a:cs typeface="Microsoft YaHei"/>
              </a:rPr>
              <a:t>实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现</a:t>
            </a:r>
            <a:r>
              <a:rPr sz="1400" spc="-10" dirty="0">
                <a:solidFill>
                  <a:srgbClr val="F1F1F1"/>
                </a:solidFill>
                <a:latin typeface="Microsoft YaHei"/>
                <a:cs typeface="Microsoft YaHei"/>
              </a:rPr>
              <a:t>互</a:t>
            </a:r>
            <a:r>
              <a:rPr sz="1400" spc="5" dirty="0">
                <a:solidFill>
                  <a:srgbClr val="F1F1F1"/>
                </a:solidFill>
                <a:latin typeface="Microsoft YaHei"/>
                <a:cs typeface="Microsoft YaHei"/>
              </a:rPr>
              <a:t>联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网</a:t>
            </a:r>
            <a:r>
              <a:rPr sz="1400" spc="-10" dirty="0">
                <a:solidFill>
                  <a:srgbClr val="F1F1F1"/>
                </a:solidFill>
                <a:latin typeface="Microsoft YaHei"/>
                <a:cs typeface="Microsoft YaHei"/>
              </a:rPr>
              <a:t>访</a:t>
            </a:r>
            <a:r>
              <a:rPr sz="1400" spc="5" dirty="0">
                <a:solidFill>
                  <a:srgbClr val="F1F1F1"/>
                </a:solidFill>
                <a:latin typeface="Microsoft YaHei"/>
                <a:cs typeface="Microsoft YaHei"/>
              </a:rPr>
              <a:t>问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的</a:t>
            </a:r>
            <a:r>
              <a:rPr sz="1400" spc="-10" dirty="0">
                <a:solidFill>
                  <a:srgbClr val="F1F1F1"/>
                </a:solidFill>
                <a:latin typeface="Microsoft YaHei"/>
                <a:cs typeface="Microsoft YaHei"/>
              </a:rPr>
              <a:t>白</a:t>
            </a:r>
            <a:r>
              <a:rPr sz="1400" spc="5" dirty="0">
                <a:solidFill>
                  <a:srgbClr val="F1F1F1"/>
                </a:solidFill>
                <a:latin typeface="Microsoft YaHei"/>
                <a:cs typeface="Microsoft YaHei"/>
              </a:rPr>
              <a:t>名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单控制功能，设置</a:t>
            </a:r>
            <a:r>
              <a:rPr sz="1400" spc="-5" dirty="0">
                <a:solidFill>
                  <a:srgbClr val="F1F1F1"/>
                </a:solidFill>
                <a:latin typeface="Microsoft YaHei"/>
                <a:cs typeface="Microsoft YaHei"/>
              </a:rPr>
              <a:t>SIM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卡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只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能访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问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某些IP地址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3702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接入点名</a:t>
            </a:r>
            <a:r>
              <a:rPr u="none" dirty="0"/>
              <a:t>称(APN)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0"/>
              <a:ext cx="12188951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6984" y="429768"/>
              <a:ext cx="2686812" cy="5105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5820" y="5172455"/>
              <a:ext cx="1022985" cy="439420"/>
            </a:xfrm>
            <a:custGeom>
              <a:avLst/>
              <a:gdLst/>
              <a:ahLst/>
              <a:cxnLst/>
              <a:rect l="l" t="t" r="r" b="b"/>
              <a:pathLst>
                <a:path w="1022985" h="439420">
                  <a:moveTo>
                    <a:pt x="566039" y="0"/>
                  </a:moveTo>
                  <a:lnTo>
                    <a:pt x="490531" y="6283"/>
                  </a:lnTo>
                  <a:lnTo>
                    <a:pt x="426118" y="22868"/>
                  </a:lnTo>
                  <a:lnTo>
                    <a:pt x="372442" y="46356"/>
                  </a:lnTo>
                  <a:lnTo>
                    <a:pt x="329144" y="73347"/>
                  </a:lnTo>
                  <a:lnTo>
                    <a:pt x="295866" y="100442"/>
                  </a:lnTo>
                  <a:lnTo>
                    <a:pt x="257937" y="141351"/>
                  </a:lnTo>
                  <a:lnTo>
                    <a:pt x="238712" y="144541"/>
                  </a:lnTo>
                  <a:lnTo>
                    <a:pt x="175440" y="160353"/>
                  </a:lnTo>
                  <a:lnTo>
                    <a:pt x="136956" y="172974"/>
                  </a:lnTo>
                  <a:lnTo>
                    <a:pt x="88739" y="195167"/>
                  </a:lnTo>
                  <a:lnTo>
                    <a:pt x="45656" y="223647"/>
                  </a:lnTo>
                  <a:lnTo>
                    <a:pt x="12555" y="261366"/>
                  </a:lnTo>
                  <a:lnTo>
                    <a:pt x="0" y="310134"/>
                  </a:lnTo>
                  <a:lnTo>
                    <a:pt x="499" y="320716"/>
                  </a:lnTo>
                  <a:lnTo>
                    <a:pt x="11417" y="358775"/>
                  </a:lnTo>
                  <a:lnTo>
                    <a:pt x="47039" y="387832"/>
                  </a:lnTo>
                  <a:lnTo>
                    <a:pt x="66192" y="390398"/>
                  </a:lnTo>
                  <a:lnTo>
                    <a:pt x="130111" y="390398"/>
                  </a:lnTo>
                  <a:lnTo>
                    <a:pt x="146589" y="410435"/>
                  </a:lnTo>
                  <a:lnTo>
                    <a:pt x="167774" y="425727"/>
                  </a:lnTo>
                  <a:lnTo>
                    <a:pt x="192381" y="435483"/>
                  </a:lnTo>
                  <a:lnTo>
                    <a:pt x="219125" y="438912"/>
                  </a:lnTo>
                  <a:lnTo>
                    <a:pt x="247163" y="435483"/>
                  </a:lnTo>
                  <a:lnTo>
                    <a:pt x="272202" y="425727"/>
                  </a:lnTo>
                  <a:lnTo>
                    <a:pt x="292960" y="410435"/>
                  </a:lnTo>
                  <a:lnTo>
                    <a:pt x="296982" y="405130"/>
                  </a:lnTo>
                  <a:lnTo>
                    <a:pt x="219125" y="405130"/>
                  </a:lnTo>
                  <a:lnTo>
                    <a:pt x="193736" y="400315"/>
                  </a:lnTo>
                  <a:lnTo>
                    <a:pt x="173480" y="387191"/>
                  </a:lnTo>
                  <a:lnTo>
                    <a:pt x="160070" y="367732"/>
                  </a:lnTo>
                  <a:lnTo>
                    <a:pt x="157806" y="356616"/>
                  </a:lnTo>
                  <a:lnTo>
                    <a:pt x="66192" y="356616"/>
                  </a:lnTo>
                  <a:lnTo>
                    <a:pt x="38233" y="327882"/>
                  </a:lnTo>
                  <a:lnTo>
                    <a:pt x="36525" y="310134"/>
                  </a:lnTo>
                  <a:lnTo>
                    <a:pt x="38663" y="293213"/>
                  </a:lnTo>
                  <a:lnTo>
                    <a:pt x="70764" y="249047"/>
                  </a:lnTo>
                  <a:lnTo>
                    <a:pt x="128395" y="213931"/>
                  </a:lnTo>
                  <a:lnTo>
                    <a:pt x="196303" y="189865"/>
                  </a:lnTo>
                  <a:lnTo>
                    <a:pt x="238675" y="179238"/>
                  </a:lnTo>
                  <a:lnTo>
                    <a:pt x="251091" y="177292"/>
                  </a:lnTo>
                  <a:lnTo>
                    <a:pt x="260210" y="175133"/>
                  </a:lnTo>
                  <a:lnTo>
                    <a:pt x="267068" y="172974"/>
                  </a:lnTo>
                  <a:lnTo>
                    <a:pt x="964960" y="172974"/>
                  </a:lnTo>
                  <a:lnTo>
                    <a:pt x="948330" y="163371"/>
                  </a:lnTo>
                  <a:lnTo>
                    <a:pt x="925306" y="152987"/>
                  </a:lnTo>
                  <a:lnTo>
                    <a:pt x="905305" y="145770"/>
                  </a:lnTo>
                  <a:lnTo>
                    <a:pt x="890269" y="141351"/>
                  </a:lnTo>
                  <a:lnTo>
                    <a:pt x="888459" y="139319"/>
                  </a:lnTo>
                  <a:lnTo>
                    <a:pt x="305866" y="139319"/>
                  </a:lnTo>
                  <a:lnTo>
                    <a:pt x="326643" y="119312"/>
                  </a:lnTo>
                  <a:lnTo>
                    <a:pt x="390901" y="74644"/>
                  </a:lnTo>
                  <a:lnTo>
                    <a:pt x="434893" y="55019"/>
                  </a:lnTo>
                  <a:lnTo>
                    <a:pt x="487133" y="40558"/>
                  </a:lnTo>
                  <a:lnTo>
                    <a:pt x="547878" y="33782"/>
                  </a:lnTo>
                  <a:lnTo>
                    <a:pt x="736911" y="33782"/>
                  </a:lnTo>
                  <a:lnTo>
                    <a:pt x="695674" y="18532"/>
                  </a:lnTo>
                  <a:lnTo>
                    <a:pt x="634842" y="5037"/>
                  </a:lnTo>
                  <a:lnTo>
                    <a:pt x="566039" y="0"/>
                  </a:lnTo>
                  <a:close/>
                </a:path>
                <a:path w="1022985" h="439420">
                  <a:moveTo>
                    <a:pt x="788770" y="390398"/>
                  </a:moveTo>
                  <a:lnTo>
                    <a:pt x="739521" y="390398"/>
                  </a:lnTo>
                  <a:lnTo>
                    <a:pt x="756021" y="410435"/>
                  </a:lnTo>
                  <a:lnTo>
                    <a:pt x="777224" y="425727"/>
                  </a:lnTo>
                  <a:lnTo>
                    <a:pt x="801832" y="435483"/>
                  </a:lnTo>
                  <a:lnTo>
                    <a:pt x="828548" y="438912"/>
                  </a:lnTo>
                  <a:lnTo>
                    <a:pt x="856603" y="435483"/>
                  </a:lnTo>
                  <a:lnTo>
                    <a:pt x="881633" y="425727"/>
                  </a:lnTo>
                  <a:lnTo>
                    <a:pt x="902378" y="410435"/>
                  </a:lnTo>
                  <a:lnTo>
                    <a:pt x="906402" y="405130"/>
                  </a:lnTo>
                  <a:lnTo>
                    <a:pt x="828548" y="405130"/>
                  </a:lnTo>
                  <a:lnTo>
                    <a:pt x="804154" y="400315"/>
                  </a:lnTo>
                  <a:lnTo>
                    <a:pt x="788770" y="390398"/>
                  </a:lnTo>
                  <a:close/>
                </a:path>
                <a:path w="1022985" h="439420">
                  <a:moveTo>
                    <a:pt x="296577" y="284861"/>
                  </a:moveTo>
                  <a:lnTo>
                    <a:pt x="219125" y="284861"/>
                  </a:lnTo>
                  <a:lnTo>
                    <a:pt x="244879" y="289641"/>
                  </a:lnTo>
                  <a:lnTo>
                    <a:pt x="265925" y="302529"/>
                  </a:lnTo>
                  <a:lnTo>
                    <a:pt x="280122" y="321347"/>
                  </a:lnTo>
                  <a:lnTo>
                    <a:pt x="285330" y="343916"/>
                  </a:lnTo>
                  <a:lnTo>
                    <a:pt x="280122" y="367732"/>
                  </a:lnTo>
                  <a:lnTo>
                    <a:pt x="265925" y="387191"/>
                  </a:lnTo>
                  <a:lnTo>
                    <a:pt x="244879" y="400315"/>
                  </a:lnTo>
                  <a:lnTo>
                    <a:pt x="219125" y="405130"/>
                  </a:lnTo>
                  <a:lnTo>
                    <a:pt x="296982" y="405130"/>
                  </a:lnTo>
                  <a:lnTo>
                    <a:pt x="308152" y="390398"/>
                  </a:lnTo>
                  <a:lnTo>
                    <a:pt x="788770" y="390398"/>
                  </a:lnTo>
                  <a:lnTo>
                    <a:pt x="783796" y="387191"/>
                  </a:lnTo>
                  <a:lnTo>
                    <a:pt x="769844" y="367732"/>
                  </a:lnTo>
                  <a:lnTo>
                    <a:pt x="767427" y="356616"/>
                  </a:lnTo>
                  <a:lnTo>
                    <a:pt x="321843" y="356616"/>
                  </a:lnTo>
                  <a:lnTo>
                    <a:pt x="321843" y="343916"/>
                  </a:lnTo>
                  <a:lnTo>
                    <a:pt x="313819" y="308086"/>
                  </a:lnTo>
                  <a:lnTo>
                    <a:pt x="296577" y="284861"/>
                  </a:lnTo>
                  <a:close/>
                </a:path>
                <a:path w="1022985" h="439420">
                  <a:moveTo>
                    <a:pt x="906039" y="284861"/>
                  </a:moveTo>
                  <a:lnTo>
                    <a:pt x="828548" y="284861"/>
                  </a:lnTo>
                  <a:lnTo>
                    <a:pt x="854317" y="289641"/>
                  </a:lnTo>
                  <a:lnTo>
                    <a:pt x="875347" y="302529"/>
                  </a:lnTo>
                  <a:lnTo>
                    <a:pt x="889519" y="321347"/>
                  </a:lnTo>
                  <a:lnTo>
                    <a:pt x="894715" y="343916"/>
                  </a:lnTo>
                  <a:lnTo>
                    <a:pt x="889519" y="367732"/>
                  </a:lnTo>
                  <a:lnTo>
                    <a:pt x="875347" y="387191"/>
                  </a:lnTo>
                  <a:lnTo>
                    <a:pt x="854317" y="400315"/>
                  </a:lnTo>
                  <a:lnTo>
                    <a:pt x="828548" y="405130"/>
                  </a:lnTo>
                  <a:lnTo>
                    <a:pt x="906402" y="405130"/>
                  </a:lnTo>
                  <a:lnTo>
                    <a:pt x="917575" y="390398"/>
                  </a:lnTo>
                  <a:lnTo>
                    <a:pt x="963294" y="390398"/>
                  </a:lnTo>
                  <a:lnTo>
                    <a:pt x="965581" y="388239"/>
                  </a:lnTo>
                  <a:lnTo>
                    <a:pt x="975455" y="380097"/>
                  </a:lnTo>
                  <a:lnTo>
                    <a:pt x="994949" y="357679"/>
                  </a:lnTo>
                  <a:lnTo>
                    <a:pt x="995479" y="356616"/>
                  </a:lnTo>
                  <a:lnTo>
                    <a:pt x="931291" y="356616"/>
                  </a:lnTo>
                  <a:lnTo>
                    <a:pt x="931291" y="343916"/>
                  </a:lnTo>
                  <a:lnTo>
                    <a:pt x="923274" y="308086"/>
                  </a:lnTo>
                  <a:lnTo>
                    <a:pt x="906039" y="284861"/>
                  </a:lnTo>
                  <a:close/>
                </a:path>
                <a:path w="1022985" h="439420">
                  <a:moveTo>
                    <a:pt x="219125" y="251079"/>
                  </a:moveTo>
                  <a:lnTo>
                    <a:pt x="180325" y="258476"/>
                  </a:lnTo>
                  <a:lnTo>
                    <a:pt x="148369" y="278542"/>
                  </a:lnTo>
                  <a:lnTo>
                    <a:pt x="126683" y="308086"/>
                  </a:lnTo>
                  <a:lnTo>
                    <a:pt x="118694" y="343916"/>
                  </a:lnTo>
                  <a:lnTo>
                    <a:pt x="118694" y="356616"/>
                  </a:lnTo>
                  <a:lnTo>
                    <a:pt x="157806" y="356616"/>
                  </a:lnTo>
                  <a:lnTo>
                    <a:pt x="155219" y="343916"/>
                  </a:lnTo>
                  <a:lnTo>
                    <a:pt x="160070" y="321347"/>
                  </a:lnTo>
                  <a:lnTo>
                    <a:pt x="173480" y="302529"/>
                  </a:lnTo>
                  <a:lnTo>
                    <a:pt x="193736" y="289641"/>
                  </a:lnTo>
                  <a:lnTo>
                    <a:pt x="219125" y="284861"/>
                  </a:lnTo>
                  <a:lnTo>
                    <a:pt x="296577" y="284861"/>
                  </a:lnTo>
                  <a:lnTo>
                    <a:pt x="291887" y="278542"/>
                  </a:lnTo>
                  <a:lnTo>
                    <a:pt x="259253" y="258476"/>
                  </a:lnTo>
                  <a:lnTo>
                    <a:pt x="219125" y="251079"/>
                  </a:lnTo>
                  <a:close/>
                </a:path>
                <a:path w="1022985" h="439420">
                  <a:moveTo>
                    <a:pt x="828548" y="251079"/>
                  </a:moveTo>
                  <a:lnTo>
                    <a:pt x="789759" y="258476"/>
                  </a:lnTo>
                  <a:lnTo>
                    <a:pt x="757793" y="278542"/>
                  </a:lnTo>
                  <a:lnTo>
                    <a:pt x="736090" y="308086"/>
                  </a:lnTo>
                  <a:lnTo>
                    <a:pt x="728091" y="343916"/>
                  </a:lnTo>
                  <a:lnTo>
                    <a:pt x="728091" y="356616"/>
                  </a:lnTo>
                  <a:lnTo>
                    <a:pt x="767427" y="356616"/>
                  </a:lnTo>
                  <a:lnTo>
                    <a:pt x="764667" y="343916"/>
                  </a:lnTo>
                  <a:lnTo>
                    <a:pt x="769844" y="321347"/>
                  </a:lnTo>
                  <a:lnTo>
                    <a:pt x="783796" y="302529"/>
                  </a:lnTo>
                  <a:lnTo>
                    <a:pt x="804154" y="289641"/>
                  </a:lnTo>
                  <a:lnTo>
                    <a:pt x="828548" y="284861"/>
                  </a:lnTo>
                  <a:lnTo>
                    <a:pt x="906039" y="284861"/>
                  </a:lnTo>
                  <a:lnTo>
                    <a:pt x="901350" y="278542"/>
                  </a:lnTo>
                  <a:lnTo>
                    <a:pt x="868711" y="258476"/>
                  </a:lnTo>
                  <a:lnTo>
                    <a:pt x="828548" y="251079"/>
                  </a:lnTo>
                  <a:close/>
                </a:path>
                <a:path w="1022985" h="439420">
                  <a:moveTo>
                    <a:pt x="1006494" y="227786"/>
                  </a:moveTo>
                  <a:lnTo>
                    <a:pt x="999744" y="227838"/>
                  </a:lnTo>
                  <a:lnTo>
                    <a:pt x="992457" y="230866"/>
                  </a:lnTo>
                  <a:lnTo>
                    <a:pt x="987742" y="236061"/>
                  </a:lnTo>
                  <a:lnTo>
                    <a:pt x="985599" y="242446"/>
                  </a:lnTo>
                  <a:lnTo>
                    <a:pt x="986028" y="249047"/>
                  </a:lnTo>
                  <a:lnTo>
                    <a:pt x="986028" y="263779"/>
                  </a:lnTo>
                  <a:lnTo>
                    <a:pt x="980090" y="309657"/>
                  </a:lnTo>
                  <a:lnTo>
                    <a:pt x="958723" y="346075"/>
                  </a:lnTo>
                  <a:lnTo>
                    <a:pt x="954151" y="352425"/>
                  </a:lnTo>
                  <a:lnTo>
                    <a:pt x="951865" y="356616"/>
                  </a:lnTo>
                  <a:lnTo>
                    <a:pt x="995479" y="356616"/>
                  </a:lnTo>
                  <a:lnTo>
                    <a:pt x="1014015" y="319426"/>
                  </a:lnTo>
                  <a:lnTo>
                    <a:pt x="1022604" y="263779"/>
                  </a:lnTo>
                  <a:lnTo>
                    <a:pt x="1022604" y="246888"/>
                  </a:lnTo>
                  <a:lnTo>
                    <a:pt x="1020318" y="240538"/>
                  </a:lnTo>
                  <a:lnTo>
                    <a:pt x="1017424" y="234731"/>
                  </a:lnTo>
                  <a:lnTo>
                    <a:pt x="1012602" y="230282"/>
                  </a:lnTo>
                  <a:lnTo>
                    <a:pt x="1006494" y="227786"/>
                  </a:lnTo>
                  <a:close/>
                </a:path>
                <a:path w="1022985" h="439420">
                  <a:moveTo>
                    <a:pt x="964960" y="172974"/>
                  </a:moveTo>
                  <a:lnTo>
                    <a:pt x="881126" y="172974"/>
                  </a:lnTo>
                  <a:lnTo>
                    <a:pt x="883412" y="175133"/>
                  </a:lnTo>
                  <a:lnTo>
                    <a:pt x="895340" y="178292"/>
                  </a:lnTo>
                  <a:lnTo>
                    <a:pt x="912447" y="184404"/>
                  </a:lnTo>
                  <a:lnTo>
                    <a:pt x="932150" y="193278"/>
                  </a:lnTo>
                  <a:lnTo>
                    <a:pt x="951865" y="204724"/>
                  </a:lnTo>
                  <a:lnTo>
                    <a:pt x="957722" y="207924"/>
                  </a:lnTo>
                  <a:lnTo>
                    <a:pt x="980630" y="188896"/>
                  </a:lnTo>
                  <a:lnTo>
                    <a:pt x="977903" y="182707"/>
                  </a:lnTo>
                  <a:lnTo>
                    <a:pt x="972438" y="177292"/>
                  </a:lnTo>
                  <a:lnTo>
                    <a:pt x="964960" y="172974"/>
                  </a:lnTo>
                  <a:close/>
                </a:path>
                <a:path w="1022985" h="439420">
                  <a:moveTo>
                    <a:pt x="584327" y="33782"/>
                  </a:moveTo>
                  <a:lnTo>
                    <a:pt x="547878" y="33782"/>
                  </a:lnTo>
                  <a:lnTo>
                    <a:pt x="547878" y="139319"/>
                  </a:lnTo>
                  <a:lnTo>
                    <a:pt x="584327" y="139319"/>
                  </a:lnTo>
                  <a:lnTo>
                    <a:pt x="584327" y="33782"/>
                  </a:lnTo>
                  <a:close/>
                </a:path>
                <a:path w="1022985" h="439420">
                  <a:moveTo>
                    <a:pt x="736911" y="33782"/>
                  </a:moveTo>
                  <a:lnTo>
                    <a:pt x="584327" y="33782"/>
                  </a:lnTo>
                  <a:lnTo>
                    <a:pt x="648527" y="41322"/>
                  </a:lnTo>
                  <a:lnTo>
                    <a:pt x="704167" y="56197"/>
                  </a:lnTo>
                  <a:lnTo>
                    <a:pt x="751258" y="76215"/>
                  </a:lnTo>
                  <a:lnTo>
                    <a:pt x="789813" y="99187"/>
                  </a:lnTo>
                  <a:lnTo>
                    <a:pt x="830514" y="129762"/>
                  </a:lnTo>
                  <a:lnTo>
                    <a:pt x="839978" y="139319"/>
                  </a:lnTo>
                  <a:lnTo>
                    <a:pt x="888459" y="139319"/>
                  </a:lnTo>
                  <a:lnTo>
                    <a:pt x="858218" y="108602"/>
                  </a:lnTo>
                  <a:lnTo>
                    <a:pt x="793210" y="61198"/>
                  </a:lnTo>
                  <a:lnTo>
                    <a:pt x="748481" y="38060"/>
                  </a:lnTo>
                  <a:lnTo>
                    <a:pt x="736911" y="33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62945" algn="l"/>
              </a:tabLst>
            </a:pPr>
            <a:r>
              <a:rPr b="0" spc="-185" dirty="0">
                <a:latin typeface="Times New Roman"/>
                <a:cs typeface="Times New Roman"/>
              </a:rPr>
              <a:t> </a:t>
            </a:r>
            <a:r>
              <a:rPr dirty="0"/>
              <a:t>支持多AP</a:t>
            </a:r>
            <a:r>
              <a:rPr spc="-5" dirty="0"/>
              <a:t>N</a:t>
            </a:r>
            <a:r>
              <a:rPr dirty="0"/>
              <a:t>规划，按业务建立并控制承载	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41057" y="2427922"/>
            <a:ext cx="9424670" cy="3723004"/>
            <a:chOff x="841057" y="2427922"/>
            <a:chExt cx="9424670" cy="3723004"/>
          </a:xfrm>
        </p:grpSpPr>
        <p:sp>
          <p:nvSpPr>
            <p:cNvPr id="8" name="object 8"/>
            <p:cNvSpPr/>
            <p:nvPr/>
          </p:nvSpPr>
          <p:spPr>
            <a:xfrm>
              <a:off x="845819" y="5172455"/>
              <a:ext cx="1022985" cy="439420"/>
            </a:xfrm>
            <a:custGeom>
              <a:avLst/>
              <a:gdLst/>
              <a:ahLst/>
              <a:cxnLst/>
              <a:rect l="l" t="t" r="r" b="b"/>
              <a:pathLst>
                <a:path w="1022985" h="439420">
                  <a:moveTo>
                    <a:pt x="1020318" y="240538"/>
                  </a:moveTo>
                  <a:lnTo>
                    <a:pt x="1017424" y="234731"/>
                  </a:lnTo>
                  <a:lnTo>
                    <a:pt x="1012602" y="230282"/>
                  </a:lnTo>
                  <a:lnTo>
                    <a:pt x="1006494" y="227786"/>
                  </a:lnTo>
                  <a:lnTo>
                    <a:pt x="999744" y="227838"/>
                  </a:lnTo>
                  <a:lnTo>
                    <a:pt x="992457" y="230866"/>
                  </a:lnTo>
                  <a:lnTo>
                    <a:pt x="987742" y="236061"/>
                  </a:lnTo>
                  <a:lnTo>
                    <a:pt x="985599" y="242446"/>
                  </a:lnTo>
                  <a:lnTo>
                    <a:pt x="986028" y="249047"/>
                  </a:lnTo>
                  <a:lnTo>
                    <a:pt x="986028" y="253238"/>
                  </a:lnTo>
                  <a:lnTo>
                    <a:pt x="986028" y="257429"/>
                  </a:lnTo>
                  <a:lnTo>
                    <a:pt x="986028" y="263779"/>
                  </a:lnTo>
                  <a:lnTo>
                    <a:pt x="984440" y="288682"/>
                  </a:lnTo>
                  <a:lnTo>
                    <a:pt x="980090" y="309657"/>
                  </a:lnTo>
                  <a:lnTo>
                    <a:pt x="973597" y="326679"/>
                  </a:lnTo>
                  <a:lnTo>
                    <a:pt x="965581" y="339725"/>
                  </a:lnTo>
                  <a:lnTo>
                    <a:pt x="958723" y="346075"/>
                  </a:lnTo>
                  <a:lnTo>
                    <a:pt x="954151" y="352425"/>
                  </a:lnTo>
                  <a:lnTo>
                    <a:pt x="951865" y="356616"/>
                  </a:lnTo>
                  <a:lnTo>
                    <a:pt x="949579" y="356616"/>
                  </a:lnTo>
                  <a:lnTo>
                    <a:pt x="931291" y="356616"/>
                  </a:lnTo>
                  <a:lnTo>
                    <a:pt x="931291" y="352425"/>
                  </a:lnTo>
                  <a:lnTo>
                    <a:pt x="931291" y="348234"/>
                  </a:lnTo>
                  <a:lnTo>
                    <a:pt x="931291" y="343916"/>
                  </a:lnTo>
                  <a:lnTo>
                    <a:pt x="923274" y="308086"/>
                  </a:lnTo>
                  <a:lnTo>
                    <a:pt x="901350" y="278542"/>
                  </a:lnTo>
                  <a:lnTo>
                    <a:pt x="868711" y="258476"/>
                  </a:lnTo>
                  <a:lnTo>
                    <a:pt x="828548" y="251079"/>
                  </a:lnTo>
                  <a:lnTo>
                    <a:pt x="789759" y="258476"/>
                  </a:lnTo>
                  <a:lnTo>
                    <a:pt x="757793" y="278542"/>
                  </a:lnTo>
                  <a:lnTo>
                    <a:pt x="736090" y="308086"/>
                  </a:lnTo>
                  <a:lnTo>
                    <a:pt x="728091" y="343916"/>
                  </a:lnTo>
                  <a:lnTo>
                    <a:pt x="728091" y="348234"/>
                  </a:lnTo>
                  <a:lnTo>
                    <a:pt x="728091" y="352425"/>
                  </a:lnTo>
                  <a:lnTo>
                    <a:pt x="728091" y="356616"/>
                  </a:lnTo>
                  <a:lnTo>
                    <a:pt x="493229" y="356616"/>
                  </a:lnTo>
                  <a:lnTo>
                    <a:pt x="372624" y="356616"/>
                  </a:lnTo>
                  <a:lnTo>
                    <a:pt x="328191" y="356616"/>
                  </a:lnTo>
                  <a:lnTo>
                    <a:pt x="321843" y="356616"/>
                  </a:lnTo>
                  <a:lnTo>
                    <a:pt x="321843" y="352425"/>
                  </a:lnTo>
                  <a:lnTo>
                    <a:pt x="321843" y="348234"/>
                  </a:lnTo>
                  <a:lnTo>
                    <a:pt x="321843" y="343916"/>
                  </a:lnTo>
                  <a:lnTo>
                    <a:pt x="313819" y="308086"/>
                  </a:lnTo>
                  <a:lnTo>
                    <a:pt x="291887" y="278542"/>
                  </a:lnTo>
                  <a:lnTo>
                    <a:pt x="259253" y="258476"/>
                  </a:lnTo>
                  <a:lnTo>
                    <a:pt x="219125" y="251079"/>
                  </a:lnTo>
                  <a:lnTo>
                    <a:pt x="180325" y="258476"/>
                  </a:lnTo>
                  <a:lnTo>
                    <a:pt x="148369" y="278542"/>
                  </a:lnTo>
                  <a:lnTo>
                    <a:pt x="126683" y="308086"/>
                  </a:lnTo>
                  <a:lnTo>
                    <a:pt x="118694" y="343916"/>
                  </a:lnTo>
                  <a:lnTo>
                    <a:pt x="118694" y="348234"/>
                  </a:lnTo>
                  <a:lnTo>
                    <a:pt x="118694" y="352425"/>
                  </a:lnTo>
                  <a:lnTo>
                    <a:pt x="118694" y="356616"/>
                  </a:lnTo>
                  <a:lnTo>
                    <a:pt x="88341" y="356616"/>
                  </a:lnTo>
                  <a:lnTo>
                    <a:pt x="72755" y="356616"/>
                  </a:lnTo>
                  <a:lnTo>
                    <a:pt x="67012" y="356616"/>
                  </a:lnTo>
                  <a:lnTo>
                    <a:pt x="66192" y="356616"/>
                  </a:lnTo>
                  <a:lnTo>
                    <a:pt x="57813" y="355828"/>
                  </a:lnTo>
                  <a:lnTo>
                    <a:pt x="36951" y="318734"/>
                  </a:lnTo>
                  <a:lnTo>
                    <a:pt x="36525" y="310134"/>
                  </a:lnTo>
                  <a:lnTo>
                    <a:pt x="38663" y="293213"/>
                  </a:lnTo>
                  <a:lnTo>
                    <a:pt x="70764" y="249047"/>
                  </a:lnTo>
                  <a:lnTo>
                    <a:pt x="128395" y="213931"/>
                  </a:lnTo>
                  <a:lnTo>
                    <a:pt x="196303" y="189865"/>
                  </a:lnTo>
                  <a:lnTo>
                    <a:pt x="238675" y="179238"/>
                  </a:lnTo>
                  <a:lnTo>
                    <a:pt x="251091" y="177292"/>
                  </a:lnTo>
                  <a:lnTo>
                    <a:pt x="260210" y="175133"/>
                  </a:lnTo>
                  <a:lnTo>
                    <a:pt x="267068" y="172974"/>
                  </a:lnTo>
                  <a:lnTo>
                    <a:pt x="271627" y="172974"/>
                  </a:lnTo>
                  <a:lnTo>
                    <a:pt x="621350" y="172974"/>
                  </a:lnTo>
                  <a:lnTo>
                    <a:pt x="881126" y="172974"/>
                  </a:lnTo>
                  <a:lnTo>
                    <a:pt x="883412" y="175133"/>
                  </a:lnTo>
                  <a:lnTo>
                    <a:pt x="895340" y="178292"/>
                  </a:lnTo>
                  <a:lnTo>
                    <a:pt x="912447" y="184404"/>
                  </a:lnTo>
                  <a:lnTo>
                    <a:pt x="932150" y="193278"/>
                  </a:lnTo>
                  <a:lnTo>
                    <a:pt x="951865" y="204724"/>
                  </a:lnTo>
                  <a:lnTo>
                    <a:pt x="957722" y="207924"/>
                  </a:lnTo>
                  <a:lnTo>
                    <a:pt x="980630" y="188896"/>
                  </a:lnTo>
                  <a:lnTo>
                    <a:pt x="977903" y="182707"/>
                  </a:lnTo>
                  <a:lnTo>
                    <a:pt x="925306" y="152987"/>
                  </a:lnTo>
                  <a:lnTo>
                    <a:pt x="890269" y="141351"/>
                  </a:lnTo>
                  <a:lnTo>
                    <a:pt x="878390" y="128021"/>
                  </a:lnTo>
                  <a:lnTo>
                    <a:pt x="829807" y="85520"/>
                  </a:lnTo>
                  <a:lnTo>
                    <a:pt x="793210" y="61198"/>
                  </a:lnTo>
                  <a:lnTo>
                    <a:pt x="748481" y="38060"/>
                  </a:lnTo>
                  <a:lnTo>
                    <a:pt x="695674" y="18532"/>
                  </a:lnTo>
                  <a:lnTo>
                    <a:pt x="634842" y="5037"/>
                  </a:lnTo>
                  <a:lnTo>
                    <a:pt x="566039" y="0"/>
                  </a:lnTo>
                  <a:lnTo>
                    <a:pt x="490531" y="6283"/>
                  </a:lnTo>
                  <a:lnTo>
                    <a:pt x="426118" y="22868"/>
                  </a:lnTo>
                  <a:lnTo>
                    <a:pt x="372442" y="46356"/>
                  </a:lnTo>
                  <a:lnTo>
                    <a:pt x="329144" y="73347"/>
                  </a:lnTo>
                  <a:lnTo>
                    <a:pt x="295866" y="100442"/>
                  </a:lnTo>
                  <a:lnTo>
                    <a:pt x="257937" y="141351"/>
                  </a:lnTo>
                  <a:lnTo>
                    <a:pt x="238712" y="144541"/>
                  </a:lnTo>
                  <a:lnTo>
                    <a:pt x="175440" y="160353"/>
                  </a:lnTo>
                  <a:lnTo>
                    <a:pt x="136956" y="172974"/>
                  </a:lnTo>
                  <a:lnTo>
                    <a:pt x="88739" y="195167"/>
                  </a:lnTo>
                  <a:lnTo>
                    <a:pt x="45656" y="223647"/>
                  </a:lnTo>
                  <a:lnTo>
                    <a:pt x="12555" y="261366"/>
                  </a:lnTo>
                  <a:lnTo>
                    <a:pt x="0" y="310134"/>
                  </a:lnTo>
                  <a:lnTo>
                    <a:pt x="499" y="320716"/>
                  </a:lnTo>
                  <a:lnTo>
                    <a:pt x="11417" y="358775"/>
                  </a:lnTo>
                  <a:lnTo>
                    <a:pt x="47039" y="387832"/>
                  </a:lnTo>
                  <a:lnTo>
                    <a:pt x="66192" y="390398"/>
                  </a:lnTo>
                  <a:lnTo>
                    <a:pt x="103145" y="390398"/>
                  </a:lnTo>
                  <a:lnTo>
                    <a:pt x="122121" y="390398"/>
                  </a:lnTo>
                  <a:lnTo>
                    <a:pt x="129112" y="390398"/>
                  </a:lnTo>
                  <a:lnTo>
                    <a:pt x="130111" y="390398"/>
                  </a:lnTo>
                  <a:lnTo>
                    <a:pt x="146589" y="410435"/>
                  </a:lnTo>
                  <a:lnTo>
                    <a:pt x="167774" y="425727"/>
                  </a:lnTo>
                  <a:lnTo>
                    <a:pt x="192381" y="435483"/>
                  </a:lnTo>
                  <a:lnTo>
                    <a:pt x="219125" y="438912"/>
                  </a:lnTo>
                  <a:lnTo>
                    <a:pt x="247163" y="435483"/>
                  </a:lnTo>
                  <a:lnTo>
                    <a:pt x="272202" y="425727"/>
                  </a:lnTo>
                  <a:lnTo>
                    <a:pt x="292960" y="410435"/>
                  </a:lnTo>
                  <a:lnTo>
                    <a:pt x="308152" y="390398"/>
                  </a:lnTo>
                  <a:lnTo>
                    <a:pt x="557537" y="390398"/>
                  </a:lnTo>
                  <a:lnTo>
                    <a:pt x="685599" y="390398"/>
                  </a:lnTo>
                  <a:lnTo>
                    <a:pt x="732780" y="390398"/>
                  </a:lnTo>
                  <a:lnTo>
                    <a:pt x="739521" y="390398"/>
                  </a:lnTo>
                  <a:lnTo>
                    <a:pt x="756021" y="410435"/>
                  </a:lnTo>
                  <a:lnTo>
                    <a:pt x="777224" y="425727"/>
                  </a:lnTo>
                  <a:lnTo>
                    <a:pt x="801832" y="435483"/>
                  </a:lnTo>
                  <a:lnTo>
                    <a:pt x="828548" y="438912"/>
                  </a:lnTo>
                  <a:lnTo>
                    <a:pt x="856603" y="435483"/>
                  </a:lnTo>
                  <a:lnTo>
                    <a:pt x="881633" y="425727"/>
                  </a:lnTo>
                  <a:lnTo>
                    <a:pt x="902378" y="410435"/>
                  </a:lnTo>
                  <a:lnTo>
                    <a:pt x="917575" y="390398"/>
                  </a:lnTo>
                  <a:lnTo>
                    <a:pt x="917575" y="390398"/>
                  </a:lnTo>
                  <a:lnTo>
                    <a:pt x="963294" y="390398"/>
                  </a:lnTo>
                  <a:lnTo>
                    <a:pt x="965581" y="388239"/>
                  </a:lnTo>
                  <a:lnTo>
                    <a:pt x="975455" y="380097"/>
                  </a:lnTo>
                  <a:lnTo>
                    <a:pt x="994949" y="357679"/>
                  </a:lnTo>
                  <a:lnTo>
                    <a:pt x="1014015" y="319426"/>
                  </a:lnTo>
                  <a:lnTo>
                    <a:pt x="1022604" y="263779"/>
                  </a:lnTo>
                  <a:lnTo>
                    <a:pt x="1022604" y="255270"/>
                  </a:lnTo>
                  <a:lnTo>
                    <a:pt x="1022604" y="246888"/>
                  </a:lnTo>
                  <a:lnTo>
                    <a:pt x="1020318" y="240538"/>
                  </a:lnTo>
                  <a:close/>
                </a:path>
                <a:path w="1022985" h="439420">
                  <a:moveTo>
                    <a:pt x="584327" y="33782"/>
                  </a:moveTo>
                  <a:lnTo>
                    <a:pt x="648527" y="41322"/>
                  </a:lnTo>
                  <a:lnTo>
                    <a:pt x="704167" y="56197"/>
                  </a:lnTo>
                  <a:lnTo>
                    <a:pt x="751258" y="76215"/>
                  </a:lnTo>
                  <a:lnTo>
                    <a:pt x="789813" y="99187"/>
                  </a:lnTo>
                  <a:lnTo>
                    <a:pt x="830514" y="129762"/>
                  </a:lnTo>
                  <a:lnTo>
                    <a:pt x="839978" y="139319"/>
                  </a:lnTo>
                  <a:lnTo>
                    <a:pt x="692179" y="139319"/>
                  </a:lnTo>
                  <a:lnTo>
                    <a:pt x="616283" y="139319"/>
                  </a:lnTo>
                  <a:lnTo>
                    <a:pt x="588321" y="139319"/>
                  </a:lnTo>
                  <a:lnTo>
                    <a:pt x="584327" y="139319"/>
                  </a:lnTo>
                  <a:lnTo>
                    <a:pt x="584327" y="3378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924" y="5201475"/>
              <a:ext cx="251536" cy="1150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276" y="5452554"/>
              <a:ext cx="139636" cy="1297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5724" y="5452554"/>
              <a:ext cx="139573" cy="1297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9509" y="5170741"/>
              <a:ext cx="469773" cy="6663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575291" y="5225795"/>
              <a:ext cx="535305" cy="582295"/>
            </a:xfrm>
            <a:custGeom>
              <a:avLst/>
              <a:gdLst/>
              <a:ahLst/>
              <a:cxnLst/>
              <a:rect l="l" t="t" r="r" b="b"/>
              <a:pathLst>
                <a:path w="535304" h="582295">
                  <a:moveTo>
                    <a:pt x="267461" y="0"/>
                  </a:moveTo>
                  <a:lnTo>
                    <a:pt x="195742" y="1830"/>
                  </a:lnTo>
                  <a:lnTo>
                    <a:pt x="135404" y="7304"/>
                  </a:lnTo>
                  <a:lnTo>
                    <a:pt x="86321" y="16395"/>
                  </a:lnTo>
                  <a:lnTo>
                    <a:pt x="48365" y="29075"/>
                  </a:lnTo>
                  <a:lnTo>
                    <a:pt x="5331" y="65101"/>
                  </a:lnTo>
                  <a:lnTo>
                    <a:pt x="0" y="88391"/>
                  </a:lnTo>
                  <a:lnTo>
                    <a:pt x="0" y="477075"/>
                  </a:lnTo>
                  <a:lnTo>
                    <a:pt x="22033" y="527818"/>
                  </a:lnTo>
                  <a:lnTo>
                    <a:pt x="87814" y="562338"/>
                  </a:lnTo>
                  <a:lnTo>
                    <a:pt x="136960" y="573296"/>
                  </a:lnTo>
                  <a:lnTo>
                    <a:pt x="196862" y="579935"/>
                  </a:lnTo>
                  <a:lnTo>
                    <a:pt x="267461" y="582167"/>
                  </a:lnTo>
                  <a:lnTo>
                    <a:pt x="335782" y="579848"/>
                  </a:lnTo>
                  <a:lnTo>
                    <a:pt x="394798" y="573005"/>
                  </a:lnTo>
                  <a:lnTo>
                    <a:pt x="444070" y="561814"/>
                  </a:lnTo>
                  <a:lnTo>
                    <a:pt x="460207" y="555472"/>
                  </a:lnTo>
                  <a:lnTo>
                    <a:pt x="267461" y="555472"/>
                  </a:lnTo>
                  <a:lnTo>
                    <a:pt x="212135" y="554183"/>
                  </a:lnTo>
                  <a:lnTo>
                    <a:pt x="157423" y="549605"/>
                  </a:lnTo>
                  <a:lnTo>
                    <a:pt x="107537" y="540672"/>
                  </a:lnTo>
                  <a:lnTo>
                    <a:pt x="66689" y="526317"/>
                  </a:lnTo>
                  <a:lnTo>
                    <a:pt x="28955" y="477075"/>
                  </a:lnTo>
                  <a:lnTo>
                    <a:pt x="28955" y="138429"/>
                  </a:lnTo>
                  <a:lnTo>
                    <a:pt x="112895" y="138429"/>
                  </a:lnTo>
                  <a:lnTo>
                    <a:pt x="90582" y="134254"/>
                  </a:lnTo>
                  <a:lnTo>
                    <a:pt x="56641" y="122173"/>
                  </a:lnTo>
                  <a:lnTo>
                    <a:pt x="35951" y="106854"/>
                  </a:lnTo>
                  <a:lnTo>
                    <a:pt x="28955" y="88391"/>
                  </a:lnTo>
                  <a:lnTo>
                    <a:pt x="35951" y="70502"/>
                  </a:lnTo>
                  <a:lnTo>
                    <a:pt x="90582" y="43148"/>
                  </a:lnTo>
                  <a:lnTo>
                    <a:pt x="137329" y="34148"/>
                  </a:lnTo>
                  <a:lnTo>
                    <a:pt x="196437" y="28578"/>
                  </a:lnTo>
                  <a:lnTo>
                    <a:pt x="267461" y="26669"/>
                  </a:lnTo>
                  <a:lnTo>
                    <a:pt x="479356" y="26669"/>
                  </a:lnTo>
                  <a:lnTo>
                    <a:pt x="448602" y="16395"/>
                  </a:lnTo>
                  <a:lnTo>
                    <a:pt x="399519" y="7304"/>
                  </a:lnTo>
                  <a:lnTo>
                    <a:pt x="339181" y="1830"/>
                  </a:lnTo>
                  <a:lnTo>
                    <a:pt x="267461" y="0"/>
                  </a:lnTo>
                  <a:close/>
                </a:path>
                <a:path w="535304" h="582295">
                  <a:moveTo>
                    <a:pt x="529462" y="203453"/>
                  </a:moveTo>
                  <a:lnTo>
                    <a:pt x="513206" y="203453"/>
                  </a:lnTo>
                  <a:lnTo>
                    <a:pt x="505967" y="210184"/>
                  </a:lnTo>
                  <a:lnTo>
                    <a:pt x="505967" y="477075"/>
                  </a:lnTo>
                  <a:lnTo>
                    <a:pt x="498593" y="499679"/>
                  </a:lnTo>
                  <a:lnTo>
                    <a:pt x="442293" y="534414"/>
                  </a:lnTo>
                  <a:lnTo>
                    <a:pt x="395167" y="545897"/>
                  </a:lnTo>
                  <a:lnTo>
                    <a:pt x="336590" y="553024"/>
                  </a:lnTo>
                  <a:lnTo>
                    <a:pt x="267461" y="555472"/>
                  </a:lnTo>
                  <a:lnTo>
                    <a:pt x="460207" y="555472"/>
                  </a:lnTo>
                  <a:lnTo>
                    <a:pt x="483159" y="546451"/>
                  </a:lnTo>
                  <a:lnTo>
                    <a:pt x="511624" y="527090"/>
                  </a:lnTo>
                  <a:lnTo>
                    <a:pt x="529025" y="503906"/>
                  </a:lnTo>
                  <a:lnTo>
                    <a:pt x="534924" y="477075"/>
                  </a:lnTo>
                  <a:lnTo>
                    <a:pt x="534924" y="210184"/>
                  </a:lnTo>
                  <a:lnTo>
                    <a:pt x="529462" y="203453"/>
                  </a:lnTo>
                  <a:close/>
                </a:path>
                <a:path w="535304" h="582295">
                  <a:moveTo>
                    <a:pt x="112895" y="138429"/>
                  </a:moveTo>
                  <a:lnTo>
                    <a:pt x="28955" y="138429"/>
                  </a:lnTo>
                  <a:lnTo>
                    <a:pt x="56674" y="152660"/>
                  </a:lnTo>
                  <a:lnTo>
                    <a:pt x="94402" y="163452"/>
                  </a:lnTo>
                  <a:lnTo>
                    <a:pt x="142122" y="170964"/>
                  </a:lnTo>
                  <a:lnTo>
                    <a:pt x="199814" y="175355"/>
                  </a:lnTo>
                  <a:lnTo>
                    <a:pt x="267461" y="176783"/>
                  </a:lnTo>
                  <a:lnTo>
                    <a:pt x="335097" y="175355"/>
                  </a:lnTo>
                  <a:lnTo>
                    <a:pt x="392765" y="170964"/>
                  </a:lnTo>
                  <a:lnTo>
                    <a:pt x="440466" y="163452"/>
                  </a:lnTo>
                  <a:lnTo>
                    <a:pt x="478200" y="152660"/>
                  </a:lnTo>
                  <a:lnTo>
                    <a:pt x="483168" y="150113"/>
                  </a:lnTo>
                  <a:lnTo>
                    <a:pt x="267461" y="150113"/>
                  </a:lnTo>
                  <a:lnTo>
                    <a:pt x="196437" y="148320"/>
                  </a:lnTo>
                  <a:lnTo>
                    <a:pt x="137329" y="143001"/>
                  </a:lnTo>
                  <a:lnTo>
                    <a:pt x="112895" y="138429"/>
                  </a:lnTo>
                  <a:close/>
                </a:path>
                <a:path w="535304" h="582295">
                  <a:moveTo>
                    <a:pt x="534924" y="138429"/>
                  </a:moveTo>
                  <a:lnTo>
                    <a:pt x="505967" y="138429"/>
                  </a:lnTo>
                  <a:lnTo>
                    <a:pt x="505967" y="171830"/>
                  </a:lnTo>
                  <a:lnTo>
                    <a:pt x="513206" y="176783"/>
                  </a:lnTo>
                  <a:lnTo>
                    <a:pt x="529462" y="176783"/>
                  </a:lnTo>
                  <a:lnTo>
                    <a:pt x="534924" y="171830"/>
                  </a:lnTo>
                  <a:lnTo>
                    <a:pt x="534924" y="138429"/>
                  </a:lnTo>
                  <a:close/>
                </a:path>
                <a:path w="535304" h="582295">
                  <a:moveTo>
                    <a:pt x="479356" y="26669"/>
                  </a:moveTo>
                  <a:lnTo>
                    <a:pt x="267461" y="26669"/>
                  </a:lnTo>
                  <a:lnTo>
                    <a:pt x="337825" y="28578"/>
                  </a:lnTo>
                  <a:lnTo>
                    <a:pt x="396748" y="34148"/>
                  </a:lnTo>
                  <a:lnTo>
                    <a:pt x="443626" y="43148"/>
                  </a:lnTo>
                  <a:lnTo>
                    <a:pt x="477858" y="55343"/>
                  </a:lnTo>
                  <a:lnTo>
                    <a:pt x="498840" y="70502"/>
                  </a:lnTo>
                  <a:lnTo>
                    <a:pt x="505967" y="88391"/>
                  </a:lnTo>
                  <a:lnTo>
                    <a:pt x="498972" y="106854"/>
                  </a:lnTo>
                  <a:lnTo>
                    <a:pt x="444341" y="134254"/>
                  </a:lnTo>
                  <a:lnTo>
                    <a:pt x="397594" y="143001"/>
                  </a:lnTo>
                  <a:lnTo>
                    <a:pt x="338486" y="148320"/>
                  </a:lnTo>
                  <a:lnTo>
                    <a:pt x="267461" y="150113"/>
                  </a:lnTo>
                  <a:lnTo>
                    <a:pt x="483168" y="150113"/>
                  </a:lnTo>
                  <a:lnTo>
                    <a:pt x="505967" y="138429"/>
                  </a:lnTo>
                  <a:lnTo>
                    <a:pt x="534924" y="138429"/>
                  </a:lnTo>
                  <a:lnTo>
                    <a:pt x="534924" y="88391"/>
                  </a:lnTo>
                  <a:lnTo>
                    <a:pt x="529592" y="65101"/>
                  </a:lnTo>
                  <a:lnTo>
                    <a:pt x="513512" y="45320"/>
                  </a:lnTo>
                  <a:lnTo>
                    <a:pt x="486558" y="29075"/>
                  </a:lnTo>
                  <a:lnTo>
                    <a:pt x="479356" y="266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75291" y="5225795"/>
              <a:ext cx="535305" cy="582295"/>
            </a:xfrm>
            <a:custGeom>
              <a:avLst/>
              <a:gdLst/>
              <a:ahLst/>
              <a:cxnLst/>
              <a:rect l="l" t="t" r="r" b="b"/>
              <a:pathLst>
                <a:path w="535304" h="582295">
                  <a:moveTo>
                    <a:pt x="520446" y="176783"/>
                  </a:moveTo>
                  <a:lnTo>
                    <a:pt x="529462" y="176783"/>
                  </a:lnTo>
                  <a:lnTo>
                    <a:pt x="534924" y="171830"/>
                  </a:lnTo>
                  <a:lnTo>
                    <a:pt x="534924" y="163448"/>
                  </a:lnTo>
                  <a:lnTo>
                    <a:pt x="534924" y="120056"/>
                  </a:lnTo>
                  <a:lnTo>
                    <a:pt x="534924" y="97774"/>
                  </a:lnTo>
                  <a:lnTo>
                    <a:pt x="534924" y="89564"/>
                  </a:lnTo>
                  <a:lnTo>
                    <a:pt x="534924" y="88391"/>
                  </a:lnTo>
                  <a:lnTo>
                    <a:pt x="529592" y="65101"/>
                  </a:lnTo>
                  <a:lnTo>
                    <a:pt x="486558" y="29075"/>
                  </a:lnTo>
                  <a:lnTo>
                    <a:pt x="448602" y="16395"/>
                  </a:lnTo>
                  <a:lnTo>
                    <a:pt x="399519" y="7304"/>
                  </a:lnTo>
                  <a:lnTo>
                    <a:pt x="339181" y="1830"/>
                  </a:lnTo>
                  <a:lnTo>
                    <a:pt x="267461" y="0"/>
                  </a:lnTo>
                  <a:lnTo>
                    <a:pt x="195742" y="1830"/>
                  </a:lnTo>
                  <a:lnTo>
                    <a:pt x="135404" y="7304"/>
                  </a:lnTo>
                  <a:lnTo>
                    <a:pt x="86321" y="16395"/>
                  </a:lnTo>
                  <a:lnTo>
                    <a:pt x="48365" y="29075"/>
                  </a:lnTo>
                  <a:lnTo>
                    <a:pt x="5331" y="65101"/>
                  </a:lnTo>
                  <a:lnTo>
                    <a:pt x="0" y="88391"/>
                  </a:lnTo>
                  <a:lnTo>
                    <a:pt x="0" y="90042"/>
                  </a:lnTo>
                  <a:lnTo>
                    <a:pt x="0" y="91693"/>
                  </a:lnTo>
                  <a:lnTo>
                    <a:pt x="0" y="91693"/>
                  </a:lnTo>
                  <a:lnTo>
                    <a:pt x="0" y="93471"/>
                  </a:lnTo>
                  <a:lnTo>
                    <a:pt x="0" y="477075"/>
                  </a:lnTo>
                  <a:lnTo>
                    <a:pt x="5518" y="504430"/>
                  </a:lnTo>
                  <a:lnTo>
                    <a:pt x="49485" y="547150"/>
                  </a:lnTo>
                  <a:lnTo>
                    <a:pt x="87814" y="562338"/>
                  </a:lnTo>
                  <a:lnTo>
                    <a:pt x="136960" y="573296"/>
                  </a:lnTo>
                  <a:lnTo>
                    <a:pt x="196862" y="579935"/>
                  </a:lnTo>
                  <a:lnTo>
                    <a:pt x="267461" y="582167"/>
                  </a:lnTo>
                  <a:lnTo>
                    <a:pt x="335782" y="579848"/>
                  </a:lnTo>
                  <a:lnTo>
                    <a:pt x="394798" y="573005"/>
                  </a:lnTo>
                  <a:lnTo>
                    <a:pt x="444070" y="561814"/>
                  </a:lnTo>
                  <a:lnTo>
                    <a:pt x="483159" y="546451"/>
                  </a:lnTo>
                  <a:lnTo>
                    <a:pt x="529025" y="503906"/>
                  </a:lnTo>
                  <a:lnTo>
                    <a:pt x="534924" y="477075"/>
                  </a:lnTo>
                  <a:lnTo>
                    <a:pt x="534924" y="326670"/>
                  </a:lnTo>
                  <a:lnTo>
                    <a:pt x="534924" y="249435"/>
                  </a:lnTo>
                  <a:lnTo>
                    <a:pt x="534924" y="220980"/>
                  </a:lnTo>
                  <a:lnTo>
                    <a:pt x="534924" y="216915"/>
                  </a:lnTo>
                  <a:lnTo>
                    <a:pt x="534924" y="210184"/>
                  </a:lnTo>
                  <a:lnTo>
                    <a:pt x="529462" y="203453"/>
                  </a:lnTo>
                  <a:lnTo>
                    <a:pt x="520446" y="203453"/>
                  </a:lnTo>
                  <a:lnTo>
                    <a:pt x="513206" y="203453"/>
                  </a:lnTo>
                  <a:lnTo>
                    <a:pt x="505967" y="210184"/>
                  </a:lnTo>
                  <a:lnTo>
                    <a:pt x="505967" y="477075"/>
                  </a:lnTo>
                  <a:lnTo>
                    <a:pt x="498593" y="499679"/>
                  </a:lnTo>
                  <a:lnTo>
                    <a:pt x="442293" y="534414"/>
                  </a:lnTo>
                  <a:lnTo>
                    <a:pt x="395167" y="545897"/>
                  </a:lnTo>
                  <a:lnTo>
                    <a:pt x="336590" y="553024"/>
                  </a:lnTo>
                  <a:lnTo>
                    <a:pt x="267461" y="555472"/>
                  </a:lnTo>
                  <a:lnTo>
                    <a:pt x="212135" y="554183"/>
                  </a:lnTo>
                  <a:lnTo>
                    <a:pt x="157423" y="549605"/>
                  </a:lnTo>
                  <a:lnTo>
                    <a:pt x="107537" y="540672"/>
                  </a:lnTo>
                  <a:lnTo>
                    <a:pt x="66689" y="526317"/>
                  </a:lnTo>
                  <a:lnTo>
                    <a:pt x="28955" y="477075"/>
                  </a:lnTo>
                  <a:lnTo>
                    <a:pt x="28955" y="281296"/>
                  </a:lnTo>
                  <a:lnTo>
                    <a:pt x="28955" y="180760"/>
                  </a:lnTo>
                  <a:lnTo>
                    <a:pt x="28955" y="143721"/>
                  </a:lnTo>
                  <a:lnTo>
                    <a:pt x="28955" y="138429"/>
                  </a:lnTo>
                  <a:lnTo>
                    <a:pt x="56674" y="152660"/>
                  </a:lnTo>
                  <a:lnTo>
                    <a:pt x="94402" y="163452"/>
                  </a:lnTo>
                  <a:lnTo>
                    <a:pt x="142122" y="170964"/>
                  </a:lnTo>
                  <a:lnTo>
                    <a:pt x="199814" y="175355"/>
                  </a:lnTo>
                  <a:lnTo>
                    <a:pt x="267461" y="176783"/>
                  </a:lnTo>
                  <a:lnTo>
                    <a:pt x="335097" y="175355"/>
                  </a:lnTo>
                  <a:lnTo>
                    <a:pt x="392765" y="170964"/>
                  </a:lnTo>
                  <a:lnTo>
                    <a:pt x="440466" y="163452"/>
                  </a:lnTo>
                  <a:lnTo>
                    <a:pt x="478200" y="152660"/>
                  </a:lnTo>
                  <a:lnTo>
                    <a:pt x="505967" y="138429"/>
                  </a:lnTo>
                  <a:lnTo>
                    <a:pt x="505967" y="163448"/>
                  </a:lnTo>
                  <a:lnTo>
                    <a:pt x="505967" y="171830"/>
                  </a:lnTo>
                  <a:lnTo>
                    <a:pt x="513206" y="176783"/>
                  </a:lnTo>
                  <a:lnTo>
                    <a:pt x="520446" y="176783"/>
                  </a:lnTo>
                  <a:close/>
                </a:path>
                <a:path w="535304" h="582295">
                  <a:moveTo>
                    <a:pt x="267461" y="150113"/>
                  </a:moveTo>
                  <a:lnTo>
                    <a:pt x="196437" y="148320"/>
                  </a:lnTo>
                  <a:lnTo>
                    <a:pt x="137329" y="143001"/>
                  </a:lnTo>
                  <a:lnTo>
                    <a:pt x="90582" y="134254"/>
                  </a:lnTo>
                  <a:lnTo>
                    <a:pt x="35951" y="106854"/>
                  </a:lnTo>
                  <a:lnTo>
                    <a:pt x="28955" y="88391"/>
                  </a:lnTo>
                  <a:lnTo>
                    <a:pt x="35951" y="70502"/>
                  </a:lnTo>
                  <a:lnTo>
                    <a:pt x="90582" y="43148"/>
                  </a:lnTo>
                  <a:lnTo>
                    <a:pt x="137329" y="34148"/>
                  </a:lnTo>
                  <a:lnTo>
                    <a:pt x="196437" y="28578"/>
                  </a:lnTo>
                  <a:lnTo>
                    <a:pt x="267461" y="26669"/>
                  </a:lnTo>
                  <a:lnTo>
                    <a:pt x="337825" y="28578"/>
                  </a:lnTo>
                  <a:lnTo>
                    <a:pt x="396748" y="34148"/>
                  </a:lnTo>
                  <a:lnTo>
                    <a:pt x="443626" y="43148"/>
                  </a:lnTo>
                  <a:lnTo>
                    <a:pt x="498840" y="70502"/>
                  </a:lnTo>
                  <a:lnTo>
                    <a:pt x="505967" y="88391"/>
                  </a:lnTo>
                  <a:lnTo>
                    <a:pt x="498972" y="106854"/>
                  </a:lnTo>
                  <a:lnTo>
                    <a:pt x="444341" y="134254"/>
                  </a:lnTo>
                  <a:lnTo>
                    <a:pt x="397594" y="143001"/>
                  </a:lnTo>
                  <a:lnTo>
                    <a:pt x="338486" y="148320"/>
                  </a:lnTo>
                  <a:lnTo>
                    <a:pt x="267461" y="15011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74769" y="2521458"/>
              <a:ext cx="4029710" cy="3615054"/>
            </a:xfrm>
            <a:custGeom>
              <a:avLst/>
              <a:gdLst/>
              <a:ahLst/>
              <a:cxnLst/>
              <a:rect l="l" t="t" r="r" b="b"/>
              <a:pathLst>
                <a:path w="4029709" h="3615054">
                  <a:moveTo>
                    <a:pt x="0" y="3614928"/>
                  </a:moveTo>
                  <a:lnTo>
                    <a:pt x="4029455" y="3614928"/>
                  </a:lnTo>
                  <a:lnTo>
                    <a:pt x="4029455" y="0"/>
                  </a:lnTo>
                  <a:lnTo>
                    <a:pt x="0" y="0"/>
                  </a:lnTo>
                  <a:lnTo>
                    <a:pt x="0" y="3614928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5062" y="3535870"/>
              <a:ext cx="1389507" cy="25782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62238" y="2442210"/>
              <a:ext cx="1489075" cy="1224280"/>
            </a:xfrm>
            <a:custGeom>
              <a:avLst/>
              <a:gdLst/>
              <a:ahLst/>
              <a:cxnLst/>
              <a:rect l="l" t="t" r="r" b="b"/>
              <a:pathLst>
                <a:path w="1489075" h="1224279">
                  <a:moveTo>
                    <a:pt x="0" y="611886"/>
                  </a:moveTo>
                  <a:lnTo>
                    <a:pt x="1869" y="568186"/>
                  </a:lnTo>
                  <a:lnTo>
                    <a:pt x="7394" y="525315"/>
                  </a:lnTo>
                  <a:lnTo>
                    <a:pt x="16448" y="483378"/>
                  </a:lnTo>
                  <a:lnTo>
                    <a:pt x="28904" y="442477"/>
                  </a:lnTo>
                  <a:lnTo>
                    <a:pt x="44638" y="402717"/>
                  </a:lnTo>
                  <a:lnTo>
                    <a:pt x="63522" y="364200"/>
                  </a:lnTo>
                  <a:lnTo>
                    <a:pt x="85432" y="327030"/>
                  </a:lnTo>
                  <a:lnTo>
                    <a:pt x="110240" y="291311"/>
                  </a:lnTo>
                  <a:lnTo>
                    <a:pt x="137820" y="257146"/>
                  </a:lnTo>
                  <a:lnTo>
                    <a:pt x="168047" y="224639"/>
                  </a:lnTo>
                  <a:lnTo>
                    <a:pt x="200795" y="193893"/>
                  </a:lnTo>
                  <a:lnTo>
                    <a:pt x="235937" y="165011"/>
                  </a:lnTo>
                  <a:lnTo>
                    <a:pt x="273347" y="138098"/>
                  </a:lnTo>
                  <a:lnTo>
                    <a:pt x="312900" y="113257"/>
                  </a:lnTo>
                  <a:lnTo>
                    <a:pt x="354469" y="90591"/>
                  </a:lnTo>
                  <a:lnTo>
                    <a:pt x="397927" y="70204"/>
                  </a:lnTo>
                  <a:lnTo>
                    <a:pt x="443150" y="52200"/>
                  </a:lnTo>
                  <a:lnTo>
                    <a:pt x="490011" y="36681"/>
                  </a:lnTo>
                  <a:lnTo>
                    <a:pt x="538384" y="23752"/>
                  </a:lnTo>
                  <a:lnTo>
                    <a:pt x="588143" y="13515"/>
                  </a:lnTo>
                  <a:lnTo>
                    <a:pt x="639161" y="6076"/>
                  </a:lnTo>
                  <a:lnTo>
                    <a:pt x="691314" y="1536"/>
                  </a:lnTo>
                  <a:lnTo>
                    <a:pt x="744473" y="0"/>
                  </a:lnTo>
                  <a:lnTo>
                    <a:pt x="797633" y="1536"/>
                  </a:lnTo>
                  <a:lnTo>
                    <a:pt x="849786" y="6076"/>
                  </a:lnTo>
                  <a:lnTo>
                    <a:pt x="900804" y="13515"/>
                  </a:lnTo>
                  <a:lnTo>
                    <a:pt x="950563" y="23752"/>
                  </a:lnTo>
                  <a:lnTo>
                    <a:pt x="998936" y="36681"/>
                  </a:lnTo>
                  <a:lnTo>
                    <a:pt x="1045797" y="52200"/>
                  </a:lnTo>
                  <a:lnTo>
                    <a:pt x="1091020" y="70204"/>
                  </a:lnTo>
                  <a:lnTo>
                    <a:pt x="1134478" y="90591"/>
                  </a:lnTo>
                  <a:lnTo>
                    <a:pt x="1176047" y="113257"/>
                  </a:lnTo>
                  <a:lnTo>
                    <a:pt x="1215600" y="138098"/>
                  </a:lnTo>
                  <a:lnTo>
                    <a:pt x="1253010" y="165011"/>
                  </a:lnTo>
                  <a:lnTo>
                    <a:pt x="1288152" y="193893"/>
                  </a:lnTo>
                  <a:lnTo>
                    <a:pt x="1320900" y="224639"/>
                  </a:lnTo>
                  <a:lnTo>
                    <a:pt x="1351127" y="257146"/>
                  </a:lnTo>
                  <a:lnTo>
                    <a:pt x="1378707" y="291311"/>
                  </a:lnTo>
                  <a:lnTo>
                    <a:pt x="1403515" y="327030"/>
                  </a:lnTo>
                  <a:lnTo>
                    <a:pt x="1425425" y="364200"/>
                  </a:lnTo>
                  <a:lnTo>
                    <a:pt x="1444309" y="402717"/>
                  </a:lnTo>
                  <a:lnTo>
                    <a:pt x="1460043" y="442477"/>
                  </a:lnTo>
                  <a:lnTo>
                    <a:pt x="1472499" y="483378"/>
                  </a:lnTo>
                  <a:lnTo>
                    <a:pt x="1481553" y="525315"/>
                  </a:lnTo>
                  <a:lnTo>
                    <a:pt x="1487078" y="568186"/>
                  </a:lnTo>
                  <a:lnTo>
                    <a:pt x="1488947" y="611886"/>
                  </a:lnTo>
                  <a:lnTo>
                    <a:pt x="1487078" y="655585"/>
                  </a:lnTo>
                  <a:lnTo>
                    <a:pt x="1481553" y="698456"/>
                  </a:lnTo>
                  <a:lnTo>
                    <a:pt x="1472499" y="740393"/>
                  </a:lnTo>
                  <a:lnTo>
                    <a:pt x="1460043" y="781294"/>
                  </a:lnTo>
                  <a:lnTo>
                    <a:pt x="1444309" y="821054"/>
                  </a:lnTo>
                  <a:lnTo>
                    <a:pt x="1425425" y="859571"/>
                  </a:lnTo>
                  <a:lnTo>
                    <a:pt x="1403515" y="896741"/>
                  </a:lnTo>
                  <a:lnTo>
                    <a:pt x="1378707" y="932460"/>
                  </a:lnTo>
                  <a:lnTo>
                    <a:pt x="1351127" y="966625"/>
                  </a:lnTo>
                  <a:lnTo>
                    <a:pt x="1320900" y="999132"/>
                  </a:lnTo>
                  <a:lnTo>
                    <a:pt x="1288152" y="1029878"/>
                  </a:lnTo>
                  <a:lnTo>
                    <a:pt x="1253010" y="1058760"/>
                  </a:lnTo>
                  <a:lnTo>
                    <a:pt x="1215600" y="1085673"/>
                  </a:lnTo>
                  <a:lnTo>
                    <a:pt x="1176047" y="1110514"/>
                  </a:lnTo>
                  <a:lnTo>
                    <a:pt x="1134478" y="1133180"/>
                  </a:lnTo>
                  <a:lnTo>
                    <a:pt x="1091020" y="1153567"/>
                  </a:lnTo>
                  <a:lnTo>
                    <a:pt x="1045797" y="1171571"/>
                  </a:lnTo>
                  <a:lnTo>
                    <a:pt x="998936" y="1187090"/>
                  </a:lnTo>
                  <a:lnTo>
                    <a:pt x="950563" y="1200019"/>
                  </a:lnTo>
                  <a:lnTo>
                    <a:pt x="900804" y="1210256"/>
                  </a:lnTo>
                  <a:lnTo>
                    <a:pt x="849786" y="1217695"/>
                  </a:lnTo>
                  <a:lnTo>
                    <a:pt x="797633" y="1222235"/>
                  </a:lnTo>
                  <a:lnTo>
                    <a:pt x="744473" y="1223771"/>
                  </a:lnTo>
                  <a:lnTo>
                    <a:pt x="691314" y="1222235"/>
                  </a:lnTo>
                  <a:lnTo>
                    <a:pt x="639161" y="1217695"/>
                  </a:lnTo>
                  <a:lnTo>
                    <a:pt x="588143" y="1210256"/>
                  </a:lnTo>
                  <a:lnTo>
                    <a:pt x="538384" y="1200019"/>
                  </a:lnTo>
                  <a:lnTo>
                    <a:pt x="490011" y="1187090"/>
                  </a:lnTo>
                  <a:lnTo>
                    <a:pt x="443150" y="1171571"/>
                  </a:lnTo>
                  <a:lnTo>
                    <a:pt x="397927" y="1153567"/>
                  </a:lnTo>
                  <a:lnTo>
                    <a:pt x="354469" y="1133180"/>
                  </a:lnTo>
                  <a:lnTo>
                    <a:pt x="312900" y="1110514"/>
                  </a:lnTo>
                  <a:lnTo>
                    <a:pt x="273347" y="1085673"/>
                  </a:lnTo>
                  <a:lnTo>
                    <a:pt x="235937" y="1058760"/>
                  </a:lnTo>
                  <a:lnTo>
                    <a:pt x="200795" y="1029878"/>
                  </a:lnTo>
                  <a:lnTo>
                    <a:pt x="168047" y="999132"/>
                  </a:lnTo>
                  <a:lnTo>
                    <a:pt x="137820" y="966625"/>
                  </a:lnTo>
                  <a:lnTo>
                    <a:pt x="110240" y="932460"/>
                  </a:lnTo>
                  <a:lnTo>
                    <a:pt x="85432" y="896741"/>
                  </a:lnTo>
                  <a:lnTo>
                    <a:pt x="63522" y="859571"/>
                  </a:lnTo>
                  <a:lnTo>
                    <a:pt x="44638" y="821054"/>
                  </a:lnTo>
                  <a:lnTo>
                    <a:pt x="28904" y="781294"/>
                  </a:lnTo>
                  <a:lnTo>
                    <a:pt x="16448" y="740393"/>
                  </a:lnTo>
                  <a:lnTo>
                    <a:pt x="7394" y="698456"/>
                  </a:lnTo>
                  <a:lnTo>
                    <a:pt x="1869" y="655585"/>
                  </a:lnTo>
                  <a:lnTo>
                    <a:pt x="0" y="611886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42587" y="4646676"/>
              <a:ext cx="3808729" cy="1219200"/>
            </a:xfrm>
            <a:custGeom>
              <a:avLst/>
              <a:gdLst/>
              <a:ahLst/>
              <a:cxnLst/>
              <a:rect l="l" t="t" r="r" b="b"/>
              <a:pathLst>
                <a:path w="3808729" h="1219200">
                  <a:moveTo>
                    <a:pt x="3808476" y="0"/>
                  </a:moveTo>
                  <a:lnTo>
                    <a:pt x="152400" y="0"/>
                  </a:lnTo>
                  <a:lnTo>
                    <a:pt x="134620" y="4101"/>
                  </a:lnTo>
                  <a:lnTo>
                    <a:pt x="100988" y="35538"/>
                  </a:lnTo>
                  <a:lnTo>
                    <a:pt x="70685" y="94906"/>
                  </a:lnTo>
                  <a:lnTo>
                    <a:pt x="57067" y="133920"/>
                  </a:lnTo>
                  <a:lnTo>
                    <a:pt x="44624" y="178546"/>
                  </a:lnTo>
                  <a:lnTo>
                    <a:pt x="33470" y="228324"/>
                  </a:lnTo>
                  <a:lnTo>
                    <a:pt x="23718" y="282798"/>
                  </a:lnTo>
                  <a:lnTo>
                    <a:pt x="15484" y="341511"/>
                  </a:lnTo>
                  <a:lnTo>
                    <a:pt x="8881" y="404005"/>
                  </a:lnTo>
                  <a:lnTo>
                    <a:pt x="4023" y="469822"/>
                  </a:lnTo>
                  <a:lnTo>
                    <a:pt x="1024" y="538506"/>
                  </a:lnTo>
                  <a:lnTo>
                    <a:pt x="0" y="609600"/>
                  </a:lnTo>
                  <a:lnTo>
                    <a:pt x="1024" y="680693"/>
                  </a:lnTo>
                  <a:lnTo>
                    <a:pt x="4023" y="749377"/>
                  </a:lnTo>
                  <a:lnTo>
                    <a:pt x="8881" y="815194"/>
                  </a:lnTo>
                  <a:lnTo>
                    <a:pt x="15484" y="877688"/>
                  </a:lnTo>
                  <a:lnTo>
                    <a:pt x="23718" y="936401"/>
                  </a:lnTo>
                  <a:lnTo>
                    <a:pt x="33470" y="990875"/>
                  </a:lnTo>
                  <a:lnTo>
                    <a:pt x="44624" y="1040653"/>
                  </a:lnTo>
                  <a:lnTo>
                    <a:pt x="57067" y="1085279"/>
                  </a:lnTo>
                  <a:lnTo>
                    <a:pt x="70685" y="1124293"/>
                  </a:lnTo>
                  <a:lnTo>
                    <a:pt x="100988" y="1183661"/>
                  </a:lnTo>
                  <a:lnTo>
                    <a:pt x="134620" y="1215098"/>
                  </a:lnTo>
                  <a:lnTo>
                    <a:pt x="152400" y="1219200"/>
                  </a:lnTo>
                  <a:lnTo>
                    <a:pt x="3808476" y="1219200"/>
                  </a:lnTo>
                  <a:lnTo>
                    <a:pt x="3790696" y="1215098"/>
                  </a:lnTo>
                  <a:lnTo>
                    <a:pt x="3773521" y="1203100"/>
                  </a:lnTo>
                  <a:lnTo>
                    <a:pt x="3741439" y="1157240"/>
                  </a:lnTo>
                  <a:lnTo>
                    <a:pt x="3713143" y="1085279"/>
                  </a:lnTo>
                  <a:lnTo>
                    <a:pt x="3700700" y="1040653"/>
                  </a:lnTo>
                  <a:lnTo>
                    <a:pt x="3689546" y="990875"/>
                  </a:lnTo>
                  <a:lnTo>
                    <a:pt x="3679794" y="936401"/>
                  </a:lnTo>
                  <a:lnTo>
                    <a:pt x="3671560" y="877688"/>
                  </a:lnTo>
                  <a:lnTo>
                    <a:pt x="3664957" y="815194"/>
                  </a:lnTo>
                  <a:lnTo>
                    <a:pt x="3660099" y="749377"/>
                  </a:lnTo>
                  <a:lnTo>
                    <a:pt x="3657100" y="680693"/>
                  </a:lnTo>
                  <a:lnTo>
                    <a:pt x="3656076" y="609600"/>
                  </a:lnTo>
                  <a:lnTo>
                    <a:pt x="3657100" y="538506"/>
                  </a:lnTo>
                  <a:lnTo>
                    <a:pt x="3660099" y="469822"/>
                  </a:lnTo>
                  <a:lnTo>
                    <a:pt x="3664957" y="404005"/>
                  </a:lnTo>
                  <a:lnTo>
                    <a:pt x="3671560" y="341511"/>
                  </a:lnTo>
                  <a:lnTo>
                    <a:pt x="3679794" y="282798"/>
                  </a:lnTo>
                  <a:lnTo>
                    <a:pt x="3689546" y="228324"/>
                  </a:lnTo>
                  <a:lnTo>
                    <a:pt x="3700700" y="178546"/>
                  </a:lnTo>
                  <a:lnTo>
                    <a:pt x="3713143" y="133920"/>
                  </a:lnTo>
                  <a:lnTo>
                    <a:pt x="3726761" y="94906"/>
                  </a:lnTo>
                  <a:lnTo>
                    <a:pt x="3757064" y="35538"/>
                  </a:lnTo>
                  <a:lnTo>
                    <a:pt x="3790696" y="4101"/>
                  </a:lnTo>
                  <a:lnTo>
                    <a:pt x="380847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98663" y="4646676"/>
              <a:ext cx="304800" cy="1219200"/>
            </a:xfrm>
            <a:custGeom>
              <a:avLst/>
              <a:gdLst/>
              <a:ahLst/>
              <a:cxnLst/>
              <a:rect l="l" t="t" r="r" b="b"/>
              <a:pathLst>
                <a:path w="304800" h="1219200">
                  <a:moveTo>
                    <a:pt x="152400" y="0"/>
                  </a:moveTo>
                  <a:lnTo>
                    <a:pt x="117445" y="16099"/>
                  </a:lnTo>
                  <a:lnTo>
                    <a:pt x="85363" y="61959"/>
                  </a:lnTo>
                  <a:lnTo>
                    <a:pt x="57067" y="133920"/>
                  </a:lnTo>
                  <a:lnTo>
                    <a:pt x="44624" y="178546"/>
                  </a:lnTo>
                  <a:lnTo>
                    <a:pt x="33470" y="228324"/>
                  </a:lnTo>
                  <a:lnTo>
                    <a:pt x="23718" y="282798"/>
                  </a:lnTo>
                  <a:lnTo>
                    <a:pt x="15484" y="341511"/>
                  </a:lnTo>
                  <a:lnTo>
                    <a:pt x="8881" y="404005"/>
                  </a:lnTo>
                  <a:lnTo>
                    <a:pt x="4023" y="469822"/>
                  </a:lnTo>
                  <a:lnTo>
                    <a:pt x="1024" y="538506"/>
                  </a:lnTo>
                  <a:lnTo>
                    <a:pt x="0" y="609600"/>
                  </a:lnTo>
                  <a:lnTo>
                    <a:pt x="1024" y="680693"/>
                  </a:lnTo>
                  <a:lnTo>
                    <a:pt x="4023" y="749377"/>
                  </a:lnTo>
                  <a:lnTo>
                    <a:pt x="8881" y="815194"/>
                  </a:lnTo>
                  <a:lnTo>
                    <a:pt x="15484" y="877688"/>
                  </a:lnTo>
                  <a:lnTo>
                    <a:pt x="23718" y="936401"/>
                  </a:lnTo>
                  <a:lnTo>
                    <a:pt x="33470" y="990875"/>
                  </a:lnTo>
                  <a:lnTo>
                    <a:pt x="44624" y="1040653"/>
                  </a:lnTo>
                  <a:lnTo>
                    <a:pt x="57067" y="1085279"/>
                  </a:lnTo>
                  <a:lnTo>
                    <a:pt x="70685" y="1124293"/>
                  </a:lnTo>
                  <a:lnTo>
                    <a:pt x="100988" y="1183661"/>
                  </a:lnTo>
                  <a:lnTo>
                    <a:pt x="134620" y="1215098"/>
                  </a:lnTo>
                  <a:lnTo>
                    <a:pt x="152400" y="1219200"/>
                  </a:lnTo>
                  <a:lnTo>
                    <a:pt x="170179" y="1215098"/>
                  </a:lnTo>
                  <a:lnTo>
                    <a:pt x="203811" y="1183661"/>
                  </a:lnTo>
                  <a:lnTo>
                    <a:pt x="234114" y="1124293"/>
                  </a:lnTo>
                  <a:lnTo>
                    <a:pt x="247732" y="1085279"/>
                  </a:lnTo>
                  <a:lnTo>
                    <a:pt x="260175" y="1040653"/>
                  </a:lnTo>
                  <a:lnTo>
                    <a:pt x="271329" y="990875"/>
                  </a:lnTo>
                  <a:lnTo>
                    <a:pt x="281081" y="936401"/>
                  </a:lnTo>
                  <a:lnTo>
                    <a:pt x="289315" y="877688"/>
                  </a:lnTo>
                  <a:lnTo>
                    <a:pt x="295918" y="815194"/>
                  </a:lnTo>
                  <a:lnTo>
                    <a:pt x="300776" y="749377"/>
                  </a:lnTo>
                  <a:lnTo>
                    <a:pt x="303775" y="680693"/>
                  </a:lnTo>
                  <a:lnTo>
                    <a:pt x="304800" y="609600"/>
                  </a:lnTo>
                  <a:lnTo>
                    <a:pt x="303775" y="538506"/>
                  </a:lnTo>
                  <a:lnTo>
                    <a:pt x="300776" y="469822"/>
                  </a:lnTo>
                  <a:lnTo>
                    <a:pt x="295918" y="404005"/>
                  </a:lnTo>
                  <a:lnTo>
                    <a:pt x="289315" y="341511"/>
                  </a:lnTo>
                  <a:lnTo>
                    <a:pt x="281081" y="282798"/>
                  </a:lnTo>
                  <a:lnTo>
                    <a:pt x="271329" y="228324"/>
                  </a:lnTo>
                  <a:lnTo>
                    <a:pt x="260175" y="178546"/>
                  </a:lnTo>
                  <a:lnTo>
                    <a:pt x="247732" y="133920"/>
                  </a:lnTo>
                  <a:lnTo>
                    <a:pt x="234114" y="94906"/>
                  </a:lnTo>
                  <a:lnTo>
                    <a:pt x="203811" y="35538"/>
                  </a:lnTo>
                  <a:lnTo>
                    <a:pt x="170179" y="4101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42587" y="4646676"/>
              <a:ext cx="3961129" cy="1219200"/>
            </a:xfrm>
            <a:custGeom>
              <a:avLst/>
              <a:gdLst/>
              <a:ahLst/>
              <a:cxnLst/>
              <a:rect l="l" t="t" r="r" b="b"/>
              <a:pathLst>
                <a:path w="3961129" h="1219200">
                  <a:moveTo>
                    <a:pt x="3808476" y="1219200"/>
                  </a:moveTo>
                  <a:lnTo>
                    <a:pt x="3773521" y="1203100"/>
                  </a:lnTo>
                  <a:lnTo>
                    <a:pt x="3741439" y="1157240"/>
                  </a:lnTo>
                  <a:lnTo>
                    <a:pt x="3713143" y="1085279"/>
                  </a:lnTo>
                  <a:lnTo>
                    <a:pt x="3700700" y="1040653"/>
                  </a:lnTo>
                  <a:lnTo>
                    <a:pt x="3689546" y="990875"/>
                  </a:lnTo>
                  <a:lnTo>
                    <a:pt x="3679794" y="936401"/>
                  </a:lnTo>
                  <a:lnTo>
                    <a:pt x="3671560" y="877688"/>
                  </a:lnTo>
                  <a:lnTo>
                    <a:pt x="3664957" y="815194"/>
                  </a:lnTo>
                  <a:lnTo>
                    <a:pt x="3660099" y="749377"/>
                  </a:lnTo>
                  <a:lnTo>
                    <a:pt x="3657100" y="680693"/>
                  </a:lnTo>
                  <a:lnTo>
                    <a:pt x="3656076" y="609600"/>
                  </a:lnTo>
                  <a:lnTo>
                    <a:pt x="3657100" y="538506"/>
                  </a:lnTo>
                  <a:lnTo>
                    <a:pt x="3660099" y="469822"/>
                  </a:lnTo>
                  <a:lnTo>
                    <a:pt x="3664957" y="404005"/>
                  </a:lnTo>
                  <a:lnTo>
                    <a:pt x="3671560" y="341511"/>
                  </a:lnTo>
                  <a:lnTo>
                    <a:pt x="3679794" y="282798"/>
                  </a:lnTo>
                  <a:lnTo>
                    <a:pt x="3689546" y="228324"/>
                  </a:lnTo>
                  <a:lnTo>
                    <a:pt x="3700700" y="178546"/>
                  </a:lnTo>
                  <a:lnTo>
                    <a:pt x="3713143" y="133920"/>
                  </a:lnTo>
                  <a:lnTo>
                    <a:pt x="3726761" y="94906"/>
                  </a:lnTo>
                  <a:lnTo>
                    <a:pt x="3757064" y="35538"/>
                  </a:lnTo>
                  <a:lnTo>
                    <a:pt x="3790696" y="4101"/>
                  </a:lnTo>
                  <a:lnTo>
                    <a:pt x="3808476" y="0"/>
                  </a:lnTo>
                  <a:lnTo>
                    <a:pt x="3826255" y="4101"/>
                  </a:lnTo>
                  <a:lnTo>
                    <a:pt x="3859887" y="35538"/>
                  </a:lnTo>
                  <a:lnTo>
                    <a:pt x="3890190" y="94906"/>
                  </a:lnTo>
                  <a:lnTo>
                    <a:pt x="3903808" y="133920"/>
                  </a:lnTo>
                  <a:lnTo>
                    <a:pt x="3916251" y="178546"/>
                  </a:lnTo>
                  <a:lnTo>
                    <a:pt x="3927405" y="228324"/>
                  </a:lnTo>
                  <a:lnTo>
                    <a:pt x="3937157" y="282798"/>
                  </a:lnTo>
                  <a:lnTo>
                    <a:pt x="3945391" y="341511"/>
                  </a:lnTo>
                  <a:lnTo>
                    <a:pt x="3951994" y="404005"/>
                  </a:lnTo>
                  <a:lnTo>
                    <a:pt x="3956852" y="469822"/>
                  </a:lnTo>
                  <a:lnTo>
                    <a:pt x="3959851" y="538506"/>
                  </a:lnTo>
                  <a:lnTo>
                    <a:pt x="3960876" y="609600"/>
                  </a:lnTo>
                  <a:lnTo>
                    <a:pt x="3959851" y="680693"/>
                  </a:lnTo>
                  <a:lnTo>
                    <a:pt x="3956852" y="749377"/>
                  </a:lnTo>
                  <a:lnTo>
                    <a:pt x="3951994" y="815194"/>
                  </a:lnTo>
                  <a:lnTo>
                    <a:pt x="3945391" y="877688"/>
                  </a:lnTo>
                  <a:lnTo>
                    <a:pt x="3937157" y="936401"/>
                  </a:lnTo>
                  <a:lnTo>
                    <a:pt x="3927405" y="990875"/>
                  </a:lnTo>
                  <a:lnTo>
                    <a:pt x="3916251" y="1040653"/>
                  </a:lnTo>
                  <a:lnTo>
                    <a:pt x="3903808" y="1085279"/>
                  </a:lnTo>
                  <a:lnTo>
                    <a:pt x="3890190" y="1124293"/>
                  </a:lnTo>
                  <a:lnTo>
                    <a:pt x="3859887" y="1183661"/>
                  </a:lnTo>
                  <a:lnTo>
                    <a:pt x="3826255" y="1215098"/>
                  </a:lnTo>
                  <a:lnTo>
                    <a:pt x="3808476" y="1219200"/>
                  </a:lnTo>
                  <a:lnTo>
                    <a:pt x="152400" y="1219200"/>
                  </a:lnTo>
                  <a:lnTo>
                    <a:pt x="117445" y="1203100"/>
                  </a:lnTo>
                  <a:lnTo>
                    <a:pt x="85363" y="1157240"/>
                  </a:lnTo>
                  <a:lnTo>
                    <a:pt x="57067" y="1085279"/>
                  </a:lnTo>
                  <a:lnTo>
                    <a:pt x="44624" y="1040653"/>
                  </a:lnTo>
                  <a:lnTo>
                    <a:pt x="33470" y="990875"/>
                  </a:lnTo>
                  <a:lnTo>
                    <a:pt x="23718" y="936401"/>
                  </a:lnTo>
                  <a:lnTo>
                    <a:pt x="15484" y="877688"/>
                  </a:lnTo>
                  <a:lnTo>
                    <a:pt x="8881" y="815194"/>
                  </a:lnTo>
                  <a:lnTo>
                    <a:pt x="4023" y="749377"/>
                  </a:lnTo>
                  <a:lnTo>
                    <a:pt x="1024" y="680693"/>
                  </a:lnTo>
                  <a:lnTo>
                    <a:pt x="0" y="609600"/>
                  </a:lnTo>
                  <a:lnTo>
                    <a:pt x="1024" y="538506"/>
                  </a:lnTo>
                  <a:lnTo>
                    <a:pt x="4023" y="469822"/>
                  </a:lnTo>
                  <a:lnTo>
                    <a:pt x="8881" y="404005"/>
                  </a:lnTo>
                  <a:lnTo>
                    <a:pt x="15484" y="341511"/>
                  </a:lnTo>
                  <a:lnTo>
                    <a:pt x="23718" y="282798"/>
                  </a:lnTo>
                  <a:lnTo>
                    <a:pt x="33470" y="228324"/>
                  </a:lnTo>
                  <a:lnTo>
                    <a:pt x="44624" y="178546"/>
                  </a:lnTo>
                  <a:lnTo>
                    <a:pt x="57067" y="133920"/>
                  </a:lnTo>
                  <a:lnTo>
                    <a:pt x="70685" y="94906"/>
                  </a:lnTo>
                  <a:lnTo>
                    <a:pt x="100988" y="35538"/>
                  </a:lnTo>
                  <a:lnTo>
                    <a:pt x="134620" y="4101"/>
                  </a:lnTo>
                  <a:lnTo>
                    <a:pt x="152400" y="0"/>
                  </a:lnTo>
                  <a:lnTo>
                    <a:pt x="380847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07970" y="3042920"/>
            <a:ext cx="5607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MNO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接入网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7511" y="3988434"/>
            <a:ext cx="739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网联汽车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52278" y="2876499"/>
            <a:ext cx="1095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企业后端系统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68239" y="6162547"/>
            <a:ext cx="7086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Microsoft YaHei"/>
                <a:cs typeface="Microsoft YaHei"/>
              </a:rPr>
              <a:t>PDN</a:t>
            </a:r>
            <a:r>
              <a:rPr sz="1200" spc="-7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承载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74770" y="4103370"/>
            <a:ext cx="4030345" cy="0"/>
          </a:xfrm>
          <a:custGeom>
            <a:avLst/>
            <a:gdLst/>
            <a:ahLst/>
            <a:cxnLst/>
            <a:rect l="l" t="t" r="r" b="b"/>
            <a:pathLst>
              <a:path w="4030345">
                <a:moveTo>
                  <a:pt x="4030218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180585" y="3163315"/>
            <a:ext cx="300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SS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76014" y="4251452"/>
            <a:ext cx="469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核心网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27329" y="1272539"/>
            <a:ext cx="8770620" cy="4327525"/>
            <a:chOff x="727329" y="1272539"/>
            <a:chExt cx="8770620" cy="432752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5127" y="3962400"/>
              <a:ext cx="472440" cy="4206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924050" y="4874513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80" h="201295">
                  <a:moveTo>
                    <a:pt x="0" y="50292"/>
                  </a:moveTo>
                  <a:lnTo>
                    <a:pt x="50292" y="0"/>
                  </a:lnTo>
                  <a:lnTo>
                    <a:pt x="271272" y="0"/>
                  </a:lnTo>
                  <a:lnTo>
                    <a:pt x="271272" y="150875"/>
                  </a:lnTo>
                  <a:lnTo>
                    <a:pt x="220980" y="201168"/>
                  </a:lnTo>
                  <a:lnTo>
                    <a:pt x="0" y="201168"/>
                  </a:lnTo>
                  <a:lnTo>
                    <a:pt x="0" y="50292"/>
                  </a:lnTo>
                  <a:close/>
                </a:path>
                <a:path w="271780" h="201295">
                  <a:moveTo>
                    <a:pt x="0" y="50292"/>
                  </a:moveTo>
                  <a:lnTo>
                    <a:pt x="220980" y="50292"/>
                  </a:lnTo>
                  <a:lnTo>
                    <a:pt x="271272" y="0"/>
                  </a:lnTo>
                </a:path>
                <a:path w="271780" h="201295">
                  <a:moveTo>
                    <a:pt x="220980" y="50292"/>
                  </a:moveTo>
                  <a:lnTo>
                    <a:pt x="220980" y="201168"/>
                  </a:lnTo>
                </a:path>
              </a:pathLst>
            </a:custGeom>
            <a:ln w="1905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3094" y="4874513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80" h="201295">
                  <a:moveTo>
                    <a:pt x="0" y="50292"/>
                  </a:moveTo>
                  <a:lnTo>
                    <a:pt x="50292" y="0"/>
                  </a:lnTo>
                  <a:lnTo>
                    <a:pt x="271272" y="0"/>
                  </a:lnTo>
                  <a:lnTo>
                    <a:pt x="271272" y="150875"/>
                  </a:lnTo>
                  <a:lnTo>
                    <a:pt x="220980" y="201168"/>
                  </a:lnTo>
                  <a:lnTo>
                    <a:pt x="0" y="201168"/>
                  </a:lnTo>
                  <a:lnTo>
                    <a:pt x="0" y="50292"/>
                  </a:lnTo>
                  <a:close/>
                </a:path>
                <a:path w="271780" h="201295">
                  <a:moveTo>
                    <a:pt x="0" y="50292"/>
                  </a:moveTo>
                  <a:lnTo>
                    <a:pt x="220980" y="50292"/>
                  </a:lnTo>
                  <a:lnTo>
                    <a:pt x="271272" y="0"/>
                  </a:lnTo>
                </a:path>
                <a:path w="271780" h="201295">
                  <a:moveTo>
                    <a:pt x="220980" y="50292"/>
                  </a:moveTo>
                  <a:lnTo>
                    <a:pt x="220980" y="201168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6854" y="4874513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80" h="201295">
                  <a:moveTo>
                    <a:pt x="0" y="50292"/>
                  </a:moveTo>
                  <a:lnTo>
                    <a:pt x="50291" y="0"/>
                  </a:lnTo>
                  <a:lnTo>
                    <a:pt x="271271" y="0"/>
                  </a:lnTo>
                  <a:lnTo>
                    <a:pt x="271271" y="150875"/>
                  </a:lnTo>
                  <a:lnTo>
                    <a:pt x="220979" y="201168"/>
                  </a:lnTo>
                  <a:lnTo>
                    <a:pt x="0" y="201168"/>
                  </a:lnTo>
                  <a:lnTo>
                    <a:pt x="0" y="50292"/>
                  </a:lnTo>
                  <a:close/>
                </a:path>
                <a:path w="271780" h="201295">
                  <a:moveTo>
                    <a:pt x="0" y="50292"/>
                  </a:moveTo>
                  <a:lnTo>
                    <a:pt x="220979" y="50292"/>
                  </a:lnTo>
                  <a:lnTo>
                    <a:pt x="271271" y="0"/>
                  </a:lnTo>
                </a:path>
                <a:path w="271780" h="201295">
                  <a:moveTo>
                    <a:pt x="220979" y="50292"/>
                  </a:moveTo>
                  <a:lnTo>
                    <a:pt x="220979" y="201168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27809" y="4874513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80" h="201295">
                  <a:moveTo>
                    <a:pt x="0" y="50292"/>
                  </a:moveTo>
                  <a:lnTo>
                    <a:pt x="50292" y="0"/>
                  </a:lnTo>
                  <a:lnTo>
                    <a:pt x="271272" y="0"/>
                  </a:lnTo>
                  <a:lnTo>
                    <a:pt x="271272" y="150875"/>
                  </a:lnTo>
                  <a:lnTo>
                    <a:pt x="220979" y="201168"/>
                  </a:lnTo>
                  <a:lnTo>
                    <a:pt x="0" y="201168"/>
                  </a:lnTo>
                  <a:lnTo>
                    <a:pt x="0" y="50292"/>
                  </a:lnTo>
                  <a:close/>
                </a:path>
                <a:path w="271780" h="201295">
                  <a:moveTo>
                    <a:pt x="0" y="50292"/>
                  </a:moveTo>
                  <a:lnTo>
                    <a:pt x="220979" y="50292"/>
                  </a:lnTo>
                  <a:lnTo>
                    <a:pt x="271272" y="0"/>
                  </a:lnTo>
                </a:path>
                <a:path w="271780" h="201295">
                  <a:moveTo>
                    <a:pt x="220979" y="50292"/>
                  </a:moveTo>
                  <a:lnTo>
                    <a:pt x="220979" y="201168"/>
                  </a:lnTo>
                </a:path>
              </a:pathLst>
            </a:custGeom>
            <a:ln w="190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76877" y="3387089"/>
              <a:ext cx="4984115" cy="1517650"/>
            </a:xfrm>
            <a:custGeom>
              <a:avLst/>
              <a:gdLst/>
              <a:ahLst/>
              <a:cxnLst/>
              <a:rect l="l" t="t" r="r" b="b"/>
              <a:pathLst>
                <a:path w="4984115" h="1517650">
                  <a:moveTo>
                    <a:pt x="4214749" y="1491742"/>
                  </a:moveTo>
                  <a:lnTo>
                    <a:pt x="0" y="1491742"/>
                  </a:lnTo>
                  <a:lnTo>
                    <a:pt x="0" y="1517142"/>
                  </a:lnTo>
                  <a:lnTo>
                    <a:pt x="4234433" y="1517142"/>
                  </a:lnTo>
                  <a:lnTo>
                    <a:pt x="4240149" y="1511427"/>
                  </a:lnTo>
                  <a:lnTo>
                    <a:pt x="4240149" y="1504442"/>
                  </a:lnTo>
                  <a:lnTo>
                    <a:pt x="4214749" y="1504442"/>
                  </a:lnTo>
                  <a:lnTo>
                    <a:pt x="4214749" y="1491742"/>
                  </a:lnTo>
                  <a:close/>
                </a:path>
                <a:path w="4984115" h="1517650">
                  <a:moveTo>
                    <a:pt x="4907661" y="25400"/>
                  </a:moveTo>
                  <a:lnTo>
                    <a:pt x="4220464" y="25400"/>
                  </a:lnTo>
                  <a:lnTo>
                    <a:pt x="4214749" y="31114"/>
                  </a:lnTo>
                  <a:lnTo>
                    <a:pt x="4214749" y="1504442"/>
                  </a:lnTo>
                  <a:lnTo>
                    <a:pt x="4227449" y="1491742"/>
                  </a:lnTo>
                  <a:lnTo>
                    <a:pt x="4240149" y="1491742"/>
                  </a:lnTo>
                  <a:lnTo>
                    <a:pt x="4240149" y="50800"/>
                  </a:lnTo>
                  <a:lnTo>
                    <a:pt x="4227449" y="50800"/>
                  </a:lnTo>
                  <a:lnTo>
                    <a:pt x="4240149" y="38100"/>
                  </a:lnTo>
                  <a:lnTo>
                    <a:pt x="4907661" y="38100"/>
                  </a:lnTo>
                  <a:lnTo>
                    <a:pt x="4907661" y="25400"/>
                  </a:lnTo>
                  <a:close/>
                </a:path>
                <a:path w="4984115" h="1517650">
                  <a:moveTo>
                    <a:pt x="4240149" y="1491742"/>
                  </a:moveTo>
                  <a:lnTo>
                    <a:pt x="4227449" y="1491742"/>
                  </a:lnTo>
                  <a:lnTo>
                    <a:pt x="4214749" y="1504442"/>
                  </a:lnTo>
                  <a:lnTo>
                    <a:pt x="4240149" y="1504442"/>
                  </a:lnTo>
                  <a:lnTo>
                    <a:pt x="4240149" y="1491742"/>
                  </a:lnTo>
                  <a:close/>
                </a:path>
                <a:path w="4984115" h="1517650">
                  <a:moveTo>
                    <a:pt x="4907661" y="0"/>
                  </a:moveTo>
                  <a:lnTo>
                    <a:pt x="4907661" y="76200"/>
                  </a:lnTo>
                  <a:lnTo>
                    <a:pt x="4958461" y="50800"/>
                  </a:lnTo>
                  <a:lnTo>
                    <a:pt x="4920361" y="50800"/>
                  </a:lnTo>
                  <a:lnTo>
                    <a:pt x="4920361" y="25400"/>
                  </a:lnTo>
                  <a:lnTo>
                    <a:pt x="4958461" y="25400"/>
                  </a:lnTo>
                  <a:lnTo>
                    <a:pt x="4907661" y="0"/>
                  </a:lnTo>
                  <a:close/>
                </a:path>
                <a:path w="4984115" h="1517650">
                  <a:moveTo>
                    <a:pt x="4240149" y="38100"/>
                  </a:moveTo>
                  <a:lnTo>
                    <a:pt x="4227449" y="50800"/>
                  </a:lnTo>
                  <a:lnTo>
                    <a:pt x="4240149" y="50800"/>
                  </a:lnTo>
                  <a:lnTo>
                    <a:pt x="4240149" y="38100"/>
                  </a:lnTo>
                  <a:close/>
                </a:path>
                <a:path w="4984115" h="1517650">
                  <a:moveTo>
                    <a:pt x="4907661" y="38100"/>
                  </a:moveTo>
                  <a:lnTo>
                    <a:pt x="4240149" y="38100"/>
                  </a:lnTo>
                  <a:lnTo>
                    <a:pt x="4240149" y="50800"/>
                  </a:lnTo>
                  <a:lnTo>
                    <a:pt x="4907661" y="50800"/>
                  </a:lnTo>
                  <a:lnTo>
                    <a:pt x="4907661" y="38100"/>
                  </a:lnTo>
                  <a:close/>
                </a:path>
                <a:path w="4984115" h="1517650">
                  <a:moveTo>
                    <a:pt x="4958461" y="25400"/>
                  </a:moveTo>
                  <a:lnTo>
                    <a:pt x="4920361" y="25400"/>
                  </a:lnTo>
                  <a:lnTo>
                    <a:pt x="4920361" y="50800"/>
                  </a:lnTo>
                  <a:lnTo>
                    <a:pt x="4958461" y="50800"/>
                  </a:lnTo>
                  <a:lnTo>
                    <a:pt x="4983861" y="38100"/>
                  </a:lnTo>
                  <a:lnTo>
                    <a:pt x="4958461" y="2540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551925" y="3134105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79" h="201295">
                  <a:moveTo>
                    <a:pt x="0" y="50292"/>
                  </a:moveTo>
                  <a:lnTo>
                    <a:pt x="50292" y="0"/>
                  </a:lnTo>
                  <a:lnTo>
                    <a:pt x="271272" y="0"/>
                  </a:lnTo>
                  <a:lnTo>
                    <a:pt x="271272" y="150876"/>
                  </a:lnTo>
                  <a:lnTo>
                    <a:pt x="220979" y="201168"/>
                  </a:lnTo>
                  <a:lnTo>
                    <a:pt x="0" y="201168"/>
                  </a:lnTo>
                  <a:lnTo>
                    <a:pt x="0" y="50292"/>
                  </a:lnTo>
                  <a:close/>
                </a:path>
                <a:path w="271779" h="201295">
                  <a:moveTo>
                    <a:pt x="0" y="50292"/>
                  </a:moveTo>
                  <a:lnTo>
                    <a:pt x="220979" y="50292"/>
                  </a:lnTo>
                  <a:lnTo>
                    <a:pt x="271272" y="0"/>
                  </a:lnTo>
                </a:path>
                <a:path w="271779" h="201295">
                  <a:moveTo>
                    <a:pt x="220979" y="50292"/>
                  </a:moveTo>
                  <a:lnTo>
                    <a:pt x="220979" y="201168"/>
                  </a:lnTo>
                </a:path>
              </a:pathLst>
            </a:custGeom>
            <a:ln w="1905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65642" y="3990594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79" h="201295">
                  <a:moveTo>
                    <a:pt x="0" y="50291"/>
                  </a:moveTo>
                  <a:lnTo>
                    <a:pt x="50291" y="0"/>
                  </a:lnTo>
                  <a:lnTo>
                    <a:pt x="271272" y="0"/>
                  </a:lnTo>
                  <a:lnTo>
                    <a:pt x="271272" y="150875"/>
                  </a:lnTo>
                  <a:lnTo>
                    <a:pt x="220979" y="201167"/>
                  </a:lnTo>
                  <a:lnTo>
                    <a:pt x="0" y="201167"/>
                  </a:lnTo>
                  <a:lnTo>
                    <a:pt x="0" y="50291"/>
                  </a:lnTo>
                  <a:close/>
                </a:path>
                <a:path w="271779" h="201295">
                  <a:moveTo>
                    <a:pt x="0" y="50291"/>
                  </a:moveTo>
                  <a:lnTo>
                    <a:pt x="220979" y="50291"/>
                  </a:lnTo>
                  <a:lnTo>
                    <a:pt x="271272" y="0"/>
                  </a:lnTo>
                </a:path>
                <a:path w="271779" h="201295">
                  <a:moveTo>
                    <a:pt x="220979" y="50291"/>
                  </a:moveTo>
                  <a:lnTo>
                    <a:pt x="220979" y="201167"/>
                  </a:lnTo>
                </a:path>
              </a:pathLst>
            </a:custGeom>
            <a:ln w="190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79358" y="5263133"/>
              <a:ext cx="271780" cy="200025"/>
            </a:xfrm>
            <a:custGeom>
              <a:avLst/>
              <a:gdLst/>
              <a:ahLst/>
              <a:cxnLst/>
              <a:rect l="l" t="t" r="r" b="b"/>
              <a:pathLst>
                <a:path w="271779" h="200025">
                  <a:moveTo>
                    <a:pt x="0" y="49910"/>
                  </a:moveTo>
                  <a:lnTo>
                    <a:pt x="49911" y="0"/>
                  </a:lnTo>
                  <a:lnTo>
                    <a:pt x="271272" y="0"/>
                  </a:lnTo>
                  <a:lnTo>
                    <a:pt x="271272" y="149732"/>
                  </a:lnTo>
                  <a:lnTo>
                    <a:pt x="221361" y="199643"/>
                  </a:lnTo>
                  <a:lnTo>
                    <a:pt x="0" y="199643"/>
                  </a:lnTo>
                  <a:lnTo>
                    <a:pt x="0" y="49910"/>
                  </a:lnTo>
                  <a:close/>
                </a:path>
                <a:path w="271779" h="200025">
                  <a:moveTo>
                    <a:pt x="0" y="49910"/>
                  </a:moveTo>
                  <a:lnTo>
                    <a:pt x="221361" y="49910"/>
                  </a:lnTo>
                  <a:lnTo>
                    <a:pt x="271272" y="0"/>
                  </a:lnTo>
                </a:path>
                <a:path w="271779" h="200025">
                  <a:moveTo>
                    <a:pt x="221361" y="49910"/>
                  </a:moveTo>
                  <a:lnTo>
                    <a:pt x="221361" y="199643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07357" y="5523737"/>
              <a:ext cx="4923790" cy="76200"/>
            </a:xfrm>
            <a:custGeom>
              <a:avLst/>
              <a:gdLst/>
              <a:ahLst/>
              <a:cxnLst/>
              <a:rect l="l" t="t" r="r" b="b"/>
              <a:pathLst>
                <a:path w="4923790" h="76200">
                  <a:moveTo>
                    <a:pt x="4847209" y="0"/>
                  </a:moveTo>
                  <a:lnTo>
                    <a:pt x="4847209" y="76200"/>
                  </a:lnTo>
                  <a:lnTo>
                    <a:pt x="4898009" y="50800"/>
                  </a:lnTo>
                  <a:lnTo>
                    <a:pt x="4859909" y="50800"/>
                  </a:lnTo>
                  <a:lnTo>
                    <a:pt x="4859909" y="25400"/>
                  </a:lnTo>
                  <a:lnTo>
                    <a:pt x="4898009" y="25400"/>
                  </a:lnTo>
                  <a:lnTo>
                    <a:pt x="4847209" y="0"/>
                  </a:lnTo>
                  <a:close/>
                </a:path>
                <a:path w="4923790" h="76200">
                  <a:moveTo>
                    <a:pt x="2449067" y="46228"/>
                  </a:moveTo>
                  <a:lnTo>
                    <a:pt x="0" y="46228"/>
                  </a:lnTo>
                  <a:lnTo>
                    <a:pt x="0" y="71678"/>
                  </a:lnTo>
                  <a:lnTo>
                    <a:pt x="2468753" y="71678"/>
                  </a:lnTo>
                  <a:lnTo>
                    <a:pt x="2474467" y="66001"/>
                  </a:lnTo>
                  <a:lnTo>
                    <a:pt x="2474467" y="58928"/>
                  </a:lnTo>
                  <a:lnTo>
                    <a:pt x="2449067" y="58928"/>
                  </a:lnTo>
                  <a:lnTo>
                    <a:pt x="2449067" y="46228"/>
                  </a:lnTo>
                  <a:close/>
                </a:path>
                <a:path w="4923790" h="76200">
                  <a:moveTo>
                    <a:pt x="4847209" y="25400"/>
                  </a:moveTo>
                  <a:lnTo>
                    <a:pt x="2454655" y="25400"/>
                  </a:lnTo>
                  <a:lnTo>
                    <a:pt x="2449067" y="31115"/>
                  </a:lnTo>
                  <a:lnTo>
                    <a:pt x="2449067" y="58928"/>
                  </a:lnTo>
                  <a:lnTo>
                    <a:pt x="2461767" y="46228"/>
                  </a:lnTo>
                  <a:lnTo>
                    <a:pt x="2466340" y="46228"/>
                  </a:lnTo>
                  <a:lnTo>
                    <a:pt x="2474467" y="38100"/>
                  </a:lnTo>
                  <a:lnTo>
                    <a:pt x="4847209" y="38100"/>
                  </a:lnTo>
                  <a:lnTo>
                    <a:pt x="4847209" y="25400"/>
                  </a:lnTo>
                  <a:close/>
                </a:path>
                <a:path w="4923790" h="76200">
                  <a:moveTo>
                    <a:pt x="2466340" y="46228"/>
                  </a:moveTo>
                  <a:lnTo>
                    <a:pt x="2461767" y="46228"/>
                  </a:lnTo>
                  <a:lnTo>
                    <a:pt x="2449067" y="58928"/>
                  </a:lnTo>
                  <a:lnTo>
                    <a:pt x="2474467" y="58928"/>
                  </a:lnTo>
                  <a:lnTo>
                    <a:pt x="2474467" y="50800"/>
                  </a:lnTo>
                  <a:lnTo>
                    <a:pt x="2461767" y="50800"/>
                  </a:lnTo>
                  <a:lnTo>
                    <a:pt x="2466340" y="46228"/>
                  </a:lnTo>
                  <a:close/>
                </a:path>
                <a:path w="4923790" h="76200">
                  <a:moveTo>
                    <a:pt x="2474467" y="38100"/>
                  </a:moveTo>
                  <a:lnTo>
                    <a:pt x="2461767" y="50800"/>
                  </a:lnTo>
                  <a:lnTo>
                    <a:pt x="2474467" y="50800"/>
                  </a:lnTo>
                  <a:lnTo>
                    <a:pt x="2474467" y="38100"/>
                  </a:lnTo>
                  <a:close/>
                </a:path>
                <a:path w="4923790" h="76200">
                  <a:moveTo>
                    <a:pt x="4847209" y="38100"/>
                  </a:moveTo>
                  <a:lnTo>
                    <a:pt x="2474467" y="38100"/>
                  </a:lnTo>
                  <a:lnTo>
                    <a:pt x="2474467" y="50800"/>
                  </a:lnTo>
                  <a:lnTo>
                    <a:pt x="4847209" y="50800"/>
                  </a:lnTo>
                  <a:lnTo>
                    <a:pt x="4847209" y="38100"/>
                  </a:lnTo>
                  <a:close/>
                </a:path>
                <a:path w="4923790" h="76200">
                  <a:moveTo>
                    <a:pt x="4898009" y="25400"/>
                  </a:moveTo>
                  <a:lnTo>
                    <a:pt x="4859909" y="25400"/>
                  </a:lnTo>
                  <a:lnTo>
                    <a:pt x="4859909" y="50800"/>
                  </a:lnTo>
                  <a:lnTo>
                    <a:pt x="4898009" y="50800"/>
                  </a:lnTo>
                  <a:lnTo>
                    <a:pt x="4923409" y="38100"/>
                  </a:lnTo>
                  <a:lnTo>
                    <a:pt x="4898009" y="254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76877" y="4239005"/>
              <a:ext cx="4982845" cy="976630"/>
            </a:xfrm>
            <a:custGeom>
              <a:avLst/>
              <a:gdLst/>
              <a:ahLst/>
              <a:cxnLst/>
              <a:rect l="l" t="t" r="r" b="b"/>
              <a:pathLst>
                <a:path w="4982845" h="976629">
                  <a:moveTo>
                    <a:pt x="4540885" y="950849"/>
                  </a:moveTo>
                  <a:lnTo>
                    <a:pt x="0" y="950849"/>
                  </a:lnTo>
                  <a:lnTo>
                    <a:pt x="0" y="976249"/>
                  </a:lnTo>
                  <a:lnTo>
                    <a:pt x="4560570" y="976249"/>
                  </a:lnTo>
                  <a:lnTo>
                    <a:pt x="4566285" y="970661"/>
                  </a:lnTo>
                  <a:lnTo>
                    <a:pt x="4566285" y="963549"/>
                  </a:lnTo>
                  <a:lnTo>
                    <a:pt x="4540885" y="963549"/>
                  </a:lnTo>
                  <a:lnTo>
                    <a:pt x="4540885" y="950849"/>
                  </a:lnTo>
                  <a:close/>
                </a:path>
                <a:path w="4982845" h="976629">
                  <a:moveTo>
                    <a:pt x="4906645" y="25400"/>
                  </a:moveTo>
                  <a:lnTo>
                    <a:pt x="4546473" y="25400"/>
                  </a:lnTo>
                  <a:lnTo>
                    <a:pt x="4540885" y="31115"/>
                  </a:lnTo>
                  <a:lnTo>
                    <a:pt x="4540885" y="963549"/>
                  </a:lnTo>
                  <a:lnTo>
                    <a:pt x="4553585" y="950849"/>
                  </a:lnTo>
                  <a:lnTo>
                    <a:pt x="4566285" y="950849"/>
                  </a:lnTo>
                  <a:lnTo>
                    <a:pt x="4566285" y="50800"/>
                  </a:lnTo>
                  <a:lnTo>
                    <a:pt x="4553585" y="50800"/>
                  </a:lnTo>
                  <a:lnTo>
                    <a:pt x="4566285" y="38100"/>
                  </a:lnTo>
                  <a:lnTo>
                    <a:pt x="4906645" y="38100"/>
                  </a:lnTo>
                  <a:lnTo>
                    <a:pt x="4906645" y="25400"/>
                  </a:lnTo>
                  <a:close/>
                </a:path>
                <a:path w="4982845" h="976629">
                  <a:moveTo>
                    <a:pt x="4566285" y="950849"/>
                  </a:moveTo>
                  <a:lnTo>
                    <a:pt x="4553585" y="950849"/>
                  </a:lnTo>
                  <a:lnTo>
                    <a:pt x="4540885" y="963549"/>
                  </a:lnTo>
                  <a:lnTo>
                    <a:pt x="4566285" y="963549"/>
                  </a:lnTo>
                  <a:lnTo>
                    <a:pt x="4566285" y="950849"/>
                  </a:lnTo>
                  <a:close/>
                </a:path>
                <a:path w="4982845" h="976629">
                  <a:moveTo>
                    <a:pt x="4906645" y="0"/>
                  </a:moveTo>
                  <a:lnTo>
                    <a:pt x="4906645" y="76200"/>
                  </a:lnTo>
                  <a:lnTo>
                    <a:pt x="4957444" y="50800"/>
                  </a:lnTo>
                  <a:lnTo>
                    <a:pt x="4919345" y="50800"/>
                  </a:lnTo>
                  <a:lnTo>
                    <a:pt x="4919345" y="25400"/>
                  </a:lnTo>
                  <a:lnTo>
                    <a:pt x="4957445" y="25400"/>
                  </a:lnTo>
                  <a:lnTo>
                    <a:pt x="4906645" y="0"/>
                  </a:lnTo>
                  <a:close/>
                </a:path>
                <a:path w="4982845" h="976629">
                  <a:moveTo>
                    <a:pt x="4566285" y="38100"/>
                  </a:moveTo>
                  <a:lnTo>
                    <a:pt x="4553585" y="50800"/>
                  </a:lnTo>
                  <a:lnTo>
                    <a:pt x="4566285" y="50800"/>
                  </a:lnTo>
                  <a:lnTo>
                    <a:pt x="4566285" y="38100"/>
                  </a:lnTo>
                  <a:close/>
                </a:path>
                <a:path w="4982845" h="976629">
                  <a:moveTo>
                    <a:pt x="4906645" y="38100"/>
                  </a:moveTo>
                  <a:lnTo>
                    <a:pt x="4566285" y="38100"/>
                  </a:lnTo>
                  <a:lnTo>
                    <a:pt x="4566285" y="50800"/>
                  </a:lnTo>
                  <a:lnTo>
                    <a:pt x="4906645" y="50800"/>
                  </a:lnTo>
                  <a:lnTo>
                    <a:pt x="4906645" y="38100"/>
                  </a:lnTo>
                  <a:close/>
                </a:path>
                <a:path w="4982845" h="976629">
                  <a:moveTo>
                    <a:pt x="4957445" y="25400"/>
                  </a:moveTo>
                  <a:lnTo>
                    <a:pt x="4919345" y="25400"/>
                  </a:lnTo>
                  <a:lnTo>
                    <a:pt x="4919345" y="50800"/>
                  </a:lnTo>
                  <a:lnTo>
                    <a:pt x="4957444" y="50800"/>
                  </a:lnTo>
                  <a:lnTo>
                    <a:pt x="4982845" y="38100"/>
                  </a:lnTo>
                  <a:lnTo>
                    <a:pt x="4957445" y="2540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06112" y="1272539"/>
              <a:ext cx="2222500" cy="687705"/>
            </a:xfrm>
            <a:custGeom>
              <a:avLst/>
              <a:gdLst/>
              <a:ahLst/>
              <a:cxnLst/>
              <a:rect l="l" t="t" r="r" b="b"/>
              <a:pathLst>
                <a:path w="2222500" h="687705">
                  <a:moveTo>
                    <a:pt x="1878330" y="0"/>
                  </a:moveTo>
                  <a:lnTo>
                    <a:pt x="0" y="0"/>
                  </a:lnTo>
                  <a:lnTo>
                    <a:pt x="0" y="687324"/>
                  </a:lnTo>
                  <a:lnTo>
                    <a:pt x="1878330" y="687324"/>
                  </a:lnTo>
                  <a:lnTo>
                    <a:pt x="2221991" y="343662"/>
                  </a:lnTo>
                  <a:lnTo>
                    <a:pt x="1878330" y="0"/>
                  </a:lnTo>
                  <a:close/>
                </a:path>
              </a:pathLst>
            </a:custGeom>
            <a:solidFill>
              <a:srgbClr val="3AC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423906" y="4020439"/>
            <a:ext cx="739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应用娱乐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42796" y="4475226"/>
            <a:ext cx="586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业务数据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91627" y="2698750"/>
            <a:ext cx="30607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业务 数据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389869" y="5292597"/>
            <a:ext cx="85153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F</a:t>
            </a:r>
            <a:r>
              <a:rPr sz="1400" b="1" spc="-6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400" b="1" spc="-114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A固件 升级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31434" y="1457401"/>
            <a:ext cx="11988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Microsoft YaHei"/>
                <a:cs typeface="Microsoft YaHei"/>
              </a:rPr>
              <a:t>多</a:t>
            </a:r>
            <a:r>
              <a:rPr sz="1800" dirty="0">
                <a:solidFill>
                  <a:srgbClr val="F1F1F1"/>
                </a:solidFill>
                <a:latin typeface="Microsoft YaHei"/>
                <a:cs typeface="Microsoft YaHei"/>
              </a:rPr>
              <a:t>APN</a:t>
            </a:r>
            <a:r>
              <a:rPr sz="1800" spc="-5" dirty="0">
                <a:solidFill>
                  <a:srgbClr val="F1F1F1"/>
                </a:solidFill>
                <a:latin typeface="Microsoft YaHei"/>
                <a:cs typeface="Microsoft YaHei"/>
              </a:rPr>
              <a:t>计费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51682" y="2035556"/>
            <a:ext cx="40843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按业务类型(APN)统计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流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量到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定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向或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非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定向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流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量资费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38783" y="1277111"/>
            <a:ext cx="2222500" cy="688975"/>
          </a:xfrm>
          <a:custGeom>
            <a:avLst/>
            <a:gdLst/>
            <a:ahLst/>
            <a:cxnLst/>
            <a:rect l="l" t="t" r="r" b="b"/>
            <a:pathLst>
              <a:path w="2222500" h="688975">
                <a:moveTo>
                  <a:pt x="1877567" y="0"/>
                </a:moveTo>
                <a:lnTo>
                  <a:pt x="0" y="0"/>
                </a:lnTo>
                <a:lnTo>
                  <a:pt x="0" y="688848"/>
                </a:lnTo>
                <a:lnTo>
                  <a:pt x="1877567" y="688848"/>
                </a:lnTo>
                <a:lnTo>
                  <a:pt x="2221991" y="344424"/>
                </a:lnTo>
                <a:lnTo>
                  <a:pt x="1877567" y="0"/>
                </a:lnTo>
                <a:close/>
              </a:path>
            </a:pathLst>
          </a:custGeom>
          <a:solidFill>
            <a:srgbClr val="3A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363725" y="1463166"/>
            <a:ext cx="119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icrosoft YaHei"/>
                <a:cs typeface="Microsoft YaHei"/>
              </a:rPr>
              <a:t>多A</a:t>
            </a:r>
            <a:r>
              <a:rPr sz="1800" spc="5" dirty="0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r>
              <a:rPr sz="1800" dirty="0">
                <a:solidFill>
                  <a:srgbClr val="FFFFFF"/>
                </a:solidFill>
                <a:latin typeface="Microsoft YaHei"/>
                <a:cs typeface="Microsoft YaHei"/>
              </a:rPr>
              <a:t>N并发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20597" y="2030730"/>
            <a:ext cx="21640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承载多种定向与非定向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业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务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08385" y="1275588"/>
            <a:ext cx="6291580" cy="2649220"/>
            <a:chOff x="4608385" y="1275588"/>
            <a:chExt cx="6291580" cy="2649220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3833" y="2659189"/>
              <a:ext cx="448437" cy="28079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330696" y="2636519"/>
              <a:ext cx="332740" cy="257810"/>
            </a:xfrm>
            <a:custGeom>
              <a:avLst/>
              <a:gdLst/>
              <a:ahLst/>
              <a:cxnLst/>
              <a:rect l="l" t="t" r="r" b="b"/>
              <a:pathLst>
                <a:path w="332740" h="257810">
                  <a:moveTo>
                    <a:pt x="45720" y="138684"/>
                  </a:moveTo>
                  <a:lnTo>
                    <a:pt x="38481" y="134112"/>
                  </a:lnTo>
                  <a:lnTo>
                    <a:pt x="7239" y="134112"/>
                  </a:lnTo>
                  <a:lnTo>
                    <a:pt x="0" y="138684"/>
                  </a:lnTo>
                  <a:lnTo>
                    <a:pt x="0" y="251968"/>
                  </a:lnTo>
                  <a:lnTo>
                    <a:pt x="7239" y="257556"/>
                  </a:lnTo>
                  <a:lnTo>
                    <a:pt x="38481" y="257556"/>
                  </a:lnTo>
                  <a:lnTo>
                    <a:pt x="45720" y="251968"/>
                  </a:lnTo>
                  <a:lnTo>
                    <a:pt x="45720" y="245618"/>
                  </a:lnTo>
                  <a:lnTo>
                    <a:pt x="45720" y="138684"/>
                  </a:lnTo>
                  <a:close/>
                </a:path>
                <a:path w="332740" h="257810">
                  <a:moveTo>
                    <a:pt x="117348" y="5588"/>
                  </a:moveTo>
                  <a:lnTo>
                    <a:pt x="110109" y="0"/>
                  </a:lnTo>
                  <a:lnTo>
                    <a:pt x="78867" y="0"/>
                  </a:lnTo>
                  <a:lnTo>
                    <a:pt x="71628" y="5588"/>
                  </a:lnTo>
                  <a:lnTo>
                    <a:pt x="71628" y="251968"/>
                  </a:lnTo>
                  <a:lnTo>
                    <a:pt x="78867" y="257556"/>
                  </a:lnTo>
                  <a:lnTo>
                    <a:pt x="110109" y="257556"/>
                  </a:lnTo>
                  <a:lnTo>
                    <a:pt x="117348" y="251968"/>
                  </a:lnTo>
                  <a:lnTo>
                    <a:pt x="117348" y="245491"/>
                  </a:lnTo>
                  <a:lnTo>
                    <a:pt x="117348" y="5588"/>
                  </a:lnTo>
                  <a:close/>
                </a:path>
                <a:path w="332740" h="257810">
                  <a:moveTo>
                    <a:pt x="187452" y="95504"/>
                  </a:moveTo>
                  <a:lnTo>
                    <a:pt x="181483" y="89916"/>
                  </a:lnTo>
                  <a:lnTo>
                    <a:pt x="149225" y="89916"/>
                  </a:lnTo>
                  <a:lnTo>
                    <a:pt x="143256" y="95504"/>
                  </a:lnTo>
                  <a:lnTo>
                    <a:pt x="143256" y="251968"/>
                  </a:lnTo>
                  <a:lnTo>
                    <a:pt x="149225" y="257556"/>
                  </a:lnTo>
                  <a:lnTo>
                    <a:pt x="181483" y="257556"/>
                  </a:lnTo>
                  <a:lnTo>
                    <a:pt x="187452" y="251968"/>
                  </a:lnTo>
                  <a:lnTo>
                    <a:pt x="187452" y="245491"/>
                  </a:lnTo>
                  <a:lnTo>
                    <a:pt x="187452" y="95504"/>
                  </a:lnTo>
                  <a:close/>
                </a:path>
                <a:path w="332740" h="257810">
                  <a:moveTo>
                    <a:pt x="259080" y="176276"/>
                  </a:moveTo>
                  <a:lnTo>
                    <a:pt x="251828" y="170688"/>
                  </a:lnTo>
                  <a:lnTo>
                    <a:pt x="220599" y="170688"/>
                  </a:lnTo>
                  <a:lnTo>
                    <a:pt x="213360" y="176276"/>
                  </a:lnTo>
                  <a:lnTo>
                    <a:pt x="213360" y="251968"/>
                  </a:lnTo>
                  <a:lnTo>
                    <a:pt x="220599" y="257556"/>
                  </a:lnTo>
                  <a:lnTo>
                    <a:pt x="251828" y="257556"/>
                  </a:lnTo>
                  <a:lnTo>
                    <a:pt x="259080" y="251968"/>
                  </a:lnTo>
                  <a:lnTo>
                    <a:pt x="259080" y="245491"/>
                  </a:lnTo>
                  <a:lnTo>
                    <a:pt x="259080" y="176276"/>
                  </a:lnTo>
                  <a:close/>
                </a:path>
                <a:path w="332740" h="257810">
                  <a:moveTo>
                    <a:pt x="332232" y="52832"/>
                  </a:moveTo>
                  <a:lnTo>
                    <a:pt x="324993" y="47244"/>
                  </a:lnTo>
                  <a:lnTo>
                    <a:pt x="293751" y="47244"/>
                  </a:lnTo>
                  <a:lnTo>
                    <a:pt x="286499" y="52832"/>
                  </a:lnTo>
                  <a:lnTo>
                    <a:pt x="286499" y="251968"/>
                  </a:lnTo>
                  <a:lnTo>
                    <a:pt x="293751" y="257556"/>
                  </a:lnTo>
                  <a:lnTo>
                    <a:pt x="324993" y="257556"/>
                  </a:lnTo>
                  <a:lnTo>
                    <a:pt x="332232" y="251968"/>
                  </a:lnTo>
                  <a:lnTo>
                    <a:pt x="332232" y="245491"/>
                  </a:lnTo>
                  <a:lnTo>
                    <a:pt x="332232" y="52832"/>
                  </a:lnTo>
                  <a:close/>
                </a:path>
              </a:pathLst>
            </a:custGeom>
            <a:solidFill>
              <a:srgbClr val="008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8385" y="3250501"/>
              <a:ext cx="619125" cy="67398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677655" y="1275588"/>
              <a:ext cx="2222500" cy="688975"/>
            </a:xfrm>
            <a:custGeom>
              <a:avLst/>
              <a:gdLst/>
              <a:ahLst/>
              <a:cxnLst/>
              <a:rect l="l" t="t" r="r" b="b"/>
              <a:pathLst>
                <a:path w="2222500" h="688975">
                  <a:moveTo>
                    <a:pt x="1877568" y="0"/>
                  </a:moveTo>
                  <a:lnTo>
                    <a:pt x="0" y="0"/>
                  </a:lnTo>
                  <a:lnTo>
                    <a:pt x="0" y="688848"/>
                  </a:lnTo>
                  <a:lnTo>
                    <a:pt x="1877568" y="688848"/>
                  </a:lnTo>
                  <a:lnTo>
                    <a:pt x="2221992" y="344424"/>
                  </a:lnTo>
                  <a:lnTo>
                    <a:pt x="1877568" y="0"/>
                  </a:lnTo>
                  <a:close/>
                </a:path>
              </a:pathLst>
            </a:custGeom>
            <a:solidFill>
              <a:srgbClr val="3AC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399785" y="2688716"/>
            <a:ext cx="622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1B5"/>
                </a:solidFill>
                <a:latin typeface="Microsoft YaHei"/>
                <a:cs typeface="Microsoft YaHei"/>
              </a:rPr>
              <a:t>计费出账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81494" y="2684221"/>
            <a:ext cx="6223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81B5"/>
                </a:solidFill>
                <a:latin typeface="Microsoft YaHei"/>
                <a:cs typeface="Microsoft YaHei"/>
              </a:rPr>
              <a:t>统计报告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436108" y="3183128"/>
            <a:ext cx="8413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1F1F1"/>
                </a:solidFill>
                <a:latin typeface="Microsoft YaHei"/>
                <a:cs typeface="Microsoft YaHei"/>
              </a:rPr>
              <a:t>定向流量 </a:t>
            </a:r>
            <a:r>
              <a:rPr sz="1200" spc="-5" dirty="0">
                <a:solidFill>
                  <a:srgbClr val="00AF50"/>
                </a:solidFill>
                <a:latin typeface="Microsoft YaHei"/>
                <a:cs typeface="Microsoft YaHei"/>
              </a:rPr>
              <a:t>APN1: </a:t>
            </a:r>
            <a:r>
              <a:rPr sz="1200" dirty="0">
                <a:solidFill>
                  <a:srgbClr val="00AF50"/>
                </a:solidFill>
                <a:latin typeface="Microsoft YaHei"/>
                <a:cs typeface="Microsoft YaHei"/>
              </a:rPr>
              <a:t>x</a:t>
            </a:r>
            <a:r>
              <a:rPr sz="1200" spc="-80" dirty="0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sz="1200" spc="-5" dirty="0">
                <a:solidFill>
                  <a:srgbClr val="00AF50"/>
                </a:solidFill>
                <a:latin typeface="Microsoft YaHei"/>
                <a:cs typeface="Microsoft YaHei"/>
              </a:rPr>
              <a:t>GB  </a:t>
            </a:r>
            <a:r>
              <a:rPr sz="1200" spc="-5" dirty="0">
                <a:solidFill>
                  <a:srgbClr val="00AFEF"/>
                </a:solidFill>
                <a:latin typeface="Microsoft YaHei"/>
                <a:cs typeface="Microsoft YaHei"/>
              </a:rPr>
              <a:t>APN2: </a:t>
            </a:r>
            <a:r>
              <a:rPr sz="1200" dirty="0">
                <a:solidFill>
                  <a:srgbClr val="00AFEF"/>
                </a:solidFill>
                <a:latin typeface="Microsoft YaHei"/>
                <a:cs typeface="Microsoft YaHei"/>
              </a:rPr>
              <a:t>y</a:t>
            </a:r>
            <a:r>
              <a:rPr sz="1200" spc="-90" dirty="0">
                <a:solidFill>
                  <a:srgbClr val="00AFEF"/>
                </a:solidFill>
                <a:latin typeface="Microsoft YaHei"/>
                <a:cs typeface="Microsoft YaHei"/>
              </a:rPr>
              <a:t> </a:t>
            </a:r>
            <a:r>
              <a:rPr sz="1200" spc="-5" dirty="0">
                <a:solidFill>
                  <a:srgbClr val="00AFEF"/>
                </a:solidFill>
                <a:latin typeface="Microsoft YaHei"/>
                <a:cs typeface="Microsoft YaHei"/>
              </a:rPr>
              <a:t>GB  </a:t>
            </a:r>
            <a:r>
              <a:rPr sz="1200" spc="-5" dirty="0">
                <a:solidFill>
                  <a:srgbClr val="FFC000"/>
                </a:solidFill>
                <a:latin typeface="Microsoft YaHei"/>
                <a:cs typeface="Microsoft YaHei"/>
              </a:rPr>
              <a:t>APN3: </a:t>
            </a:r>
            <a:r>
              <a:rPr sz="1200" dirty="0">
                <a:solidFill>
                  <a:srgbClr val="FFC000"/>
                </a:solidFill>
                <a:latin typeface="Microsoft YaHei"/>
                <a:cs typeface="Microsoft YaHei"/>
              </a:rPr>
              <a:t>z</a:t>
            </a:r>
            <a:r>
              <a:rPr sz="1200" spc="-85" dirty="0">
                <a:solidFill>
                  <a:srgbClr val="FFC000"/>
                </a:solidFill>
                <a:latin typeface="Microsoft YaHei"/>
                <a:cs typeface="Microsoft YaHei"/>
              </a:rPr>
              <a:t> </a:t>
            </a:r>
            <a:r>
              <a:rPr sz="1200" spc="-5" dirty="0">
                <a:solidFill>
                  <a:srgbClr val="FFC000"/>
                </a:solidFill>
                <a:latin typeface="Microsoft YaHei"/>
                <a:cs typeface="Microsoft YaHei"/>
              </a:rPr>
              <a:t>GB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52590" y="3183128"/>
            <a:ext cx="1012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1F1F1"/>
                </a:solidFill>
                <a:latin typeface="Microsoft YaHei"/>
                <a:cs typeface="Microsoft YaHei"/>
              </a:rPr>
              <a:t>非定向流量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solidFill>
                  <a:srgbClr val="92D050"/>
                </a:solidFill>
                <a:latin typeface="Microsoft YaHei"/>
                <a:cs typeface="Microsoft YaHei"/>
              </a:rPr>
              <a:t>CMNET: </a:t>
            </a:r>
            <a:r>
              <a:rPr sz="1200" dirty="0">
                <a:solidFill>
                  <a:srgbClr val="92D050"/>
                </a:solidFill>
                <a:latin typeface="Microsoft YaHei"/>
                <a:cs typeface="Microsoft YaHei"/>
              </a:rPr>
              <a:t>w</a:t>
            </a:r>
            <a:r>
              <a:rPr sz="1200" spc="-85" dirty="0">
                <a:solidFill>
                  <a:srgbClr val="92D050"/>
                </a:solidFill>
                <a:latin typeface="Microsoft YaHei"/>
                <a:cs typeface="Microsoft YaHei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Microsoft YaHei"/>
                <a:cs typeface="Microsoft YaHei"/>
              </a:rPr>
              <a:t>GB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233154" y="1461261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icrosoft YaHei"/>
                <a:cs typeface="Microsoft YaHei"/>
              </a:rPr>
              <a:t>详细报告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899018" y="2054732"/>
            <a:ext cx="39668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按APN累计流量消耗，让企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业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知悉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每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个业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务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的消耗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029467" y="2545079"/>
            <a:ext cx="1170940" cy="2101850"/>
            <a:chOff x="9029467" y="2545079"/>
            <a:chExt cx="1170940" cy="2101850"/>
          </a:xfrm>
        </p:grpSpPr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11995" y="4413503"/>
              <a:ext cx="841248" cy="23317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32619" y="3963923"/>
              <a:ext cx="667512" cy="4191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8507" y="2545079"/>
              <a:ext cx="560831" cy="91592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032959" y="3128737"/>
              <a:ext cx="356235" cy="346075"/>
            </a:xfrm>
            <a:custGeom>
              <a:avLst/>
              <a:gdLst/>
              <a:ahLst/>
              <a:cxnLst/>
              <a:rect l="l" t="t" r="r" b="b"/>
              <a:pathLst>
                <a:path w="356234" h="346075">
                  <a:moveTo>
                    <a:pt x="355905" y="0"/>
                  </a:moveTo>
                  <a:lnTo>
                    <a:pt x="0" y="0"/>
                  </a:lnTo>
                  <a:lnTo>
                    <a:pt x="0" y="345928"/>
                  </a:lnTo>
                  <a:lnTo>
                    <a:pt x="355905" y="345928"/>
                  </a:lnTo>
                  <a:lnTo>
                    <a:pt x="355905" y="0"/>
                  </a:lnTo>
                  <a:close/>
                </a:path>
              </a:pathLst>
            </a:custGeom>
            <a:solidFill>
              <a:srgbClr val="0095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32959" y="3128737"/>
              <a:ext cx="356235" cy="346075"/>
            </a:xfrm>
            <a:custGeom>
              <a:avLst/>
              <a:gdLst/>
              <a:ahLst/>
              <a:cxnLst/>
              <a:rect l="l" t="t" r="r" b="b"/>
              <a:pathLst>
                <a:path w="356234" h="346075">
                  <a:moveTo>
                    <a:pt x="0" y="345928"/>
                  </a:moveTo>
                  <a:lnTo>
                    <a:pt x="355905" y="345928"/>
                  </a:lnTo>
                  <a:lnTo>
                    <a:pt x="355905" y="0"/>
                  </a:lnTo>
                  <a:lnTo>
                    <a:pt x="0" y="0"/>
                  </a:lnTo>
                  <a:lnTo>
                    <a:pt x="0" y="345928"/>
                  </a:lnTo>
                  <a:close/>
                </a:path>
              </a:pathLst>
            </a:custGeom>
            <a:ln w="6450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032959" y="3087526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401235" y="0"/>
                  </a:moveTo>
                  <a:lnTo>
                    <a:pt x="45255" y="0"/>
                  </a:lnTo>
                  <a:lnTo>
                    <a:pt x="0" y="41211"/>
                  </a:lnTo>
                  <a:lnTo>
                    <a:pt x="355910" y="41211"/>
                  </a:lnTo>
                  <a:lnTo>
                    <a:pt x="401235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032960" y="3087526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401234" y="0"/>
                  </a:moveTo>
                  <a:lnTo>
                    <a:pt x="45255" y="0"/>
                  </a:lnTo>
                  <a:lnTo>
                    <a:pt x="0" y="41211"/>
                  </a:lnTo>
                  <a:lnTo>
                    <a:pt x="355910" y="41211"/>
                  </a:lnTo>
                  <a:lnTo>
                    <a:pt x="401234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032960" y="3087526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0" y="41211"/>
                  </a:moveTo>
                  <a:lnTo>
                    <a:pt x="45255" y="0"/>
                  </a:lnTo>
                  <a:lnTo>
                    <a:pt x="401234" y="0"/>
                  </a:lnTo>
                  <a:lnTo>
                    <a:pt x="355910" y="41211"/>
                  </a:lnTo>
                  <a:lnTo>
                    <a:pt x="0" y="41211"/>
                  </a:lnTo>
                </a:path>
              </a:pathLst>
            </a:custGeom>
            <a:ln w="6385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388870" y="3087526"/>
              <a:ext cx="45720" cy="384175"/>
            </a:xfrm>
            <a:custGeom>
              <a:avLst/>
              <a:gdLst/>
              <a:ahLst/>
              <a:cxnLst/>
              <a:rect l="l" t="t" r="r" b="b"/>
              <a:pathLst>
                <a:path w="45720" h="384175">
                  <a:moveTo>
                    <a:pt x="45324" y="0"/>
                  </a:moveTo>
                  <a:lnTo>
                    <a:pt x="0" y="41211"/>
                  </a:lnTo>
                  <a:lnTo>
                    <a:pt x="0" y="383963"/>
                  </a:lnTo>
                  <a:lnTo>
                    <a:pt x="45324" y="342662"/>
                  </a:lnTo>
                  <a:lnTo>
                    <a:pt x="45324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388871" y="3087526"/>
              <a:ext cx="45720" cy="384175"/>
            </a:xfrm>
            <a:custGeom>
              <a:avLst/>
              <a:gdLst/>
              <a:ahLst/>
              <a:cxnLst/>
              <a:rect l="l" t="t" r="r" b="b"/>
              <a:pathLst>
                <a:path w="45720" h="384175">
                  <a:moveTo>
                    <a:pt x="45324" y="0"/>
                  </a:moveTo>
                  <a:lnTo>
                    <a:pt x="0" y="41211"/>
                  </a:lnTo>
                  <a:lnTo>
                    <a:pt x="0" y="383962"/>
                  </a:lnTo>
                  <a:lnTo>
                    <a:pt x="45324" y="342661"/>
                  </a:lnTo>
                  <a:lnTo>
                    <a:pt x="45324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388871" y="3087526"/>
              <a:ext cx="45720" cy="384175"/>
            </a:xfrm>
            <a:custGeom>
              <a:avLst/>
              <a:gdLst/>
              <a:ahLst/>
              <a:cxnLst/>
              <a:rect l="l" t="t" r="r" b="b"/>
              <a:pathLst>
                <a:path w="45720" h="384175">
                  <a:moveTo>
                    <a:pt x="0" y="383962"/>
                  </a:moveTo>
                  <a:lnTo>
                    <a:pt x="0" y="41211"/>
                  </a:lnTo>
                  <a:lnTo>
                    <a:pt x="45324" y="0"/>
                  </a:lnTo>
                  <a:lnTo>
                    <a:pt x="45324" y="342661"/>
                  </a:lnTo>
                  <a:lnTo>
                    <a:pt x="0" y="383962"/>
                  </a:lnTo>
                </a:path>
              </a:pathLst>
            </a:custGeom>
            <a:ln w="6518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49105" y="3144626"/>
              <a:ext cx="317102" cy="31097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032959" y="2941520"/>
              <a:ext cx="356235" cy="187325"/>
            </a:xfrm>
            <a:custGeom>
              <a:avLst/>
              <a:gdLst/>
              <a:ahLst/>
              <a:cxnLst/>
              <a:rect l="l" t="t" r="r" b="b"/>
              <a:pathLst>
                <a:path w="356234" h="187325">
                  <a:moveTo>
                    <a:pt x="355905" y="0"/>
                  </a:moveTo>
                  <a:lnTo>
                    <a:pt x="0" y="0"/>
                  </a:lnTo>
                  <a:lnTo>
                    <a:pt x="0" y="187217"/>
                  </a:lnTo>
                  <a:lnTo>
                    <a:pt x="355905" y="187217"/>
                  </a:lnTo>
                  <a:lnTo>
                    <a:pt x="355905" y="0"/>
                  </a:lnTo>
                  <a:close/>
                </a:path>
              </a:pathLst>
            </a:custGeom>
            <a:solidFill>
              <a:srgbClr val="CF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032959" y="2941520"/>
              <a:ext cx="356235" cy="187325"/>
            </a:xfrm>
            <a:custGeom>
              <a:avLst/>
              <a:gdLst/>
              <a:ahLst/>
              <a:cxnLst/>
              <a:rect l="l" t="t" r="r" b="b"/>
              <a:pathLst>
                <a:path w="356234" h="187325">
                  <a:moveTo>
                    <a:pt x="0" y="187217"/>
                  </a:moveTo>
                  <a:lnTo>
                    <a:pt x="355905" y="187217"/>
                  </a:lnTo>
                  <a:lnTo>
                    <a:pt x="355905" y="0"/>
                  </a:lnTo>
                  <a:lnTo>
                    <a:pt x="0" y="0"/>
                  </a:lnTo>
                  <a:lnTo>
                    <a:pt x="0" y="187217"/>
                  </a:lnTo>
                  <a:close/>
                </a:path>
              </a:pathLst>
            </a:custGeom>
            <a:ln w="6413">
              <a:solidFill>
                <a:srgbClr val="FCA3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032959" y="2900302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401235" y="0"/>
                  </a:moveTo>
                  <a:lnTo>
                    <a:pt x="45255" y="0"/>
                  </a:lnTo>
                  <a:lnTo>
                    <a:pt x="0" y="41211"/>
                  </a:lnTo>
                  <a:lnTo>
                    <a:pt x="355910" y="41211"/>
                  </a:lnTo>
                  <a:lnTo>
                    <a:pt x="401235" y="0"/>
                  </a:lnTo>
                  <a:close/>
                </a:path>
              </a:pathLst>
            </a:custGeom>
            <a:solidFill>
              <a:srgbClr val="E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032960" y="2900302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401234" y="0"/>
                  </a:moveTo>
                  <a:lnTo>
                    <a:pt x="45255" y="0"/>
                  </a:lnTo>
                  <a:lnTo>
                    <a:pt x="0" y="41211"/>
                  </a:lnTo>
                  <a:lnTo>
                    <a:pt x="355910" y="41211"/>
                  </a:lnTo>
                  <a:lnTo>
                    <a:pt x="401234" y="0"/>
                  </a:lnTo>
                  <a:close/>
                </a:path>
              </a:pathLst>
            </a:custGeom>
            <a:solidFill>
              <a:srgbClr val="E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032960" y="2900302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0" y="41211"/>
                  </a:moveTo>
                  <a:lnTo>
                    <a:pt x="45255" y="0"/>
                  </a:lnTo>
                  <a:lnTo>
                    <a:pt x="401234" y="0"/>
                  </a:lnTo>
                  <a:lnTo>
                    <a:pt x="355910" y="41211"/>
                  </a:lnTo>
                  <a:lnTo>
                    <a:pt x="0" y="41211"/>
                  </a:lnTo>
                </a:path>
              </a:pathLst>
            </a:custGeom>
            <a:ln w="6385">
              <a:solidFill>
                <a:srgbClr val="FCA3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388870" y="2900302"/>
              <a:ext cx="45720" cy="228600"/>
            </a:xfrm>
            <a:custGeom>
              <a:avLst/>
              <a:gdLst/>
              <a:ahLst/>
              <a:cxnLst/>
              <a:rect l="l" t="t" r="r" b="b"/>
              <a:pathLst>
                <a:path w="45720" h="228600">
                  <a:moveTo>
                    <a:pt x="45324" y="0"/>
                  </a:moveTo>
                  <a:lnTo>
                    <a:pt x="0" y="41211"/>
                  </a:lnTo>
                  <a:lnTo>
                    <a:pt x="0" y="228435"/>
                  </a:lnTo>
                  <a:lnTo>
                    <a:pt x="45324" y="187223"/>
                  </a:lnTo>
                  <a:lnTo>
                    <a:pt x="45324" y="0"/>
                  </a:lnTo>
                  <a:close/>
                </a:path>
              </a:pathLst>
            </a:custGeom>
            <a:solidFill>
              <a:srgbClr val="7900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388871" y="2900302"/>
              <a:ext cx="45720" cy="228600"/>
            </a:xfrm>
            <a:custGeom>
              <a:avLst/>
              <a:gdLst/>
              <a:ahLst/>
              <a:cxnLst/>
              <a:rect l="l" t="t" r="r" b="b"/>
              <a:pathLst>
                <a:path w="45720" h="228600">
                  <a:moveTo>
                    <a:pt x="45324" y="0"/>
                  </a:moveTo>
                  <a:lnTo>
                    <a:pt x="0" y="41211"/>
                  </a:lnTo>
                  <a:lnTo>
                    <a:pt x="0" y="228434"/>
                  </a:lnTo>
                  <a:lnTo>
                    <a:pt x="45324" y="187223"/>
                  </a:lnTo>
                  <a:lnTo>
                    <a:pt x="45324" y="0"/>
                  </a:lnTo>
                  <a:close/>
                </a:path>
              </a:pathLst>
            </a:custGeom>
            <a:solidFill>
              <a:srgbClr val="7900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388871" y="2900302"/>
              <a:ext cx="45720" cy="228600"/>
            </a:xfrm>
            <a:custGeom>
              <a:avLst/>
              <a:gdLst/>
              <a:ahLst/>
              <a:cxnLst/>
              <a:rect l="l" t="t" r="r" b="b"/>
              <a:pathLst>
                <a:path w="45720" h="228600">
                  <a:moveTo>
                    <a:pt x="0" y="228434"/>
                  </a:moveTo>
                  <a:lnTo>
                    <a:pt x="0" y="41211"/>
                  </a:lnTo>
                  <a:lnTo>
                    <a:pt x="45324" y="0"/>
                  </a:lnTo>
                  <a:lnTo>
                    <a:pt x="45324" y="187223"/>
                  </a:lnTo>
                  <a:lnTo>
                    <a:pt x="0" y="228434"/>
                  </a:lnTo>
                </a:path>
              </a:pathLst>
            </a:custGeom>
            <a:ln w="6515">
              <a:solidFill>
                <a:srgbClr val="FCA3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126805" y="2997270"/>
              <a:ext cx="161925" cy="69850"/>
            </a:xfrm>
            <a:custGeom>
              <a:avLst/>
              <a:gdLst/>
              <a:ahLst/>
              <a:cxnLst/>
              <a:rect l="l" t="t" r="r" b="b"/>
              <a:pathLst>
                <a:path w="161925" h="69850">
                  <a:moveTo>
                    <a:pt x="0" y="0"/>
                  </a:moveTo>
                  <a:lnTo>
                    <a:pt x="161765" y="69415"/>
                  </a:lnTo>
                </a:path>
              </a:pathLst>
            </a:custGeom>
            <a:ln w="63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78214" y="2979673"/>
              <a:ext cx="255904" cy="101600"/>
            </a:xfrm>
            <a:custGeom>
              <a:avLst/>
              <a:gdLst/>
              <a:ahLst/>
              <a:cxnLst/>
              <a:rect l="l" t="t" r="r" b="b"/>
              <a:pathLst>
                <a:path w="255904" h="101600">
                  <a:moveTo>
                    <a:pt x="255612" y="95173"/>
                  </a:moveTo>
                  <a:lnTo>
                    <a:pt x="0" y="95173"/>
                  </a:lnTo>
                  <a:lnTo>
                    <a:pt x="0" y="101485"/>
                  </a:lnTo>
                  <a:lnTo>
                    <a:pt x="255612" y="101485"/>
                  </a:lnTo>
                  <a:lnTo>
                    <a:pt x="255612" y="95173"/>
                  </a:lnTo>
                  <a:close/>
                </a:path>
                <a:path w="255904" h="101600">
                  <a:moveTo>
                    <a:pt x="255612" y="0"/>
                  </a:moveTo>
                  <a:lnTo>
                    <a:pt x="0" y="0"/>
                  </a:lnTo>
                  <a:lnTo>
                    <a:pt x="0" y="6311"/>
                  </a:lnTo>
                  <a:lnTo>
                    <a:pt x="255612" y="6311"/>
                  </a:lnTo>
                  <a:lnTo>
                    <a:pt x="2556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55548" y="2963781"/>
              <a:ext cx="297683" cy="13643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9081465" y="2982874"/>
              <a:ext cx="255904" cy="101600"/>
            </a:xfrm>
            <a:custGeom>
              <a:avLst/>
              <a:gdLst/>
              <a:ahLst/>
              <a:cxnLst/>
              <a:rect l="l" t="t" r="r" b="b"/>
              <a:pathLst>
                <a:path w="255904" h="101600">
                  <a:moveTo>
                    <a:pt x="255612" y="95135"/>
                  </a:moveTo>
                  <a:lnTo>
                    <a:pt x="0" y="95135"/>
                  </a:lnTo>
                  <a:lnTo>
                    <a:pt x="0" y="101447"/>
                  </a:lnTo>
                  <a:lnTo>
                    <a:pt x="255612" y="101447"/>
                  </a:lnTo>
                  <a:lnTo>
                    <a:pt x="255612" y="95135"/>
                  </a:lnTo>
                  <a:close/>
                </a:path>
                <a:path w="255904" h="101600">
                  <a:moveTo>
                    <a:pt x="255612" y="0"/>
                  </a:moveTo>
                  <a:lnTo>
                    <a:pt x="0" y="0"/>
                  </a:lnTo>
                  <a:lnTo>
                    <a:pt x="0" y="6299"/>
                  </a:lnTo>
                  <a:lnTo>
                    <a:pt x="255612" y="6299"/>
                  </a:lnTo>
                  <a:lnTo>
                    <a:pt x="255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58808" y="2966946"/>
              <a:ext cx="297685" cy="136469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9156100" y="3239440"/>
            <a:ext cx="9906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3936238" y="4719573"/>
            <a:ext cx="3774440" cy="1017269"/>
            <a:chOff x="3936238" y="4719573"/>
            <a:chExt cx="3774440" cy="1017269"/>
          </a:xfrm>
        </p:grpSpPr>
        <p:sp>
          <p:nvSpPr>
            <p:cNvPr id="89" name="object 89"/>
            <p:cNvSpPr/>
            <p:nvPr/>
          </p:nvSpPr>
          <p:spPr>
            <a:xfrm>
              <a:off x="3948684" y="4725923"/>
              <a:ext cx="3712845" cy="291465"/>
            </a:xfrm>
            <a:custGeom>
              <a:avLst/>
              <a:gdLst/>
              <a:ahLst/>
              <a:cxnLst/>
              <a:rect l="l" t="t" r="r" b="b"/>
              <a:pathLst>
                <a:path w="3712845" h="291464">
                  <a:moveTo>
                    <a:pt x="3712591" y="0"/>
                  </a:moveTo>
                  <a:lnTo>
                    <a:pt x="36321" y="0"/>
                  </a:lnTo>
                  <a:lnTo>
                    <a:pt x="22181" y="11435"/>
                  </a:lnTo>
                  <a:lnTo>
                    <a:pt x="10636" y="42624"/>
                  </a:lnTo>
                  <a:lnTo>
                    <a:pt x="2853" y="88886"/>
                  </a:lnTo>
                  <a:lnTo>
                    <a:pt x="0" y="145542"/>
                  </a:lnTo>
                  <a:lnTo>
                    <a:pt x="2853" y="202197"/>
                  </a:lnTo>
                  <a:lnTo>
                    <a:pt x="10636" y="248459"/>
                  </a:lnTo>
                  <a:lnTo>
                    <a:pt x="22181" y="279648"/>
                  </a:lnTo>
                  <a:lnTo>
                    <a:pt x="36321" y="291083"/>
                  </a:lnTo>
                  <a:lnTo>
                    <a:pt x="3712591" y="291083"/>
                  </a:lnTo>
                  <a:lnTo>
                    <a:pt x="3698450" y="279648"/>
                  </a:lnTo>
                  <a:lnTo>
                    <a:pt x="3686905" y="248459"/>
                  </a:lnTo>
                  <a:lnTo>
                    <a:pt x="3679122" y="202197"/>
                  </a:lnTo>
                  <a:lnTo>
                    <a:pt x="3676268" y="145542"/>
                  </a:lnTo>
                  <a:lnTo>
                    <a:pt x="3679122" y="88886"/>
                  </a:lnTo>
                  <a:lnTo>
                    <a:pt x="3686905" y="42624"/>
                  </a:lnTo>
                  <a:lnTo>
                    <a:pt x="3698450" y="11435"/>
                  </a:lnTo>
                  <a:lnTo>
                    <a:pt x="371259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624953" y="4725923"/>
              <a:ext cx="73025" cy="291465"/>
            </a:xfrm>
            <a:custGeom>
              <a:avLst/>
              <a:gdLst/>
              <a:ahLst/>
              <a:cxnLst/>
              <a:rect l="l" t="t" r="r" b="b"/>
              <a:pathLst>
                <a:path w="73025" h="291464">
                  <a:moveTo>
                    <a:pt x="36322" y="0"/>
                  </a:moveTo>
                  <a:lnTo>
                    <a:pt x="22181" y="11435"/>
                  </a:lnTo>
                  <a:lnTo>
                    <a:pt x="10636" y="42624"/>
                  </a:lnTo>
                  <a:lnTo>
                    <a:pt x="2853" y="88886"/>
                  </a:lnTo>
                  <a:lnTo>
                    <a:pt x="0" y="145542"/>
                  </a:lnTo>
                  <a:lnTo>
                    <a:pt x="2853" y="202197"/>
                  </a:lnTo>
                  <a:lnTo>
                    <a:pt x="10636" y="248459"/>
                  </a:lnTo>
                  <a:lnTo>
                    <a:pt x="22181" y="279648"/>
                  </a:lnTo>
                  <a:lnTo>
                    <a:pt x="36322" y="291083"/>
                  </a:lnTo>
                  <a:lnTo>
                    <a:pt x="50536" y="279648"/>
                  </a:lnTo>
                  <a:lnTo>
                    <a:pt x="62118" y="248459"/>
                  </a:lnTo>
                  <a:lnTo>
                    <a:pt x="69915" y="202197"/>
                  </a:lnTo>
                  <a:lnTo>
                    <a:pt x="72771" y="145542"/>
                  </a:lnTo>
                  <a:lnTo>
                    <a:pt x="69915" y="88886"/>
                  </a:lnTo>
                  <a:lnTo>
                    <a:pt x="62118" y="42624"/>
                  </a:lnTo>
                  <a:lnTo>
                    <a:pt x="50536" y="11435"/>
                  </a:lnTo>
                  <a:lnTo>
                    <a:pt x="36322" y="0"/>
                  </a:lnTo>
                  <a:close/>
                </a:path>
              </a:pathLst>
            </a:custGeom>
            <a:solidFill>
              <a:srgbClr val="66D0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948684" y="4725923"/>
              <a:ext cx="3749040" cy="291465"/>
            </a:xfrm>
            <a:custGeom>
              <a:avLst/>
              <a:gdLst/>
              <a:ahLst/>
              <a:cxnLst/>
              <a:rect l="l" t="t" r="r" b="b"/>
              <a:pathLst>
                <a:path w="3749040" h="291464">
                  <a:moveTo>
                    <a:pt x="3712591" y="291083"/>
                  </a:moveTo>
                  <a:lnTo>
                    <a:pt x="3686905" y="248459"/>
                  </a:lnTo>
                  <a:lnTo>
                    <a:pt x="3679122" y="202197"/>
                  </a:lnTo>
                  <a:lnTo>
                    <a:pt x="3676268" y="145542"/>
                  </a:lnTo>
                  <a:lnTo>
                    <a:pt x="3679122" y="88886"/>
                  </a:lnTo>
                  <a:lnTo>
                    <a:pt x="3686905" y="42624"/>
                  </a:lnTo>
                  <a:lnTo>
                    <a:pt x="3712591" y="0"/>
                  </a:lnTo>
                  <a:lnTo>
                    <a:pt x="3726805" y="11435"/>
                  </a:lnTo>
                  <a:lnTo>
                    <a:pt x="3738387" y="42624"/>
                  </a:lnTo>
                  <a:lnTo>
                    <a:pt x="3746184" y="88886"/>
                  </a:lnTo>
                  <a:lnTo>
                    <a:pt x="3749040" y="145542"/>
                  </a:lnTo>
                  <a:lnTo>
                    <a:pt x="3746184" y="202197"/>
                  </a:lnTo>
                  <a:lnTo>
                    <a:pt x="3738387" y="248459"/>
                  </a:lnTo>
                  <a:lnTo>
                    <a:pt x="3726805" y="279648"/>
                  </a:lnTo>
                  <a:lnTo>
                    <a:pt x="3712591" y="291083"/>
                  </a:lnTo>
                  <a:lnTo>
                    <a:pt x="36321" y="291083"/>
                  </a:lnTo>
                  <a:lnTo>
                    <a:pt x="22181" y="279648"/>
                  </a:lnTo>
                  <a:lnTo>
                    <a:pt x="10636" y="248459"/>
                  </a:lnTo>
                  <a:lnTo>
                    <a:pt x="2853" y="202197"/>
                  </a:lnTo>
                  <a:lnTo>
                    <a:pt x="0" y="145542"/>
                  </a:lnTo>
                  <a:lnTo>
                    <a:pt x="2853" y="88886"/>
                  </a:lnTo>
                  <a:lnTo>
                    <a:pt x="10636" y="42624"/>
                  </a:lnTo>
                  <a:lnTo>
                    <a:pt x="22181" y="11435"/>
                  </a:lnTo>
                  <a:lnTo>
                    <a:pt x="36321" y="0"/>
                  </a:lnTo>
                  <a:lnTo>
                    <a:pt x="3712591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942588" y="5073395"/>
              <a:ext cx="3712845" cy="289560"/>
            </a:xfrm>
            <a:custGeom>
              <a:avLst/>
              <a:gdLst/>
              <a:ahLst/>
              <a:cxnLst/>
              <a:rect l="l" t="t" r="r" b="b"/>
              <a:pathLst>
                <a:path w="3712845" h="289560">
                  <a:moveTo>
                    <a:pt x="3712844" y="0"/>
                  </a:moveTo>
                  <a:lnTo>
                    <a:pt x="36195" y="0"/>
                  </a:lnTo>
                  <a:lnTo>
                    <a:pt x="22127" y="11370"/>
                  </a:lnTo>
                  <a:lnTo>
                    <a:pt x="10620" y="42386"/>
                  </a:lnTo>
                  <a:lnTo>
                    <a:pt x="2851" y="88403"/>
                  </a:lnTo>
                  <a:lnTo>
                    <a:pt x="0" y="144779"/>
                  </a:lnTo>
                  <a:lnTo>
                    <a:pt x="2851" y="201156"/>
                  </a:lnTo>
                  <a:lnTo>
                    <a:pt x="10620" y="247173"/>
                  </a:lnTo>
                  <a:lnTo>
                    <a:pt x="22127" y="278189"/>
                  </a:lnTo>
                  <a:lnTo>
                    <a:pt x="36195" y="289559"/>
                  </a:lnTo>
                  <a:lnTo>
                    <a:pt x="3712844" y="289559"/>
                  </a:lnTo>
                  <a:lnTo>
                    <a:pt x="3698777" y="278189"/>
                  </a:lnTo>
                  <a:lnTo>
                    <a:pt x="3687270" y="247173"/>
                  </a:lnTo>
                  <a:lnTo>
                    <a:pt x="3679501" y="201156"/>
                  </a:lnTo>
                  <a:lnTo>
                    <a:pt x="3676650" y="144779"/>
                  </a:lnTo>
                  <a:lnTo>
                    <a:pt x="3679501" y="88403"/>
                  </a:lnTo>
                  <a:lnTo>
                    <a:pt x="3687270" y="42386"/>
                  </a:lnTo>
                  <a:lnTo>
                    <a:pt x="3698777" y="11370"/>
                  </a:lnTo>
                  <a:lnTo>
                    <a:pt x="371284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19238" y="5073395"/>
              <a:ext cx="72390" cy="289560"/>
            </a:xfrm>
            <a:custGeom>
              <a:avLst/>
              <a:gdLst/>
              <a:ahLst/>
              <a:cxnLst/>
              <a:rect l="l" t="t" r="r" b="b"/>
              <a:pathLst>
                <a:path w="72390" h="289560">
                  <a:moveTo>
                    <a:pt x="36194" y="0"/>
                  </a:moveTo>
                  <a:lnTo>
                    <a:pt x="22127" y="11370"/>
                  </a:lnTo>
                  <a:lnTo>
                    <a:pt x="10620" y="42386"/>
                  </a:lnTo>
                  <a:lnTo>
                    <a:pt x="2851" y="88403"/>
                  </a:lnTo>
                  <a:lnTo>
                    <a:pt x="0" y="144779"/>
                  </a:lnTo>
                  <a:lnTo>
                    <a:pt x="2851" y="201156"/>
                  </a:lnTo>
                  <a:lnTo>
                    <a:pt x="10620" y="247173"/>
                  </a:lnTo>
                  <a:lnTo>
                    <a:pt x="22127" y="278189"/>
                  </a:lnTo>
                  <a:lnTo>
                    <a:pt x="36194" y="289559"/>
                  </a:lnTo>
                  <a:lnTo>
                    <a:pt x="50262" y="278189"/>
                  </a:lnTo>
                  <a:lnTo>
                    <a:pt x="61769" y="247173"/>
                  </a:lnTo>
                  <a:lnTo>
                    <a:pt x="69538" y="201156"/>
                  </a:lnTo>
                  <a:lnTo>
                    <a:pt x="72389" y="144779"/>
                  </a:lnTo>
                  <a:lnTo>
                    <a:pt x="69538" y="88403"/>
                  </a:lnTo>
                  <a:lnTo>
                    <a:pt x="61769" y="42386"/>
                  </a:lnTo>
                  <a:lnTo>
                    <a:pt x="50262" y="11370"/>
                  </a:lnTo>
                  <a:lnTo>
                    <a:pt x="36194" y="0"/>
                  </a:lnTo>
                  <a:close/>
                </a:path>
              </a:pathLst>
            </a:custGeom>
            <a:solidFill>
              <a:srgbClr val="66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942588" y="5073395"/>
              <a:ext cx="3749040" cy="289560"/>
            </a:xfrm>
            <a:custGeom>
              <a:avLst/>
              <a:gdLst/>
              <a:ahLst/>
              <a:cxnLst/>
              <a:rect l="l" t="t" r="r" b="b"/>
              <a:pathLst>
                <a:path w="3749040" h="289560">
                  <a:moveTo>
                    <a:pt x="3712844" y="289559"/>
                  </a:moveTo>
                  <a:lnTo>
                    <a:pt x="3687270" y="247173"/>
                  </a:lnTo>
                  <a:lnTo>
                    <a:pt x="3679501" y="201156"/>
                  </a:lnTo>
                  <a:lnTo>
                    <a:pt x="3676650" y="144779"/>
                  </a:lnTo>
                  <a:lnTo>
                    <a:pt x="3679501" y="88403"/>
                  </a:lnTo>
                  <a:lnTo>
                    <a:pt x="3687270" y="42386"/>
                  </a:lnTo>
                  <a:lnTo>
                    <a:pt x="3712844" y="0"/>
                  </a:lnTo>
                  <a:lnTo>
                    <a:pt x="3726912" y="11370"/>
                  </a:lnTo>
                  <a:lnTo>
                    <a:pt x="3738419" y="42386"/>
                  </a:lnTo>
                  <a:lnTo>
                    <a:pt x="3746188" y="88403"/>
                  </a:lnTo>
                  <a:lnTo>
                    <a:pt x="3749040" y="144779"/>
                  </a:lnTo>
                  <a:lnTo>
                    <a:pt x="3746188" y="201156"/>
                  </a:lnTo>
                  <a:lnTo>
                    <a:pt x="3738419" y="247173"/>
                  </a:lnTo>
                  <a:lnTo>
                    <a:pt x="3726912" y="278189"/>
                  </a:lnTo>
                  <a:lnTo>
                    <a:pt x="3712844" y="289559"/>
                  </a:lnTo>
                  <a:lnTo>
                    <a:pt x="36195" y="289559"/>
                  </a:lnTo>
                  <a:lnTo>
                    <a:pt x="22127" y="278189"/>
                  </a:lnTo>
                  <a:lnTo>
                    <a:pt x="10620" y="247173"/>
                  </a:lnTo>
                  <a:lnTo>
                    <a:pt x="2851" y="201156"/>
                  </a:lnTo>
                  <a:lnTo>
                    <a:pt x="0" y="144779"/>
                  </a:lnTo>
                  <a:lnTo>
                    <a:pt x="2851" y="88403"/>
                  </a:lnTo>
                  <a:lnTo>
                    <a:pt x="10620" y="42386"/>
                  </a:lnTo>
                  <a:lnTo>
                    <a:pt x="22127" y="11370"/>
                  </a:lnTo>
                  <a:lnTo>
                    <a:pt x="36195" y="0"/>
                  </a:lnTo>
                  <a:lnTo>
                    <a:pt x="371284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953256" y="5439155"/>
              <a:ext cx="3714115" cy="291465"/>
            </a:xfrm>
            <a:custGeom>
              <a:avLst/>
              <a:gdLst/>
              <a:ahLst/>
              <a:cxnLst/>
              <a:rect l="l" t="t" r="r" b="b"/>
              <a:pathLst>
                <a:path w="3714115" h="291464">
                  <a:moveTo>
                    <a:pt x="3714115" y="0"/>
                  </a:moveTo>
                  <a:lnTo>
                    <a:pt x="36449" y="0"/>
                  </a:lnTo>
                  <a:lnTo>
                    <a:pt x="22234" y="11435"/>
                  </a:lnTo>
                  <a:lnTo>
                    <a:pt x="10652" y="42624"/>
                  </a:lnTo>
                  <a:lnTo>
                    <a:pt x="2855" y="88886"/>
                  </a:lnTo>
                  <a:lnTo>
                    <a:pt x="0" y="145542"/>
                  </a:lnTo>
                  <a:lnTo>
                    <a:pt x="2855" y="202247"/>
                  </a:lnTo>
                  <a:lnTo>
                    <a:pt x="10652" y="248545"/>
                  </a:lnTo>
                  <a:lnTo>
                    <a:pt x="22234" y="279755"/>
                  </a:lnTo>
                  <a:lnTo>
                    <a:pt x="36449" y="291198"/>
                  </a:lnTo>
                  <a:lnTo>
                    <a:pt x="3714115" y="291198"/>
                  </a:lnTo>
                  <a:lnTo>
                    <a:pt x="3699974" y="279755"/>
                  </a:lnTo>
                  <a:lnTo>
                    <a:pt x="3688429" y="248545"/>
                  </a:lnTo>
                  <a:lnTo>
                    <a:pt x="3680646" y="202247"/>
                  </a:lnTo>
                  <a:lnTo>
                    <a:pt x="3677793" y="145542"/>
                  </a:lnTo>
                  <a:lnTo>
                    <a:pt x="3680646" y="88886"/>
                  </a:lnTo>
                  <a:lnTo>
                    <a:pt x="3688429" y="42624"/>
                  </a:lnTo>
                  <a:lnTo>
                    <a:pt x="3699974" y="11435"/>
                  </a:lnTo>
                  <a:lnTo>
                    <a:pt x="37141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31048" y="5439155"/>
              <a:ext cx="73025" cy="291465"/>
            </a:xfrm>
            <a:custGeom>
              <a:avLst/>
              <a:gdLst/>
              <a:ahLst/>
              <a:cxnLst/>
              <a:rect l="l" t="t" r="r" b="b"/>
              <a:pathLst>
                <a:path w="73025" h="291464">
                  <a:moveTo>
                    <a:pt x="36322" y="0"/>
                  </a:moveTo>
                  <a:lnTo>
                    <a:pt x="22181" y="11435"/>
                  </a:lnTo>
                  <a:lnTo>
                    <a:pt x="10636" y="42624"/>
                  </a:lnTo>
                  <a:lnTo>
                    <a:pt x="2853" y="88886"/>
                  </a:lnTo>
                  <a:lnTo>
                    <a:pt x="0" y="145542"/>
                  </a:lnTo>
                  <a:lnTo>
                    <a:pt x="2853" y="202247"/>
                  </a:lnTo>
                  <a:lnTo>
                    <a:pt x="10636" y="248545"/>
                  </a:lnTo>
                  <a:lnTo>
                    <a:pt x="22181" y="279755"/>
                  </a:lnTo>
                  <a:lnTo>
                    <a:pt x="36322" y="291198"/>
                  </a:lnTo>
                  <a:lnTo>
                    <a:pt x="50536" y="279755"/>
                  </a:lnTo>
                  <a:lnTo>
                    <a:pt x="62118" y="248545"/>
                  </a:lnTo>
                  <a:lnTo>
                    <a:pt x="69915" y="202247"/>
                  </a:lnTo>
                  <a:lnTo>
                    <a:pt x="72771" y="145542"/>
                  </a:lnTo>
                  <a:lnTo>
                    <a:pt x="69915" y="88886"/>
                  </a:lnTo>
                  <a:lnTo>
                    <a:pt x="62118" y="42624"/>
                  </a:lnTo>
                  <a:lnTo>
                    <a:pt x="50536" y="11435"/>
                  </a:lnTo>
                  <a:lnTo>
                    <a:pt x="36322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953256" y="5439155"/>
              <a:ext cx="3750945" cy="291465"/>
            </a:xfrm>
            <a:custGeom>
              <a:avLst/>
              <a:gdLst/>
              <a:ahLst/>
              <a:cxnLst/>
              <a:rect l="l" t="t" r="r" b="b"/>
              <a:pathLst>
                <a:path w="3750945" h="291464">
                  <a:moveTo>
                    <a:pt x="3714115" y="291198"/>
                  </a:moveTo>
                  <a:lnTo>
                    <a:pt x="3688429" y="248545"/>
                  </a:lnTo>
                  <a:lnTo>
                    <a:pt x="3680646" y="202247"/>
                  </a:lnTo>
                  <a:lnTo>
                    <a:pt x="3677793" y="145542"/>
                  </a:lnTo>
                  <a:lnTo>
                    <a:pt x="3680646" y="88886"/>
                  </a:lnTo>
                  <a:lnTo>
                    <a:pt x="3688429" y="42624"/>
                  </a:lnTo>
                  <a:lnTo>
                    <a:pt x="3714115" y="0"/>
                  </a:lnTo>
                  <a:lnTo>
                    <a:pt x="3728329" y="11435"/>
                  </a:lnTo>
                  <a:lnTo>
                    <a:pt x="3739911" y="42624"/>
                  </a:lnTo>
                  <a:lnTo>
                    <a:pt x="3747708" y="88886"/>
                  </a:lnTo>
                  <a:lnTo>
                    <a:pt x="3750564" y="145542"/>
                  </a:lnTo>
                  <a:lnTo>
                    <a:pt x="3747708" y="202247"/>
                  </a:lnTo>
                  <a:lnTo>
                    <a:pt x="3739911" y="248545"/>
                  </a:lnTo>
                  <a:lnTo>
                    <a:pt x="3728329" y="279755"/>
                  </a:lnTo>
                  <a:lnTo>
                    <a:pt x="3714115" y="291198"/>
                  </a:lnTo>
                  <a:lnTo>
                    <a:pt x="36449" y="291198"/>
                  </a:lnTo>
                  <a:lnTo>
                    <a:pt x="22234" y="279755"/>
                  </a:lnTo>
                  <a:lnTo>
                    <a:pt x="10652" y="248545"/>
                  </a:lnTo>
                  <a:lnTo>
                    <a:pt x="2855" y="202247"/>
                  </a:lnTo>
                  <a:lnTo>
                    <a:pt x="0" y="145542"/>
                  </a:lnTo>
                  <a:lnTo>
                    <a:pt x="2855" y="88886"/>
                  </a:lnTo>
                  <a:lnTo>
                    <a:pt x="10652" y="42624"/>
                  </a:lnTo>
                  <a:lnTo>
                    <a:pt x="22234" y="11435"/>
                  </a:lnTo>
                  <a:lnTo>
                    <a:pt x="36449" y="0"/>
                  </a:lnTo>
                  <a:lnTo>
                    <a:pt x="371411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5592190" y="4780026"/>
            <a:ext cx="437515" cy="922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icrosoft YaHei"/>
                <a:cs typeface="Microsoft YaHei"/>
              </a:rPr>
              <a:t>APN1</a:t>
            </a:r>
            <a:endParaRPr sz="1200">
              <a:latin typeface="Microsoft YaHei"/>
              <a:cs typeface="Microsoft YaHei"/>
            </a:endParaRPr>
          </a:p>
          <a:p>
            <a:pPr marL="11430" marR="5080" indent="-12065">
              <a:lnSpc>
                <a:spcPts val="2880"/>
              </a:lnSpc>
            </a:pPr>
            <a:r>
              <a:rPr sz="1200" spc="-5" dirty="0">
                <a:latin typeface="Microsoft YaHei"/>
                <a:cs typeface="Microsoft YaHei"/>
              </a:rPr>
              <a:t>A</a:t>
            </a:r>
            <a:r>
              <a:rPr sz="1200" dirty="0">
                <a:latin typeface="Microsoft YaHei"/>
                <a:cs typeface="Microsoft YaHei"/>
              </a:rPr>
              <a:t>P</a:t>
            </a:r>
            <a:r>
              <a:rPr sz="1200" spc="-10" dirty="0">
                <a:latin typeface="Microsoft YaHei"/>
                <a:cs typeface="Microsoft YaHei"/>
              </a:rPr>
              <a:t>N</a:t>
            </a:r>
            <a:r>
              <a:rPr sz="1200" dirty="0">
                <a:latin typeface="Microsoft YaHei"/>
                <a:cs typeface="Microsoft YaHei"/>
              </a:rPr>
              <a:t>2  </a:t>
            </a:r>
            <a:r>
              <a:rPr sz="1200" spc="-5" dirty="0">
                <a:latin typeface="Microsoft YaHei"/>
                <a:cs typeface="Microsoft YaHei"/>
              </a:rPr>
              <a:t>A</a:t>
            </a:r>
            <a:r>
              <a:rPr sz="1200" dirty="0">
                <a:latin typeface="Microsoft YaHei"/>
                <a:cs typeface="Microsoft YaHei"/>
              </a:rPr>
              <a:t>P</a:t>
            </a:r>
            <a:r>
              <a:rPr sz="1200" spc="-10" dirty="0">
                <a:latin typeface="Microsoft YaHei"/>
                <a:cs typeface="Microsoft YaHei"/>
              </a:rPr>
              <a:t>N</a:t>
            </a:r>
            <a:r>
              <a:rPr sz="1200" dirty="0">
                <a:latin typeface="Microsoft YaHei"/>
                <a:cs typeface="Microsoft YaHei"/>
              </a:rPr>
              <a:t>3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2B1A6-C060-6525-0D94-E6B0C722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CMCC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国漫卡资费（境外一口价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含税）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71DFAD59-31BD-D8DE-AA59-DDDA9E9A8311}"/>
              </a:ext>
            </a:extLst>
          </p:cNvPr>
          <p:cNvSpPr txBox="1"/>
          <p:nvPr/>
        </p:nvSpPr>
        <p:spPr>
          <a:xfrm>
            <a:off x="657859" y="1035148"/>
            <a:ext cx="937650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352" indent="-30235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物联卡数据漫游套餐资费</a:t>
            </a:r>
            <a:endParaRPr lang="en-AU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737330-CD11-8A3A-7460-5E7F7251D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442545"/>
              </p:ext>
            </p:extLst>
          </p:nvPr>
        </p:nvGraphicFramePr>
        <p:xfrm>
          <a:off x="190908" y="1547086"/>
          <a:ext cx="11799589" cy="2659696"/>
        </p:xfrm>
        <a:graphic>
          <a:graphicData uri="http://schemas.openxmlformats.org/drawingml/2006/table">
            <a:tbl>
              <a:tblPr/>
              <a:tblGrid>
                <a:gridCol w="1129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1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988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类型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产品名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套餐费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套内数据流量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平均价格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套外资费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基础功能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物联网数据漫游基础产品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0.6</a:t>
                      </a:r>
                      <a:endParaRPr lang="zh-CN" sz="12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1MB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0.600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0.6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元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/</a:t>
                      </a:r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MB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961">
                <a:tc rowSpan="9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物联网数据漫游月套餐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物联网数据漫游 </a:t>
                      </a:r>
                      <a:r>
                        <a:rPr lang="en-AU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6MB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套餐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6MB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0.500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0.6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元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/MB</a:t>
                      </a:r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961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物联网数据漫游 </a:t>
                      </a:r>
                      <a:r>
                        <a:rPr lang="en-AU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10MB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套餐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5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10MB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0.500</a:t>
                      </a:r>
                      <a:endParaRPr lang="zh-CN" sz="12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876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物联网数据漫游 </a:t>
                      </a:r>
                      <a:r>
                        <a:rPr lang="en-AU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30MB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套餐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12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30MB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0.400</a:t>
                      </a:r>
                      <a:endParaRPr lang="zh-CN" sz="12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22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物联网数据漫游 </a:t>
                      </a:r>
                      <a:r>
                        <a:rPr lang="en-AU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50MB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套餐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18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50MB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0.360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961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物联网数据漫游 </a:t>
                      </a:r>
                      <a:r>
                        <a:rPr lang="en-AU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70MB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套餐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24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70MB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0.343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961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物联网数据漫游 </a:t>
                      </a:r>
                      <a:r>
                        <a:rPr lang="en-AU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100MB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套餐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30</a:t>
                      </a:r>
                      <a:endParaRPr lang="zh-CN" sz="12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100MB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0.300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961">
                <a:tc vMerge="1">
                  <a:txBody>
                    <a:bodyPr/>
                    <a:lstStyle/>
                    <a:p>
                      <a:pPr algn="ctr" rtl="0" fontAlgn="ctr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marL="8137" marR="8137" marT="10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物联网数据漫游 </a:t>
                      </a:r>
                      <a:r>
                        <a:rPr lang="en-AU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300MB </a:t>
                      </a:r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套餐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70</a:t>
                      </a:r>
                      <a:endParaRPr lang="zh-CN" sz="12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300MB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0.233</a:t>
                      </a:r>
                      <a:endParaRPr lang="zh-CN" sz="12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AU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marL="8137" marR="8137" marT="10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055086"/>
                  </a:ext>
                </a:extLst>
              </a:tr>
              <a:tr h="240961">
                <a:tc vMerge="1">
                  <a:txBody>
                    <a:bodyPr/>
                    <a:lstStyle/>
                    <a:p>
                      <a:pPr algn="ctr" rtl="0" fontAlgn="ctr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marL="8137" marR="8137" marT="10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物联网数据漫游 </a:t>
                      </a:r>
                      <a:r>
                        <a:rPr lang="en-AU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500MB </a:t>
                      </a:r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套餐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100</a:t>
                      </a:r>
                      <a:endParaRPr lang="zh-CN" sz="120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521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500MB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0.200</a:t>
                      </a:r>
                      <a:endParaRPr lang="zh-CN" sz="12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AU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marL="8137" marR="8137" marT="10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814135"/>
                  </a:ext>
                </a:extLst>
              </a:tr>
              <a:tr h="240961">
                <a:tc vMerge="1">
                  <a:txBody>
                    <a:bodyPr/>
                    <a:lstStyle/>
                    <a:p>
                      <a:pPr algn="ctr" rtl="0" fontAlgn="ctr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marL="8137" marR="8137" marT="10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物联网数据漫游 </a:t>
                      </a:r>
                      <a:r>
                        <a:rPr lang="en-AU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1GB </a:t>
                      </a:r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套餐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180</a:t>
                      </a:r>
                      <a:endParaRPr lang="zh-CN" sz="12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</a:rPr>
                        <a:t>1GB</a:t>
                      </a:r>
                    </a:p>
                  </a:txBody>
                  <a:tcPr marL="8610" marR="8610" marT="114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0.176</a:t>
                      </a:r>
                      <a:endParaRPr lang="zh-CN" sz="1200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2567" marR="72567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AU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marL="8137" marR="8137" marT="10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59144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C5017E9-43D6-B536-D3C9-42CEC8551003}"/>
              </a:ext>
            </a:extLst>
          </p:cNvPr>
          <p:cNvSpPr/>
          <p:nvPr/>
        </p:nvSpPr>
        <p:spPr>
          <a:xfrm>
            <a:off x="95665" y="4268913"/>
            <a:ext cx="10810129" cy="1268396"/>
          </a:xfrm>
          <a:prstGeom prst="rect">
            <a:avLst/>
          </a:prstGeom>
        </p:spPr>
        <p:txBody>
          <a:bodyPr wrap="square" lIns="129006" tIns="64502" rIns="129006" bIns="64502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7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注</a:t>
            </a:r>
            <a:r>
              <a:rPr lang="en-US" altLang="zh-CN" sz="127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1</a:t>
            </a:r>
            <a:r>
              <a:rPr lang="zh-CN" altLang="en-US" sz="127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：基础资费：</a:t>
            </a:r>
            <a:r>
              <a:rPr lang="zh-CN" altLang="en-US" sz="1270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开通国际漫游功能的物联网卡默认享受</a:t>
            </a:r>
            <a:r>
              <a:rPr lang="en-US" altLang="zh-CN" sz="1270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0.6</a:t>
            </a:r>
            <a:r>
              <a:rPr lang="zh-CN" altLang="en-US" sz="1270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元</a:t>
            </a:r>
            <a:r>
              <a:rPr lang="en-US" altLang="zh-CN" sz="1270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/MB</a:t>
            </a:r>
            <a:r>
              <a:rPr lang="zh-CN" altLang="en-US" sz="1270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的境外数据漫游资费</a:t>
            </a:r>
            <a:endParaRPr lang="en-US" altLang="zh-CN" sz="1270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7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注</a:t>
            </a:r>
            <a:r>
              <a:rPr lang="en-US" altLang="zh-CN" sz="127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2</a:t>
            </a:r>
            <a:r>
              <a:rPr lang="zh-CN" altLang="en-US" sz="127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：月套餐：</a:t>
            </a:r>
            <a:r>
              <a:rPr lang="zh-CN" altLang="en-US" sz="1270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按自然月计费，一次办理，不取消长期有效</a:t>
            </a:r>
            <a:endParaRPr lang="en-US" altLang="zh-CN" sz="1270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7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注</a:t>
            </a:r>
            <a:r>
              <a:rPr lang="en-US" altLang="zh-CN" sz="127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3</a:t>
            </a:r>
            <a:r>
              <a:rPr lang="zh-CN" altLang="en-US" sz="127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：适用区域：</a:t>
            </a:r>
            <a:r>
              <a:rPr lang="zh-CN" altLang="en-US" sz="1270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参见下页</a:t>
            </a:r>
            <a:r>
              <a:rPr lang="en-US" altLang="zh-CN" sz="1270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《CMCC</a:t>
            </a:r>
            <a:r>
              <a:rPr lang="zh-CN" altLang="en-US" sz="1270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国际漫游运营商及业务开通详表</a:t>
            </a:r>
            <a:r>
              <a:rPr lang="en-US" altLang="zh-CN" sz="1270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》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70" b="1" dirty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注</a:t>
            </a:r>
            <a:r>
              <a:rPr lang="en-US" altLang="zh-CN" sz="1270" b="1" dirty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4</a:t>
            </a:r>
            <a:r>
              <a:rPr lang="zh-CN" altLang="en-US" sz="1270" b="1" dirty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：流量共享：</a:t>
            </a:r>
            <a:r>
              <a:rPr lang="zh-CN" altLang="en-US" sz="1270" dirty="0">
                <a:solidFill>
                  <a:srgbClr val="FFFF00"/>
                </a:solidFill>
                <a:latin typeface="Microsoft YaHei" pitchFamily="34" charset="-122"/>
                <a:ea typeface="Microsoft YaHei" pitchFamily="34" charset="-122"/>
              </a:rPr>
              <a:t>支持</a:t>
            </a:r>
            <a:endParaRPr lang="en-US" altLang="zh-CN" sz="1270" dirty="0">
              <a:solidFill>
                <a:srgbClr val="FFFF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C057546-DF3A-742D-6FA0-87FFC8D9EF4E}"/>
              </a:ext>
            </a:extLst>
          </p:cNvPr>
          <p:cNvSpPr/>
          <p:nvPr/>
        </p:nvSpPr>
        <p:spPr>
          <a:xfrm>
            <a:off x="57162" y="5526943"/>
            <a:ext cx="11951336" cy="1154006"/>
          </a:xfrm>
          <a:prstGeom prst="rect">
            <a:avLst/>
          </a:prstGeom>
        </p:spPr>
        <p:txBody>
          <a:bodyPr wrap="square" lIns="129006" tIns="64502" rIns="129006" bIns="64502">
            <a:spAutoFit/>
          </a:bodyPr>
          <a:lstStyle/>
          <a:p>
            <a:pPr marL="302352" indent="-30235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zh-CN" altLang="en-US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物联卡短信漫游资费</a:t>
            </a:r>
            <a:endParaRPr lang="en-US" altLang="zh-CN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02352" indent="-30235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发短信：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短信功能费：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元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月。发短信收费，国内短信的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0.1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元的基础上加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0.25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元，也就是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0.35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元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条。收短信免费。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 marL="302352" indent="-30235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收短信：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免费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A5A083-E831-8C22-94C5-B2E2637B1391}"/>
              </a:ext>
            </a:extLst>
          </p:cNvPr>
          <p:cNvSpPr/>
          <p:nvPr/>
        </p:nvSpPr>
        <p:spPr>
          <a:xfrm>
            <a:off x="7655342" y="4474214"/>
            <a:ext cx="3622258" cy="1268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9EBE8A-7E1B-350F-A582-46F1ADDB3F35}"/>
              </a:ext>
            </a:extLst>
          </p:cNvPr>
          <p:cNvSpPr txBox="1"/>
          <p:nvPr/>
        </p:nvSpPr>
        <p:spPr>
          <a:xfrm>
            <a:off x="7766178" y="4549212"/>
            <a:ext cx="44258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注意：普通插拔卡卡费：</a:t>
            </a:r>
            <a:r>
              <a:rPr lang="en-US" altLang="zh-CN" sz="1600" dirty="0">
                <a:solidFill>
                  <a:srgbClr val="FFFF00"/>
                </a:solidFill>
                <a:latin typeface="+mn-ea"/>
              </a:rPr>
              <a:t>2</a:t>
            </a: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元</a:t>
            </a:r>
            <a:r>
              <a:rPr lang="en-US" altLang="zh-CN" sz="1600" dirty="0">
                <a:solidFill>
                  <a:srgbClr val="FFFF00"/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张</a:t>
            </a:r>
            <a:endParaRPr lang="en-US" altLang="zh-CN" sz="1600" dirty="0">
              <a:solidFill>
                <a:srgbClr val="FFFF00"/>
              </a:solidFill>
              <a:latin typeface="+mn-ea"/>
            </a:endParaRPr>
          </a:p>
          <a:p>
            <a:r>
              <a:rPr lang="en-US" altLang="zh-CN" sz="1600" dirty="0">
                <a:solidFill>
                  <a:srgbClr val="FFFF00"/>
                </a:solidFill>
                <a:latin typeface="+mn-ea"/>
              </a:rPr>
              <a:t>      </a:t>
            </a: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普通贴片卡卡费：</a:t>
            </a:r>
            <a:r>
              <a:rPr lang="en-US" altLang="zh-CN" sz="1600" dirty="0">
                <a:solidFill>
                  <a:srgbClr val="FFFF00"/>
                </a:solidFill>
                <a:latin typeface="+mn-ea"/>
              </a:rPr>
              <a:t>3</a:t>
            </a: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元</a:t>
            </a:r>
            <a:r>
              <a:rPr lang="en-US" altLang="zh-CN" sz="1600" dirty="0">
                <a:solidFill>
                  <a:srgbClr val="FFFF00"/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张</a:t>
            </a:r>
            <a:endParaRPr lang="en-US" altLang="zh-CN" sz="1600" dirty="0">
              <a:solidFill>
                <a:srgbClr val="FFFF00"/>
              </a:solidFill>
              <a:latin typeface="+mn-ea"/>
            </a:endParaRPr>
          </a:p>
          <a:p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      工业级插拔卡费：</a:t>
            </a:r>
            <a:r>
              <a:rPr lang="en-US" altLang="zh-CN" sz="1600" dirty="0">
                <a:solidFill>
                  <a:srgbClr val="FFFF00"/>
                </a:solidFill>
                <a:latin typeface="+mn-ea"/>
              </a:rPr>
              <a:t>4</a:t>
            </a: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元</a:t>
            </a:r>
            <a:r>
              <a:rPr lang="en-US" altLang="zh-CN" sz="1600" dirty="0">
                <a:solidFill>
                  <a:srgbClr val="FFFF00"/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张</a:t>
            </a:r>
            <a:r>
              <a:rPr lang="en-US" altLang="zh-CN" sz="1600" dirty="0">
                <a:solidFill>
                  <a:srgbClr val="FFFF00"/>
                </a:solidFill>
                <a:latin typeface="+mn-ea"/>
              </a:rPr>
              <a:t>     </a:t>
            </a:r>
          </a:p>
          <a:p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      工业级贴片卡费：</a:t>
            </a:r>
            <a:r>
              <a:rPr lang="en-US" altLang="zh-CN" sz="1600" dirty="0">
                <a:solidFill>
                  <a:srgbClr val="FFFF00"/>
                </a:solidFill>
                <a:latin typeface="+mn-ea"/>
              </a:rPr>
              <a:t>5</a:t>
            </a: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元</a:t>
            </a:r>
            <a:r>
              <a:rPr lang="en-US" altLang="zh-CN" sz="1600" dirty="0">
                <a:solidFill>
                  <a:srgbClr val="FFFF00"/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张</a:t>
            </a:r>
          </a:p>
        </p:txBody>
      </p:sp>
    </p:spTree>
    <p:extLst>
      <p:ext uri="{BB962C8B-B14F-4D97-AF65-F5344CB8AC3E}">
        <p14:creationId xmlns:p14="http://schemas.microsoft.com/office/powerpoint/2010/main" val="286339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34B6C-B2EB-40F4-AE53-404968D9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注意事项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5984" y="6402201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842550" y="1166780"/>
            <a:ext cx="982545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国漫卡</a:t>
            </a: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MSISDN</a:t>
            </a:r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号段与</a:t>
            </a: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IMSI</a:t>
            </a:r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号段的对应关系：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需要根据附件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《CMCC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国际漫游运营商及业务开通详表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202110》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确认客户所使用地区是否支持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172</a:t>
            </a:r>
            <a:r>
              <a:rPr lang="zh-CN" altLang="en-US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号段（</a:t>
            </a:r>
            <a:r>
              <a:rPr lang="en-US" altLang="zh-CN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46007</a:t>
            </a:r>
            <a:r>
              <a:rPr lang="zh-CN" altLang="en-US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）：属原个人号段，国际漫游覆盖较好，但需要一证五号的实名认证</a:t>
            </a:r>
            <a:endParaRPr lang="en-US" altLang="zh-CN" sz="14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148</a:t>
            </a:r>
            <a:r>
              <a:rPr lang="zh-CN" altLang="en-US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号段（</a:t>
            </a:r>
            <a:r>
              <a:rPr lang="en-US" altLang="zh-CN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46013</a:t>
            </a:r>
            <a:r>
              <a:rPr lang="zh-CN" altLang="en-US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）：属物联网专用号段，只需要企业实名，漫游覆盖地区每月更新中</a:t>
            </a:r>
            <a:endParaRPr lang="en-US" altLang="zh-CN" sz="14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147</a:t>
            </a:r>
            <a:r>
              <a:rPr lang="zh-CN" altLang="en-US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184</a:t>
            </a:r>
            <a:r>
              <a:rPr lang="zh-CN" altLang="en-US" sz="14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目前较少可忽略</a:t>
            </a:r>
            <a:endParaRPr lang="en-US" altLang="zh-CN" sz="14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国漫卡</a:t>
            </a: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APN</a:t>
            </a:r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号：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默认为</a:t>
            </a:r>
            <a:r>
              <a:rPr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cmiot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，公网访问（通用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APN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支持客户定制，公网与专网均可（专用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APN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省公司需要申请不带“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xxx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”后缀的全网专有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APN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，带后缀的为省级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APN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，无法保证在国际漫游中正常使用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沉默期：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支持沉默期，一般最长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个月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卡管平台：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OneLink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3F397D-E109-42C2-B475-F169491D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33005"/>
            <a:ext cx="6401232" cy="982443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864B649-9538-425C-BC27-BA4047CC3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374299"/>
              </p:ext>
            </p:extLst>
          </p:nvPr>
        </p:nvGraphicFramePr>
        <p:xfrm>
          <a:off x="9760127" y="2322101"/>
          <a:ext cx="1589323" cy="1368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3" imgW="914597" imgH="787283" progId="Excel.Sheet.12">
                  <p:embed/>
                </p:oleObj>
              </mc:Choice>
              <mc:Fallback>
                <p:oleObj name="工作表" showAsIcon="1" r:id="rId3" imgW="914597" imgH="787283" progId="Excel.Shee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864B649-9538-425C-BC27-BA4047CC3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0127" y="2322101"/>
                        <a:ext cx="1589323" cy="1368584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688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"/>
    </mc:Choice>
    <mc:Fallback xmlns="">
      <p:transition spd="slow" advTm="33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13442" y="21213"/>
            <a:ext cx="10333912" cy="623904"/>
          </a:xfrm>
          <a:prstGeom prst="rect">
            <a:avLst/>
          </a:prstGeom>
        </p:spPr>
        <p:txBody>
          <a:bodyPr lIns="121913" tIns="60956" rIns="121913" bIns="60956">
            <a:noAutofit/>
          </a:bodyPr>
          <a:lstStyle>
            <a:defPPr>
              <a:defRPr lang="zh-CN"/>
            </a:defPPr>
            <a:lvl1pPr defTabSz="669402" latinLnBrk="1">
              <a:spcBef>
                <a:spcPct val="0"/>
              </a:spcBef>
              <a:buNone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en-US" sz="2963" dirty="0"/>
          </a:p>
        </p:txBody>
      </p:sp>
      <p:sp>
        <p:nvSpPr>
          <p:cNvPr id="18" name="矩形 17"/>
          <p:cNvSpPr/>
          <p:nvPr/>
        </p:nvSpPr>
        <p:spPr>
          <a:xfrm>
            <a:off x="758646" y="1118728"/>
            <a:ext cx="4632037" cy="480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2352" indent="-30235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905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浙江常见出海地区物联网流量一口价</a:t>
            </a:r>
            <a:r>
              <a:rPr kumimoji="1" lang="zh-CN" altLang="en-US" sz="1905" dirty="0">
                <a:latin typeface="微软雅黑" pitchFamily="34" charset="-122"/>
                <a:ea typeface="微软雅黑" pitchFamily="34" charset="-122"/>
                <a:cs typeface="Arial"/>
              </a:rPr>
              <a:t>；</a:t>
            </a:r>
            <a:endParaRPr kumimoji="1" lang="en-US" altLang="zh-CN" sz="1905" dirty="0"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1E128D2-3D19-4E6C-B8D4-389E87F9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58" y="405129"/>
            <a:ext cx="13058141" cy="492443"/>
          </a:xfrm>
        </p:spPr>
        <p:txBody>
          <a:bodyPr/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中国移动香港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(CMHK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一口价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（未含税、利润）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334459-808D-4AC0-8B80-F2F8EC6FB687}"/>
              </a:ext>
            </a:extLst>
          </p:cNvPr>
          <p:cNvSpPr/>
          <p:nvPr/>
        </p:nvSpPr>
        <p:spPr>
          <a:xfrm>
            <a:off x="9067800" y="1307182"/>
            <a:ext cx="2910365" cy="317066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6A8447-BE4F-4315-A273-3BEEB01002A6}"/>
              </a:ext>
            </a:extLst>
          </p:cNvPr>
          <p:cNvSpPr txBox="1"/>
          <p:nvPr/>
        </p:nvSpPr>
        <p:spPr>
          <a:xfrm>
            <a:off x="9191149" y="1377283"/>
            <a:ext cx="26850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注意：</a:t>
            </a:r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卡费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（一次性）</a:t>
            </a:r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、普通插拔卡：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元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张</a:t>
            </a:r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、工业级插拔卡： 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10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元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张</a:t>
            </a:r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、工业级贴片卡：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 10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元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张</a:t>
            </a:r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平台连接费（月租）</a:t>
            </a:r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元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卡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月</a:t>
            </a:r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APN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费（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一次性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）</a:t>
            </a:r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、通用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APN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：免费</a:t>
            </a:r>
            <a:endParaRPr lang="en-US" altLang="zh-CN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、专用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APN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：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28000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元</a:t>
            </a:r>
            <a:endParaRPr lang="en-US" altLang="zh-CN" sz="14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1B70936-00D4-3F93-9787-347B828C5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54749"/>
              </p:ext>
            </p:extLst>
          </p:nvPr>
        </p:nvGraphicFramePr>
        <p:xfrm>
          <a:off x="282780" y="1752600"/>
          <a:ext cx="8496300" cy="3695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7190">
                  <a:extLst>
                    <a:ext uri="{9D8B030D-6E8A-4147-A177-3AD203B41FA5}">
                      <a16:colId xmlns:a16="http://schemas.microsoft.com/office/drawing/2014/main" val="1449729514"/>
                    </a:ext>
                  </a:extLst>
                </a:gridCol>
                <a:gridCol w="2423441">
                  <a:extLst>
                    <a:ext uri="{9D8B030D-6E8A-4147-A177-3AD203B41FA5}">
                      <a16:colId xmlns:a16="http://schemas.microsoft.com/office/drawing/2014/main" val="563926945"/>
                    </a:ext>
                  </a:extLst>
                </a:gridCol>
                <a:gridCol w="1092924">
                  <a:extLst>
                    <a:ext uri="{9D8B030D-6E8A-4147-A177-3AD203B41FA5}">
                      <a16:colId xmlns:a16="http://schemas.microsoft.com/office/drawing/2014/main" val="2415387541"/>
                    </a:ext>
                  </a:extLst>
                </a:gridCol>
                <a:gridCol w="902851">
                  <a:extLst>
                    <a:ext uri="{9D8B030D-6E8A-4147-A177-3AD203B41FA5}">
                      <a16:colId xmlns:a16="http://schemas.microsoft.com/office/drawing/2014/main" val="4019019823"/>
                    </a:ext>
                  </a:extLst>
                </a:gridCol>
                <a:gridCol w="902851">
                  <a:extLst>
                    <a:ext uri="{9D8B030D-6E8A-4147-A177-3AD203B41FA5}">
                      <a16:colId xmlns:a16="http://schemas.microsoft.com/office/drawing/2014/main" val="2189740382"/>
                    </a:ext>
                  </a:extLst>
                </a:gridCol>
                <a:gridCol w="1397043">
                  <a:extLst>
                    <a:ext uri="{9D8B030D-6E8A-4147-A177-3AD203B41FA5}">
                      <a16:colId xmlns:a16="http://schemas.microsoft.com/office/drawing/2014/main" val="200841527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地区</a:t>
                      </a:r>
                      <a:endParaRPr lang="zh-CN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网络服务商</a:t>
                      </a:r>
                      <a:endParaRPr lang="zh-CN" alt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月套餐</a:t>
                      </a:r>
                      <a:endParaRPr lang="zh-CN" alt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目录月费</a:t>
                      </a:r>
                      <a:endParaRPr lang="zh-CN" altLang="en-US" sz="900" b="1" i="0" u="none" strike="noStrike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折扣</a:t>
                      </a:r>
                      <a:endParaRPr lang="zh-CN" altLang="en-US" sz="900" b="1" i="0" u="none" strike="noStrike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套外费用（每</a:t>
                      </a:r>
                      <a:r>
                        <a:rPr lang="en-US" sz="900" u="none" strike="noStrike">
                          <a:effectLst/>
                        </a:rPr>
                        <a:t>MB）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1939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德国</a:t>
                      </a:r>
                      <a:endParaRPr lang="zh-CN" alt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Vodafone、Telefonica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30MB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6.87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4730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俄罗斯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OJSC VimpelCom、MegaFon、Tele2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30MB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13.74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69314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法国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SFR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(Altice Group)、Orange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30MB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9.62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1935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韩国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KT、SK Telecom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30MB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5.50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8484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马来西亚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Digi、Maxis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30MB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5.50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439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墨西哥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Claro、Telefonica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30MB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9.62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2081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日本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SoftBank、KDDI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30MB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4.12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678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台湾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ChungHwa Telecom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30MB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5.50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28976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泰国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DTAC、Truemove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(Real Future)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30MB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5.50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6833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西班牙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Vodafone、Telefonica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30MB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CNY 6.87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15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新加坡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Singtel、StarHub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30MB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CNY 5.50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76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新西兰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Vodafone、Spark NZT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30MB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6.87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9450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印度尼西亚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Excelcom、Indosat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30MB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4.12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7</a:t>
                      </a:r>
                      <a:r>
                        <a:rPr lang="zh-CN" altLang="en-US" sz="900" u="none" strike="noStrike" dirty="0">
                          <a:effectLst/>
                        </a:rPr>
                        <a:t>折</a:t>
                      </a:r>
                      <a:endParaRPr lang="zh-CN" alt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13081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英国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Vodafone、E.E. (Orange)、E.E. (T-Mobile)、Telefonica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30MB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6.87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7</a:t>
                      </a:r>
                      <a:r>
                        <a:rPr lang="zh-CN" altLang="en-US" sz="900" u="none" strike="noStrike" dirty="0">
                          <a:effectLst/>
                        </a:rPr>
                        <a:t>折</a:t>
                      </a:r>
                      <a:endParaRPr lang="zh-CN" alt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0.40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129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越南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Mobifone、GPC Vinaphone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30MB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6.87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CNY 0.40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63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香港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CMHK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30MB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CNY 7.00</a:t>
                      </a:r>
                      <a:endParaRPr 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折</a:t>
                      </a:r>
                      <a:endParaRPr lang="zh-CN" altLang="en-US" sz="900" b="0" i="0" u="none" strike="noStrike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CNY 0.40</a:t>
                      </a:r>
                      <a:endParaRPr lang="en-US" sz="900" b="0" i="0" u="none" strike="noStrike" dirty="0">
                        <a:solidFill>
                          <a:srgbClr val="4A4D4E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564417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5E21E333-230D-E2FE-3DB6-56CF711C3F64}"/>
              </a:ext>
            </a:extLst>
          </p:cNvPr>
          <p:cNvSpPr/>
          <p:nvPr/>
        </p:nvSpPr>
        <p:spPr>
          <a:xfrm>
            <a:off x="457200" y="5601848"/>
            <a:ext cx="8153400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2352" indent="-30235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此价格不含税和省公司利润</a:t>
            </a:r>
            <a:r>
              <a:rPr kumimoji="1" lang="en-US" altLang="zh-CN" sz="16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.(</a:t>
            </a:r>
            <a:r>
              <a:rPr kumimoji="1" lang="zh-CN" altLang="en-US" sz="16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具体税费参考省公司产品对应清单</a:t>
            </a:r>
            <a:r>
              <a:rPr kumimoji="1" lang="en-US" altLang="zh-CN" sz="16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)</a:t>
            </a:r>
          </a:p>
          <a:p>
            <a:pPr marL="302352" indent="-30235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主要适用于地市需要对客户快速报价使用</a:t>
            </a:r>
            <a:r>
              <a:rPr kumimoji="1" lang="en-US" altLang="zh-CN" sz="16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,</a:t>
            </a:r>
            <a:r>
              <a:rPr kumimoji="1" lang="zh-CN" altLang="en-US" sz="16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产品主要为</a:t>
            </a:r>
            <a:r>
              <a:rPr kumimoji="1" lang="en-US" altLang="zh-CN" sz="16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CMHK</a:t>
            </a:r>
            <a:r>
              <a:rPr kumimoji="1" lang="zh-CN" altLang="en-US" sz="160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漫游能力</a:t>
            </a:r>
            <a:endParaRPr kumimoji="1" lang="en-US" altLang="zh-CN" sz="160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27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13442" y="21213"/>
            <a:ext cx="10333912" cy="623904"/>
          </a:xfrm>
          <a:prstGeom prst="rect">
            <a:avLst/>
          </a:prstGeom>
        </p:spPr>
        <p:txBody>
          <a:bodyPr lIns="121913" tIns="60956" rIns="121913" bIns="60956">
            <a:noAutofit/>
          </a:bodyPr>
          <a:lstStyle>
            <a:defPPr>
              <a:defRPr lang="zh-CN"/>
            </a:defPPr>
            <a:lvl1pPr defTabSz="669402" latinLnBrk="1">
              <a:spcBef>
                <a:spcPct val="0"/>
              </a:spcBef>
              <a:buNone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en-US" sz="2963" dirty="0"/>
          </a:p>
        </p:txBody>
      </p:sp>
      <p:sp>
        <p:nvSpPr>
          <p:cNvPr id="3" name="TextBox 2"/>
          <p:cNvSpPr txBox="1"/>
          <p:nvPr/>
        </p:nvSpPr>
        <p:spPr>
          <a:xfrm>
            <a:off x="629027" y="1158377"/>
            <a:ext cx="10952994" cy="433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对于没提供一口价的地区，需要</a:t>
            </a:r>
            <a:r>
              <a:rPr kumimoji="1" lang="zh-CN" altLang="en-US" sz="20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一事一议</a:t>
            </a: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进行询价：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   </a:t>
            </a:r>
            <a:r>
              <a:rPr kumimoji="1"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直接通过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CMI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区域经理询价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,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一般正常情况下在</a:t>
            </a:r>
            <a:r>
              <a:rPr kumimoji="1" lang="en-US" altLang="zh-CN" sz="20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3</a:t>
            </a:r>
            <a:r>
              <a:rPr kumimoji="1" lang="zh-CN" altLang="en-US" sz="20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个工作日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内回复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客户需要采购量大或者大流量套餐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,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也可提交国际公司需求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,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申请</a:t>
            </a:r>
            <a:r>
              <a:rPr kumimoji="1" lang="zh-CN" altLang="en-US" sz="20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更大折扣优惠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卡数量超过</a:t>
            </a:r>
            <a:r>
              <a:rPr kumimoji="1"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5000</a:t>
            </a:r>
            <a:r>
              <a:rPr kumimoji="1"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张</a:t>
            </a:r>
            <a:r>
              <a:rPr kumimoji="1"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(</a:t>
            </a:r>
            <a:r>
              <a:rPr kumimoji="1"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含</a:t>
            </a:r>
            <a:r>
              <a:rPr kumimoji="1"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)</a:t>
            </a:r>
            <a:r>
              <a:rPr kumimoji="1"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时</a:t>
            </a:r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，卡费可免除；</a:t>
            </a:r>
            <a:endParaRPr kumimoji="1"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marL="302352" indent="-30235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最大流量套餐：</a:t>
            </a:r>
            <a:r>
              <a:rPr kumimoji="1"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12GB/</a:t>
            </a:r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月；</a:t>
            </a:r>
            <a:endParaRPr kumimoji="1"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marL="302352" indent="-30235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支持流量共享；</a:t>
            </a:r>
            <a:endParaRPr kumimoji="1"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marL="302352" indent="-30235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印度，巴西，沙特，阿联酋：当地法规只能使用本地卡；</a:t>
            </a:r>
            <a:endParaRPr kumimoji="1" lang="en-US" altLang="zh-CN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marL="302352" indent="-30235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默认</a:t>
            </a:r>
            <a:r>
              <a:rPr kumimoji="1"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APN</a:t>
            </a:r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号为</a:t>
            </a:r>
            <a:r>
              <a:rPr kumimoji="1"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m2m.iot1</a:t>
            </a:r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，支持客户定制</a:t>
            </a:r>
            <a:endParaRPr kumimoji="1"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marL="302352" indent="-30235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沉默期：一般最长</a:t>
            </a:r>
            <a:r>
              <a:rPr kumimoji="1"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6</a:t>
            </a:r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个月</a:t>
            </a:r>
            <a:endParaRPr kumimoji="1"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marL="302352" indent="-30235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卡管平台</a:t>
            </a:r>
            <a:r>
              <a:rPr kumimoji="1"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DCP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A88E4FF-3B8F-4EF4-BF7D-0DD125C3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59" y="405129"/>
            <a:ext cx="10876280" cy="369332"/>
          </a:xfrm>
        </p:spPr>
        <p:txBody>
          <a:bodyPr/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其他地区的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CMHK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物联网资费（一事一议进行询价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未含税）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ED6C1DD-CC01-419E-ABCB-6265EEB03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637671"/>
              </p:ext>
            </p:extLst>
          </p:nvPr>
        </p:nvGraphicFramePr>
        <p:xfrm>
          <a:off x="8280399" y="3814618"/>
          <a:ext cx="1915191" cy="1659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2" imgW="914330" imgH="792692" progId="Excel.Sheet.12">
                  <p:embed/>
                </p:oleObj>
              </mc:Choice>
              <mc:Fallback>
                <p:oleObj name="工作表" showAsIcon="1" r:id="rId2" imgW="914330" imgH="792692" progId="Excel.Shee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ED6C1DD-CC01-419E-ABCB-6265EEB03C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80399" y="3814618"/>
                        <a:ext cx="1915191" cy="1659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902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AE02B6E1-31E6-4F4B-88FA-33C9D0203234}"/>
              </a:ext>
            </a:extLst>
          </p:cNvPr>
          <p:cNvSpPr/>
          <p:nvPr/>
        </p:nvSpPr>
        <p:spPr>
          <a:xfrm>
            <a:off x="9541163" y="1357419"/>
            <a:ext cx="1979324" cy="1745999"/>
          </a:xfrm>
          <a:prstGeom prst="wedgeRectCallout">
            <a:avLst>
              <a:gd name="adj1" fmla="val -72164"/>
              <a:gd name="adj2" fmla="val -15792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DC9E00-ED06-4E67-BEFD-7FF1C4B81634}"/>
              </a:ext>
            </a:extLst>
          </p:cNvPr>
          <p:cNvSpPr/>
          <p:nvPr/>
        </p:nvSpPr>
        <p:spPr>
          <a:xfrm>
            <a:off x="235411" y="3805803"/>
            <a:ext cx="7462344" cy="33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zh-CN" altLang="en-US" sz="12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通信费</a:t>
            </a:r>
            <a:endParaRPr lang="en-US" altLang="zh-CN" sz="1200" b="1" dirty="0">
              <a:solidFill>
                <a:prstClr val="black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1841C613-1698-40BA-80E5-9F8E885ACDE7}"/>
              </a:ext>
            </a:extLst>
          </p:cNvPr>
          <p:cNvGraphicFramePr>
            <a:graphicFrameLocks noGrp="1"/>
          </p:cNvGraphicFramePr>
          <p:nvPr/>
        </p:nvGraphicFramePr>
        <p:xfrm>
          <a:off x="328922" y="1357419"/>
          <a:ext cx="3569234" cy="1152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</a:t>
                      </a:r>
                      <a:r>
                        <a:rPr lang="zh-TW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卡类型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结算价（元</a:t>
                      </a:r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张）</a:t>
                      </a:r>
                      <a:endParaRPr lang="en-US" altLang="zh-CN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23707" marR="237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1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标准塑料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</a:t>
                      </a:r>
                      <a:r>
                        <a:rPr lang="zh-TW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¥     </a:t>
                      </a:r>
                      <a:r>
                        <a:rPr 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7.00 </a:t>
                      </a:r>
                    </a:p>
                  </a:txBody>
                  <a:tcPr marL="12700" marR="12700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1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强化的塑料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</a:t>
                      </a:r>
                      <a:r>
                        <a:rPr lang="zh-TW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¥    14.00 </a:t>
                      </a:r>
                    </a:p>
                  </a:txBody>
                  <a:tcPr marL="12700" marR="12700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7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QFN8 SIM</a:t>
                      </a:r>
                      <a:r>
                        <a:rPr lang="zh-TW" sz="11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卡（可软焊）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¥    2</a:t>
                      </a:r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.00 </a:t>
                      </a:r>
                    </a:p>
                  </a:txBody>
                  <a:tcPr marL="12700" marR="12700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4118B2F6-AC86-49A3-917E-03E1341DF0B2}"/>
              </a:ext>
            </a:extLst>
          </p:cNvPr>
          <p:cNvSpPr/>
          <p:nvPr/>
        </p:nvSpPr>
        <p:spPr>
          <a:xfrm>
            <a:off x="228448" y="988199"/>
            <a:ext cx="3364312" cy="33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zh-CN" sz="1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</a:t>
            </a:r>
            <a:r>
              <a:rPr lang="zh-CN" altLang="en-US" sz="1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卡费</a:t>
            </a:r>
            <a:endParaRPr lang="en-US" altLang="zh-CN" sz="1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487BC83-B923-4830-A05F-CBAB9AB9F6D1}"/>
              </a:ext>
            </a:extLst>
          </p:cNvPr>
          <p:cNvGraphicFramePr>
            <a:graphicFrameLocks noGrp="1"/>
          </p:cNvGraphicFramePr>
          <p:nvPr/>
        </p:nvGraphicFramePr>
        <p:xfrm>
          <a:off x="4812564" y="1369556"/>
          <a:ext cx="4245211" cy="13761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2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5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2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包括技术组件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结算价（元</a:t>
                      </a:r>
                      <a:r>
                        <a:rPr lang="en-US" altLang="zh-CN" sz="11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个）</a:t>
                      </a:r>
                      <a:endParaRPr lang="en-US" altLang="zh-CN" sz="11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707" marR="237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共享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APN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免费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私有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APN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¥   28,000</a:t>
                      </a:r>
                    </a:p>
                  </a:txBody>
                  <a:tcPr marL="12700" marR="12700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共享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APN  IPSEC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¥   28,800</a:t>
                      </a:r>
                    </a:p>
                  </a:txBody>
                  <a:tcPr marL="12700" marR="12700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私有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APN  IPSEC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¥   38,400</a:t>
                      </a:r>
                    </a:p>
                  </a:txBody>
                  <a:tcPr marL="12700" marR="12700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F31B5F7D-ED7F-4D72-B11D-8FF5BC979364}"/>
              </a:ext>
            </a:extLst>
          </p:cNvPr>
          <p:cNvSpPr/>
          <p:nvPr/>
        </p:nvSpPr>
        <p:spPr>
          <a:xfrm>
            <a:off x="4706566" y="1007324"/>
            <a:ext cx="3076280" cy="33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zh-CN" sz="1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APN</a:t>
            </a:r>
            <a:r>
              <a:rPr lang="zh-CN" altLang="en-US" sz="1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建设费</a:t>
            </a:r>
            <a:endParaRPr lang="en-US" altLang="zh-CN" sz="1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A5587C-207C-4D71-AB3E-564C477D94FC}"/>
              </a:ext>
            </a:extLst>
          </p:cNvPr>
          <p:cNvSpPr/>
          <p:nvPr/>
        </p:nvSpPr>
        <p:spPr>
          <a:xfrm>
            <a:off x="228448" y="2497452"/>
            <a:ext cx="269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zh-CN" altLang="en-US" sz="12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平台费</a:t>
            </a:r>
            <a:endParaRPr lang="en-US" altLang="zh-CN" sz="1200" b="1" dirty="0">
              <a:solidFill>
                <a:prstClr val="black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B890E93E-D04B-4107-A190-3D724CA17CC8}"/>
              </a:ext>
            </a:extLst>
          </p:cNvPr>
          <p:cNvGraphicFramePr>
            <a:graphicFrameLocks noGrp="1"/>
          </p:cNvGraphicFramePr>
          <p:nvPr/>
        </p:nvGraphicFramePr>
        <p:xfrm>
          <a:off x="340243" y="2826055"/>
          <a:ext cx="3533796" cy="9213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4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资费类别</a:t>
                      </a:r>
                      <a:endParaRPr lang="en-US" sz="1100" b="1" kern="10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结算价（元</a:t>
                      </a: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月）</a:t>
                      </a:r>
                      <a:endParaRPr lang="en-US" altLang="zh-CN" sz="1100" b="1" kern="10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23707" marR="237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连接费（激活）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¥   </a:t>
                      </a:r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1.7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连接费（暂停）</a:t>
                      </a:r>
                      <a:endParaRPr lang="en-US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3707" marR="23707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¥   </a:t>
                      </a:r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9525" marB="0" anchor="ctr"/>
                </a:tc>
                <a:extLst>
                  <a:ext uri="{0D108BD9-81ED-4DB2-BD59-A6C34878D82A}">
                    <a16:rowId xmlns:a16="http://schemas.microsoft.com/office/drawing/2014/main" val="169799137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35364" y="4162826"/>
          <a:ext cx="11329257" cy="2495155"/>
        </p:xfrm>
        <a:graphic>
          <a:graphicData uri="http://schemas.openxmlformats.org/drawingml/2006/table">
            <a:tbl>
              <a:tblPr/>
              <a:tblGrid>
                <a:gridCol w="335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1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0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服务区域及网络层级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一个网络                         </a:t>
                      </a:r>
                      <a:endParaRPr lang="en-US" altLang="zh-CN" sz="1100" b="1" kern="10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rtl="0" fontAlgn="ctr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流量费（元</a:t>
                      </a: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/MB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两个网络                          </a:t>
                      </a:r>
                      <a:endParaRPr lang="en-US" altLang="zh-CN" sz="1100" b="1" kern="10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rtl="0" fontAlgn="ctr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流量费（元</a:t>
                      </a: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/MB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所有网络                         </a:t>
                      </a:r>
                      <a:endParaRPr lang="en-US" altLang="zh-CN" sz="1100" b="1" kern="10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rtl="0" fontAlgn="ctr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流量费（元</a:t>
                      </a: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/MB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5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欧洲沃达丰子网国家区域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0.08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0.09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0.47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54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欧洲以外沃达丰子网国家区域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0.11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0.43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18.89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89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其他欧洲国家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0.08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0.09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0.52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54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世界国家群组</a:t>
                      </a: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0.14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0.28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2.36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89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世界国家群组</a:t>
                      </a: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1.04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1.32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3.78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54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世界国家群组</a:t>
                      </a: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1.42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3.78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9.44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89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世界国家群组</a:t>
                      </a: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4.72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6.61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10.39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54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世界国家群组</a:t>
                      </a: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</a:p>
                  </a:txBody>
                  <a:tcPr marL="8467" marR="8467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18.89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37.78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141.67 </a:t>
                      </a:r>
                    </a:p>
                  </a:txBody>
                  <a:tcPr marL="8467" marR="8467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684777" y="3005566"/>
          <a:ext cx="1722988" cy="1483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87320" progId="Excel.Sheet.12">
                  <p:embed/>
                </p:oleObj>
              </mc:Choice>
              <mc:Fallback>
                <p:oleObj name="Worksheet" showAsIcon="1" r:id="rId2" imgW="914400" imgH="787320" progId="Excel.Sheet.12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84777" y="3005566"/>
                        <a:ext cx="1722988" cy="14836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3">
            <a:extLst>
              <a:ext uri="{FF2B5EF4-FFF2-40B4-BE49-F238E27FC236}">
                <a16:creationId xmlns:a16="http://schemas.microsoft.com/office/drawing/2014/main" id="{86DBCCF0-4772-4C64-8825-CACEF596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61" y="305770"/>
            <a:ext cx="10876280" cy="430887"/>
          </a:xfrm>
        </p:spPr>
        <p:txBody>
          <a:bodyPr/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境外卡举例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沃达丰物联网卡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未含税和省公司利润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1D9E1A-0395-4B03-88B4-E0DC6F1F629B}"/>
              </a:ext>
            </a:extLst>
          </p:cNvPr>
          <p:cNvSpPr txBox="1"/>
          <p:nvPr/>
        </p:nvSpPr>
        <p:spPr>
          <a:xfrm>
            <a:off x="9605278" y="1424429"/>
            <a:ext cx="1883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 fontAlgn="b"/>
            <a:r>
              <a:rPr lang="zh-CN" altLang="en-US" sz="12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注意：</a:t>
            </a:r>
            <a:endParaRPr lang="en-US" altLang="zh-CN" sz="1200" b="1" dirty="0">
              <a:solidFill>
                <a:prstClr val="black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defTabSz="914354" fontAlgn="b"/>
            <a:endParaRPr lang="en-US" altLang="zh-CN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54" fontAlgn="b"/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公网访问情况：</a:t>
            </a:r>
            <a:endParaRPr lang="en-US" altLang="zh-CN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54" fontAlgn="b"/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总开卡量在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万张以下可以使用共享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APN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；如总量在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万卡以上需要私有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APN</a:t>
            </a:r>
          </a:p>
          <a:p>
            <a:pPr defTabSz="914354" fontAlgn="b"/>
            <a:endParaRPr lang="en-US" altLang="zh-CN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54" fontAlgn="b"/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专网访问情况：</a:t>
            </a:r>
            <a:endParaRPr lang="en-US" altLang="zh-CN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54" fontAlgn="b"/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必须使用私有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APN</a:t>
            </a: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37B69682-13EC-4CC1-84A3-C2765FB5A4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799" y="3032125"/>
          <a:ext cx="1681972" cy="1457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330" imgH="792692" progId="Excel.Sheet.12">
                  <p:embed/>
                </p:oleObj>
              </mc:Choice>
              <mc:Fallback>
                <p:oleObj name="Worksheet" showAsIcon="1" r:id="rId4" imgW="914330" imgH="792692" progId="Excel.Sheet.12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37B69682-13EC-4CC1-84A3-C2765FB5A4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799" y="3032125"/>
                        <a:ext cx="1681972" cy="1457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5231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34B6C-B2EB-40F4-AE53-404968D9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59" y="405129"/>
            <a:ext cx="10876280" cy="430887"/>
          </a:xfrm>
        </p:spPr>
        <p:txBody>
          <a:bodyPr/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注意事项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E09B-3939-4072-824B-09299B1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5984" y="6402201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914400" y="1600200"/>
            <a:ext cx="1005866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报价指引：</a:t>
            </a:r>
            <a:endParaRPr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</a:t>
            </a:r>
            <a:r>
              <a:rPr lang="zh-CN" altLang="en-US" sz="16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客户需求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国际公司会选择本地卡解决方案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国际公司和多家境外运营商合作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通过转售客户目的地国家的物联网卡业务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满足客户</a:t>
            </a:r>
            <a:r>
              <a:rPr lang="zh-CN" altLang="en-US" sz="16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技术、合规或者资费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的需求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</a:t>
            </a:r>
            <a:r>
              <a:rPr lang="zh-CN" altLang="en-US" sz="16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一事一议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每个地区运营商报价和交付方式均不同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客户要求也较个性化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需要售前阶段和客户充分对接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各家运营商均有自己的优势区域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如中国移动在东南亚方向有技术和资费优势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即便自有资源无优势的地区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国际公司也可以通过合作伙伴协同为客户提供服务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但是需要地市尽早拿到客户需求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抢占优势资源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根据客户需求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会有一次性费用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如建设费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,APN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费用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短信费用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语音费用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流量费等等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每个细项的具体的税点均不同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务必</a:t>
            </a:r>
            <a:r>
              <a:rPr lang="zh-CN" altLang="en-US" sz="16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提前确认好税率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后再对客户报价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674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"/>
    </mc:Choice>
    <mc:Fallback xmlns="">
      <p:transition spd="slow" advTm="33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3761231" y="2453639"/>
              <a:ext cx="4669790" cy="666115"/>
            </a:xfrm>
            <a:custGeom>
              <a:avLst/>
              <a:gdLst/>
              <a:ahLst/>
              <a:cxnLst/>
              <a:rect l="l" t="t" r="r" b="b"/>
              <a:pathLst>
                <a:path w="4669790" h="666114">
                  <a:moveTo>
                    <a:pt x="4606290" y="0"/>
                  </a:moveTo>
                  <a:lnTo>
                    <a:pt x="63245" y="0"/>
                  </a:lnTo>
                  <a:lnTo>
                    <a:pt x="38629" y="4970"/>
                  </a:lnTo>
                  <a:lnTo>
                    <a:pt x="18526" y="18526"/>
                  </a:lnTo>
                  <a:lnTo>
                    <a:pt x="4970" y="38629"/>
                  </a:lnTo>
                  <a:lnTo>
                    <a:pt x="0" y="63246"/>
                  </a:lnTo>
                  <a:lnTo>
                    <a:pt x="0" y="602742"/>
                  </a:lnTo>
                  <a:lnTo>
                    <a:pt x="4970" y="627358"/>
                  </a:lnTo>
                  <a:lnTo>
                    <a:pt x="18526" y="647461"/>
                  </a:lnTo>
                  <a:lnTo>
                    <a:pt x="38629" y="661017"/>
                  </a:lnTo>
                  <a:lnTo>
                    <a:pt x="63245" y="665988"/>
                  </a:lnTo>
                  <a:lnTo>
                    <a:pt x="4606290" y="665988"/>
                  </a:lnTo>
                  <a:lnTo>
                    <a:pt x="4630906" y="661017"/>
                  </a:lnTo>
                  <a:lnTo>
                    <a:pt x="4651009" y="647461"/>
                  </a:lnTo>
                  <a:lnTo>
                    <a:pt x="4664565" y="627358"/>
                  </a:lnTo>
                  <a:lnTo>
                    <a:pt x="4669536" y="602742"/>
                  </a:lnTo>
                  <a:lnTo>
                    <a:pt x="4669536" y="63246"/>
                  </a:lnTo>
                  <a:lnTo>
                    <a:pt x="4664565" y="38629"/>
                  </a:lnTo>
                  <a:lnTo>
                    <a:pt x="4651009" y="18526"/>
                  </a:lnTo>
                  <a:lnTo>
                    <a:pt x="4630906" y="4970"/>
                  </a:lnTo>
                  <a:lnTo>
                    <a:pt x="4606290" y="0"/>
                  </a:lnTo>
                  <a:close/>
                </a:path>
              </a:pathLst>
            </a:custGeom>
            <a:solidFill>
              <a:srgbClr val="7E7E7E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49446" y="2596895"/>
              <a:ext cx="418465" cy="359410"/>
            </a:xfrm>
            <a:custGeom>
              <a:avLst/>
              <a:gdLst/>
              <a:ahLst/>
              <a:cxnLst/>
              <a:rect l="l" t="t" r="r" b="b"/>
              <a:pathLst>
                <a:path w="418464" h="359410">
                  <a:moveTo>
                    <a:pt x="115824" y="38226"/>
                  </a:moveTo>
                  <a:lnTo>
                    <a:pt x="84653" y="47418"/>
                  </a:lnTo>
                  <a:lnTo>
                    <a:pt x="62388" y="74993"/>
                  </a:lnTo>
                  <a:lnTo>
                    <a:pt x="49029" y="120951"/>
                  </a:lnTo>
                  <a:lnTo>
                    <a:pt x="44576" y="185292"/>
                  </a:lnTo>
                  <a:lnTo>
                    <a:pt x="48954" y="245560"/>
                  </a:lnTo>
                  <a:lnTo>
                    <a:pt x="62071" y="288623"/>
                  </a:lnTo>
                  <a:lnTo>
                    <a:pt x="83903" y="314469"/>
                  </a:lnTo>
                  <a:lnTo>
                    <a:pt x="114426" y="323088"/>
                  </a:lnTo>
                  <a:lnTo>
                    <a:pt x="144524" y="314326"/>
                  </a:lnTo>
                  <a:lnTo>
                    <a:pt x="166036" y="288051"/>
                  </a:lnTo>
                  <a:lnTo>
                    <a:pt x="178952" y="244274"/>
                  </a:lnTo>
                  <a:lnTo>
                    <a:pt x="183261" y="183006"/>
                  </a:lnTo>
                  <a:lnTo>
                    <a:pt x="179046" y="119665"/>
                  </a:lnTo>
                  <a:lnTo>
                    <a:pt x="166401" y="74422"/>
                  </a:lnTo>
                  <a:lnTo>
                    <a:pt x="145327" y="47275"/>
                  </a:lnTo>
                  <a:lnTo>
                    <a:pt x="115824" y="38226"/>
                  </a:lnTo>
                  <a:close/>
                </a:path>
                <a:path w="418464" h="359410">
                  <a:moveTo>
                    <a:pt x="118237" y="1777"/>
                  </a:moveTo>
                  <a:lnTo>
                    <a:pt x="157801" y="8865"/>
                  </a:lnTo>
                  <a:lnTo>
                    <a:pt x="210527" y="65584"/>
                  </a:lnTo>
                  <a:lnTo>
                    <a:pt x="223701" y="115228"/>
                  </a:lnTo>
                  <a:lnTo>
                    <a:pt x="228091" y="179069"/>
                  </a:lnTo>
                  <a:lnTo>
                    <a:pt x="226163" y="220219"/>
                  </a:lnTo>
                  <a:lnTo>
                    <a:pt x="210732" y="287137"/>
                  </a:lnTo>
                  <a:lnTo>
                    <a:pt x="180177" y="333170"/>
                  </a:lnTo>
                  <a:lnTo>
                    <a:pt x="136830" y="356272"/>
                  </a:lnTo>
                  <a:lnTo>
                    <a:pt x="110489" y="359155"/>
                  </a:lnTo>
                  <a:lnTo>
                    <a:pt x="85603" y="356415"/>
                  </a:lnTo>
                  <a:lnTo>
                    <a:pt x="44785" y="334456"/>
                  </a:lnTo>
                  <a:lnTo>
                    <a:pt x="16180" y="290730"/>
                  </a:lnTo>
                  <a:lnTo>
                    <a:pt x="1789" y="226810"/>
                  </a:lnTo>
                  <a:lnTo>
                    <a:pt x="0" y="187325"/>
                  </a:lnTo>
                  <a:lnTo>
                    <a:pt x="1885" y="144315"/>
                  </a:lnTo>
                  <a:lnTo>
                    <a:pt x="17037" y="75060"/>
                  </a:lnTo>
                  <a:lnTo>
                    <a:pt x="47210" y="28192"/>
                  </a:lnTo>
                  <a:lnTo>
                    <a:pt x="91164" y="4708"/>
                  </a:lnTo>
                  <a:lnTo>
                    <a:pt x="118237" y="1777"/>
                  </a:lnTo>
                  <a:close/>
                </a:path>
                <a:path w="418464" h="359410">
                  <a:moveTo>
                    <a:pt x="401954" y="0"/>
                  </a:moveTo>
                  <a:lnTo>
                    <a:pt x="418464" y="0"/>
                  </a:lnTo>
                  <a:lnTo>
                    <a:pt x="418464" y="353440"/>
                  </a:lnTo>
                  <a:lnTo>
                    <a:pt x="375157" y="353440"/>
                  </a:lnTo>
                  <a:lnTo>
                    <a:pt x="375157" y="57657"/>
                  </a:lnTo>
                  <a:lnTo>
                    <a:pt x="369131" y="62946"/>
                  </a:lnTo>
                  <a:lnTo>
                    <a:pt x="328384" y="86477"/>
                  </a:lnTo>
                  <a:lnTo>
                    <a:pt x="295148" y="98425"/>
                  </a:lnTo>
                  <a:lnTo>
                    <a:pt x="295148" y="55625"/>
                  </a:lnTo>
                  <a:lnTo>
                    <a:pt x="309121" y="51246"/>
                  </a:lnTo>
                  <a:lnTo>
                    <a:pt x="323595" y="45735"/>
                  </a:lnTo>
                  <a:lnTo>
                    <a:pt x="368665" y="23181"/>
                  </a:lnTo>
                  <a:lnTo>
                    <a:pt x="392668" y="7473"/>
                  </a:lnTo>
                  <a:lnTo>
                    <a:pt x="401954" y="0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0047" y="2545842"/>
            <a:ext cx="271474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u="none" spc="615" dirty="0">
                <a:latin typeface="Microsoft YaHei"/>
                <a:cs typeface="Microsoft YaHei"/>
              </a:rPr>
              <a:t>产品</a:t>
            </a:r>
            <a:r>
              <a:rPr sz="2800" b="0" u="none" spc="625" dirty="0">
                <a:latin typeface="Microsoft YaHei"/>
                <a:cs typeface="Microsoft YaHei"/>
              </a:rPr>
              <a:t>能</a:t>
            </a:r>
            <a:r>
              <a:rPr sz="2800" b="0" u="none" spc="615" dirty="0">
                <a:latin typeface="Microsoft YaHei"/>
                <a:cs typeface="Microsoft YaHei"/>
              </a:rPr>
              <a:t>力介</a:t>
            </a:r>
            <a:r>
              <a:rPr sz="2800" b="0" u="none" spc="-5" dirty="0">
                <a:latin typeface="Microsoft YaHei"/>
                <a:cs typeface="Microsoft YaHei"/>
              </a:rPr>
              <a:t>绍</a:t>
            </a:r>
            <a:endParaRPr sz="2800" dirty="0">
              <a:latin typeface="Microsoft YaHei"/>
              <a:cs typeface="Microsoft Ya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61232" y="2450592"/>
            <a:ext cx="4669790" cy="1844039"/>
            <a:chOff x="3761232" y="2450592"/>
            <a:chExt cx="4669790" cy="1844039"/>
          </a:xfrm>
        </p:grpSpPr>
        <p:sp>
          <p:nvSpPr>
            <p:cNvPr id="7" name="object 7"/>
            <p:cNvSpPr/>
            <p:nvPr/>
          </p:nvSpPr>
          <p:spPr>
            <a:xfrm>
              <a:off x="4711446" y="2469642"/>
              <a:ext cx="0" cy="664210"/>
            </a:xfrm>
            <a:custGeom>
              <a:avLst/>
              <a:gdLst/>
              <a:ahLst/>
              <a:cxnLst/>
              <a:rect l="l" t="t" r="r" b="b"/>
              <a:pathLst>
                <a:path h="664210">
                  <a:moveTo>
                    <a:pt x="0" y="0"/>
                  </a:moveTo>
                  <a:lnTo>
                    <a:pt x="0" y="664210"/>
                  </a:lnTo>
                </a:path>
              </a:pathLst>
            </a:custGeom>
            <a:ln w="38100">
              <a:solidFill>
                <a:srgbClr val="FCC7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61232" y="3628644"/>
              <a:ext cx="4669790" cy="666115"/>
            </a:xfrm>
            <a:custGeom>
              <a:avLst/>
              <a:gdLst/>
              <a:ahLst/>
              <a:cxnLst/>
              <a:rect l="l" t="t" r="r" b="b"/>
              <a:pathLst>
                <a:path w="4669790" h="666114">
                  <a:moveTo>
                    <a:pt x="4606290" y="0"/>
                  </a:moveTo>
                  <a:lnTo>
                    <a:pt x="63245" y="0"/>
                  </a:lnTo>
                  <a:lnTo>
                    <a:pt x="38629" y="4970"/>
                  </a:lnTo>
                  <a:lnTo>
                    <a:pt x="18526" y="18526"/>
                  </a:lnTo>
                  <a:lnTo>
                    <a:pt x="4970" y="38629"/>
                  </a:lnTo>
                  <a:lnTo>
                    <a:pt x="0" y="63245"/>
                  </a:lnTo>
                  <a:lnTo>
                    <a:pt x="0" y="602741"/>
                  </a:lnTo>
                  <a:lnTo>
                    <a:pt x="4970" y="627358"/>
                  </a:lnTo>
                  <a:lnTo>
                    <a:pt x="18526" y="647461"/>
                  </a:lnTo>
                  <a:lnTo>
                    <a:pt x="38629" y="661017"/>
                  </a:lnTo>
                  <a:lnTo>
                    <a:pt x="63245" y="665987"/>
                  </a:lnTo>
                  <a:lnTo>
                    <a:pt x="4606290" y="665987"/>
                  </a:lnTo>
                  <a:lnTo>
                    <a:pt x="4630906" y="661017"/>
                  </a:lnTo>
                  <a:lnTo>
                    <a:pt x="4651009" y="647461"/>
                  </a:lnTo>
                  <a:lnTo>
                    <a:pt x="4664565" y="627358"/>
                  </a:lnTo>
                  <a:lnTo>
                    <a:pt x="4669536" y="602741"/>
                  </a:lnTo>
                  <a:lnTo>
                    <a:pt x="4669536" y="63245"/>
                  </a:lnTo>
                  <a:lnTo>
                    <a:pt x="4664565" y="38629"/>
                  </a:lnTo>
                  <a:lnTo>
                    <a:pt x="4651009" y="18526"/>
                  </a:lnTo>
                  <a:lnTo>
                    <a:pt x="4630906" y="4970"/>
                  </a:lnTo>
                  <a:lnTo>
                    <a:pt x="4606290" y="0"/>
                  </a:lnTo>
                  <a:close/>
                </a:path>
              </a:pathLst>
            </a:custGeom>
            <a:solidFill>
              <a:srgbClr val="7E7E7E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50335" y="3773932"/>
              <a:ext cx="492125" cy="357505"/>
            </a:xfrm>
            <a:custGeom>
              <a:avLst/>
              <a:gdLst/>
              <a:ahLst/>
              <a:cxnLst/>
              <a:rect l="l" t="t" r="r" b="b"/>
              <a:pathLst>
                <a:path w="492125" h="357504">
                  <a:moveTo>
                    <a:pt x="115824" y="36449"/>
                  </a:moveTo>
                  <a:lnTo>
                    <a:pt x="84653" y="45640"/>
                  </a:lnTo>
                  <a:lnTo>
                    <a:pt x="62388" y="73215"/>
                  </a:lnTo>
                  <a:lnTo>
                    <a:pt x="49029" y="119173"/>
                  </a:lnTo>
                  <a:lnTo>
                    <a:pt x="44576" y="183515"/>
                  </a:lnTo>
                  <a:lnTo>
                    <a:pt x="48956" y="243782"/>
                  </a:lnTo>
                  <a:lnTo>
                    <a:pt x="62087" y="286845"/>
                  </a:lnTo>
                  <a:lnTo>
                    <a:pt x="83956" y="312691"/>
                  </a:lnTo>
                  <a:lnTo>
                    <a:pt x="114553" y="321310"/>
                  </a:lnTo>
                  <a:lnTo>
                    <a:pt x="144631" y="312548"/>
                  </a:lnTo>
                  <a:lnTo>
                    <a:pt x="166100" y="286273"/>
                  </a:lnTo>
                  <a:lnTo>
                    <a:pt x="178972" y="242496"/>
                  </a:lnTo>
                  <a:lnTo>
                    <a:pt x="183261" y="181229"/>
                  </a:lnTo>
                  <a:lnTo>
                    <a:pt x="179046" y="117887"/>
                  </a:lnTo>
                  <a:lnTo>
                    <a:pt x="166401" y="72644"/>
                  </a:lnTo>
                  <a:lnTo>
                    <a:pt x="145327" y="45497"/>
                  </a:lnTo>
                  <a:lnTo>
                    <a:pt x="115824" y="36449"/>
                  </a:lnTo>
                  <a:close/>
                </a:path>
                <a:path w="492125" h="357504">
                  <a:moveTo>
                    <a:pt x="377570" y="0"/>
                  </a:moveTo>
                  <a:lnTo>
                    <a:pt x="419862" y="6286"/>
                  </a:lnTo>
                  <a:lnTo>
                    <a:pt x="453009" y="25146"/>
                  </a:lnTo>
                  <a:lnTo>
                    <a:pt x="479798" y="72776"/>
                  </a:lnTo>
                  <a:lnTo>
                    <a:pt x="481584" y="93091"/>
                  </a:lnTo>
                  <a:lnTo>
                    <a:pt x="480488" y="111517"/>
                  </a:lnTo>
                  <a:lnTo>
                    <a:pt x="464057" y="159131"/>
                  </a:lnTo>
                  <a:lnTo>
                    <a:pt x="423785" y="201779"/>
                  </a:lnTo>
                  <a:lnTo>
                    <a:pt x="384278" y="230185"/>
                  </a:lnTo>
                  <a:lnTo>
                    <a:pt x="368014" y="241982"/>
                  </a:lnTo>
                  <a:lnTo>
                    <a:pt x="333787" y="271875"/>
                  </a:lnTo>
                  <a:lnTo>
                    <a:pt x="320039" y="312801"/>
                  </a:lnTo>
                  <a:lnTo>
                    <a:pt x="491870" y="312801"/>
                  </a:lnTo>
                  <a:lnTo>
                    <a:pt x="491870" y="351663"/>
                  </a:lnTo>
                  <a:lnTo>
                    <a:pt x="274447" y="351663"/>
                  </a:lnTo>
                  <a:lnTo>
                    <a:pt x="274447" y="334391"/>
                  </a:lnTo>
                  <a:lnTo>
                    <a:pt x="279054" y="294618"/>
                  </a:lnTo>
                  <a:lnTo>
                    <a:pt x="300809" y="252926"/>
                  </a:lnTo>
                  <a:lnTo>
                    <a:pt x="333533" y="221265"/>
                  </a:lnTo>
                  <a:lnTo>
                    <a:pt x="368045" y="195580"/>
                  </a:lnTo>
                  <a:lnTo>
                    <a:pt x="386734" y="181723"/>
                  </a:lnTo>
                  <a:lnTo>
                    <a:pt x="423417" y="145415"/>
                  </a:lnTo>
                  <a:lnTo>
                    <a:pt x="437348" y="109803"/>
                  </a:lnTo>
                  <a:lnTo>
                    <a:pt x="438276" y="96393"/>
                  </a:lnTo>
                  <a:lnTo>
                    <a:pt x="437179" y="83224"/>
                  </a:lnTo>
                  <a:lnTo>
                    <a:pt x="411053" y="45577"/>
                  </a:lnTo>
                  <a:lnTo>
                    <a:pt x="372744" y="36576"/>
                  </a:lnTo>
                  <a:lnTo>
                    <a:pt x="361959" y="37264"/>
                  </a:lnTo>
                  <a:lnTo>
                    <a:pt x="318654" y="53595"/>
                  </a:lnTo>
                  <a:lnTo>
                    <a:pt x="288543" y="78867"/>
                  </a:lnTo>
                  <a:lnTo>
                    <a:pt x="288543" y="36449"/>
                  </a:lnTo>
                  <a:lnTo>
                    <a:pt x="327025" y="9398"/>
                  </a:lnTo>
                  <a:lnTo>
                    <a:pt x="363547" y="593"/>
                  </a:lnTo>
                  <a:lnTo>
                    <a:pt x="377570" y="0"/>
                  </a:lnTo>
                  <a:close/>
                </a:path>
                <a:path w="492125" h="357504">
                  <a:moveTo>
                    <a:pt x="118363" y="0"/>
                  </a:moveTo>
                  <a:lnTo>
                    <a:pt x="157866" y="7087"/>
                  </a:lnTo>
                  <a:lnTo>
                    <a:pt x="210535" y="63806"/>
                  </a:lnTo>
                  <a:lnTo>
                    <a:pt x="223702" y="113450"/>
                  </a:lnTo>
                  <a:lnTo>
                    <a:pt x="228091" y="177292"/>
                  </a:lnTo>
                  <a:lnTo>
                    <a:pt x="226163" y="218441"/>
                  </a:lnTo>
                  <a:lnTo>
                    <a:pt x="210732" y="285359"/>
                  </a:lnTo>
                  <a:lnTo>
                    <a:pt x="180230" y="331392"/>
                  </a:lnTo>
                  <a:lnTo>
                    <a:pt x="136848" y="354494"/>
                  </a:lnTo>
                  <a:lnTo>
                    <a:pt x="110489" y="357378"/>
                  </a:lnTo>
                  <a:lnTo>
                    <a:pt x="85605" y="354637"/>
                  </a:lnTo>
                  <a:lnTo>
                    <a:pt x="44838" y="332678"/>
                  </a:lnTo>
                  <a:lnTo>
                    <a:pt x="16287" y="288934"/>
                  </a:lnTo>
                  <a:lnTo>
                    <a:pt x="1809" y="224978"/>
                  </a:lnTo>
                  <a:lnTo>
                    <a:pt x="0" y="185547"/>
                  </a:lnTo>
                  <a:lnTo>
                    <a:pt x="1903" y="142537"/>
                  </a:lnTo>
                  <a:lnTo>
                    <a:pt x="17091" y="73282"/>
                  </a:lnTo>
                  <a:lnTo>
                    <a:pt x="47212" y="26414"/>
                  </a:lnTo>
                  <a:lnTo>
                    <a:pt x="91217" y="2930"/>
                  </a:lnTo>
                  <a:lnTo>
                    <a:pt x="118363" y="0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10047" y="3721353"/>
            <a:ext cx="2714746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615" dirty="0">
                <a:solidFill>
                  <a:srgbClr val="C00000"/>
                </a:solidFill>
                <a:latin typeface="Microsoft YaHei"/>
                <a:cs typeface="Microsoft YaHei"/>
              </a:rPr>
              <a:t>成功</a:t>
            </a:r>
            <a:r>
              <a:rPr sz="2800" b="1" spc="625" dirty="0">
                <a:solidFill>
                  <a:srgbClr val="C00000"/>
                </a:solidFill>
                <a:latin typeface="Microsoft YaHei"/>
                <a:cs typeface="Microsoft YaHei"/>
              </a:rPr>
              <a:t>案</a:t>
            </a:r>
            <a:r>
              <a:rPr sz="2800" b="1" spc="615" dirty="0">
                <a:solidFill>
                  <a:srgbClr val="C00000"/>
                </a:solidFill>
                <a:latin typeface="Microsoft YaHei"/>
                <a:cs typeface="Microsoft YaHei"/>
              </a:rPr>
              <a:t>例介</a:t>
            </a:r>
            <a:r>
              <a:rPr sz="2800" b="1" spc="-5" dirty="0">
                <a:solidFill>
                  <a:srgbClr val="C00000"/>
                </a:solidFill>
                <a:latin typeface="Microsoft YaHei"/>
                <a:cs typeface="Microsoft YaHei"/>
              </a:rPr>
              <a:t>绍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11446" y="3629405"/>
            <a:ext cx="0" cy="664210"/>
          </a:xfrm>
          <a:custGeom>
            <a:avLst/>
            <a:gdLst/>
            <a:ahLst/>
            <a:cxnLst/>
            <a:rect l="l" t="t" r="r" b="b"/>
            <a:pathLst>
              <a:path h="664210">
                <a:moveTo>
                  <a:pt x="0" y="0"/>
                </a:moveTo>
                <a:lnTo>
                  <a:pt x="0" y="664210"/>
                </a:lnTo>
              </a:path>
            </a:pathLst>
          </a:custGeom>
          <a:ln w="38100">
            <a:solidFill>
              <a:srgbClr val="FCC7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3761231" y="2446020"/>
              <a:ext cx="4669790" cy="666115"/>
            </a:xfrm>
            <a:custGeom>
              <a:avLst/>
              <a:gdLst/>
              <a:ahLst/>
              <a:cxnLst/>
              <a:rect l="l" t="t" r="r" b="b"/>
              <a:pathLst>
                <a:path w="4669790" h="666114">
                  <a:moveTo>
                    <a:pt x="4606290" y="0"/>
                  </a:moveTo>
                  <a:lnTo>
                    <a:pt x="63245" y="0"/>
                  </a:lnTo>
                  <a:lnTo>
                    <a:pt x="38629" y="4970"/>
                  </a:lnTo>
                  <a:lnTo>
                    <a:pt x="18526" y="18526"/>
                  </a:lnTo>
                  <a:lnTo>
                    <a:pt x="4970" y="38629"/>
                  </a:lnTo>
                  <a:lnTo>
                    <a:pt x="0" y="63245"/>
                  </a:lnTo>
                  <a:lnTo>
                    <a:pt x="0" y="602741"/>
                  </a:lnTo>
                  <a:lnTo>
                    <a:pt x="4970" y="627358"/>
                  </a:lnTo>
                  <a:lnTo>
                    <a:pt x="18526" y="647461"/>
                  </a:lnTo>
                  <a:lnTo>
                    <a:pt x="38629" y="661017"/>
                  </a:lnTo>
                  <a:lnTo>
                    <a:pt x="63245" y="665988"/>
                  </a:lnTo>
                  <a:lnTo>
                    <a:pt x="4606290" y="665988"/>
                  </a:lnTo>
                  <a:lnTo>
                    <a:pt x="4630906" y="661017"/>
                  </a:lnTo>
                  <a:lnTo>
                    <a:pt x="4651009" y="647461"/>
                  </a:lnTo>
                  <a:lnTo>
                    <a:pt x="4664565" y="627358"/>
                  </a:lnTo>
                  <a:lnTo>
                    <a:pt x="4669536" y="602741"/>
                  </a:lnTo>
                  <a:lnTo>
                    <a:pt x="4669536" y="63245"/>
                  </a:lnTo>
                  <a:lnTo>
                    <a:pt x="4664565" y="38629"/>
                  </a:lnTo>
                  <a:lnTo>
                    <a:pt x="4651009" y="18526"/>
                  </a:lnTo>
                  <a:lnTo>
                    <a:pt x="4630906" y="4970"/>
                  </a:lnTo>
                  <a:lnTo>
                    <a:pt x="4606290" y="0"/>
                  </a:lnTo>
                  <a:close/>
                </a:path>
              </a:pathLst>
            </a:custGeom>
            <a:solidFill>
              <a:srgbClr val="7E7E7E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49446" y="2589402"/>
              <a:ext cx="418465" cy="359410"/>
            </a:xfrm>
            <a:custGeom>
              <a:avLst/>
              <a:gdLst/>
              <a:ahLst/>
              <a:cxnLst/>
              <a:rect l="l" t="t" r="r" b="b"/>
              <a:pathLst>
                <a:path w="418464" h="359410">
                  <a:moveTo>
                    <a:pt x="115824" y="38100"/>
                  </a:moveTo>
                  <a:lnTo>
                    <a:pt x="84653" y="47293"/>
                  </a:lnTo>
                  <a:lnTo>
                    <a:pt x="62388" y="74882"/>
                  </a:lnTo>
                  <a:lnTo>
                    <a:pt x="49029" y="120878"/>
                  </a:lnTo>
                  <a:lnTo>
                    <a:pt x="44576" y="185293"/>
                  </a:lnTo>
                  <a:lnTo>
                    <a:pt x="48954" y="245540"/>
                  </a:lnTo>
                  <a:lnTo>
                    <a:pt x="62071" y="288559"/>
                  </a:lnTo>
                  <a:lnTo>
                    <a:pt x="83903" y="314362"/>
                  </a:lnTo>
                  <a:lnTo>
                    <a:pt x="114426" y="322961"/>
                  </a:lnTo>
                  <a:lnTo>
                    <a:pt x="144524" y="314219"/>
                  </a:lnTo>
                  <a:lnTo>
                    <a:pt x="166036" y="287988"/>
                  </a:lnTo>
                  <a:lnTo>
                    <a:pt x="178952" y="244254"/>
                  </a:lnTo>
                  <a:lnTo>
                    <a:pt x="183261" y="183007"/>
                  </a:lnTo>
                  <a:lnTo>
                    <a:pt x="179046" y="119592"/>
                  </a:lnTo>
                  <a:lnTo>
                    <a:pt x="166401" y="74310"/>
                  </a:lnTo>
                  <a:lnTo>
                    <a:pt x="145327" y="47150"/>
                  </a:lnTo>
                  <a:lnTo>
                    <a:pt x="115824" y="38100"/>
                  </a:lnTo>
                  <a:close/>
                </a:path>
                <a:path w="418464" h="359410">
                  <a:moveTo>
                    <a:pt x="118237" y="1777"/>
                  </a:moveTo>
                  <a:lnTo>
                    <a:pt x="157801" y="8864"/>
                  </a:lnTo>
                  <a:lnTo>
                    <a:pt x="210527" y="65557"/>
                  </a:lnTo>
                  <a:lnTo>
                    <a:pt x="223701" y="115163"/>
                  </a:lnTo>
                  <a:lnTo>
                    <a:pt x="228091" y="178943"/>
                  </a:lnTo>
                  <a:lnTo>
                    <a:pt x="226163" y="220164"/>
                  </a:lnTo>
                  <a:lnTo>
                    <a:pt x="210732" y="287081"/>
                  </a:lnTo>
                  <a:lnTo>
                    <a:pt x="180177" y="333063"/>
                  </a:lnTo>
                  <a:lnTo>
                    <a:pt x="136830" y="356252"/>
                  </a:lnTo>
                  <a:lnTo>
                    <a:pt x="110489" y="359156"/>
                  </a:lnTo>
                  <a:lnTo>
                    <a:pt x="85603" y="356397"/>
                  </a:lnTo>
                  <a:lnTo>
                    <a:pt x="44785" y="334402"/>
                  </a:lnTo>
                  <a:lnTo>
                    <a:pt x="16180" y="290710"/>
                  </a:lnTo>
                  <a:lnTo>
                    <a:pt x="1789" y="226702"/>
                  </a:lnTo>
                  <a:lnTo>
                    <a:pt x="0" y="187198"/>
                  </a:lnTo>
                  <a:lnTo>
                    <a:pt x="1885" y="144244"/>
                  </a:lnTo>
                  <a:lnTo>
                    <a:pt x="17037" y="75005"/>
                  </a:lnTo>
                  <a:lnTo>
                    <a:pt x="47210" y="28192"/>
                  </a:lnTo>
                  <a:lnTo>
                    <a:pt x="91164" y="4708"/>
                  </a:lnTo>
                  <a:lnTo>
                    <a:pt x="118237" y="1777"/>
                  </a:lnTo>
                  <a:close/>
                </a:path>
                <a:path w="418464" h="359410">
                  <a:moveTo>
                    <a:pt x="401954" y="0"/>
                  </a:moveTo>
                  <a:lnTo>
                    <a:pt x="418464" y="0"/>
                  </a:lnTo>
                  <a:lnTo>
                    <a:pt x="418464" y="353313"/>
                  </a:lnTo>
                  <a:lnTo>
                    <a:pt x="375157" y="353313"/>
                  </a:lnTo>
                  <a:lnTo>
                    <a:pt x="375157" y="57531"/>
                  </a:lnTo>
                  <a:lnTo>
                    <a:pt x="369131" y="62819"/>
                  </a:lnTo>
                  <a:lnTo>
                    <a:pt x="328384" y="86423"/>
                  </a:lnTo>
                  <a:lnTo>
                    <a:pt x="295148" y="98425"/>
                  </a:lnTo>
                  <a:lnTo>
                    <a:pt x="295148" y="55499"/>
                  </a:lnTo>
                  <a:lnTo>
                    <a:pt x="309121" y="51139"/>
                  </a:lnTo>
                  <a:lnTo>
                    <a:pt x="323595" y="45672"/>
                  </a:lnTo>
                  <a:lnTo>
                    <a:pt x="368665" y="23127"/>
                  </a:lnTo>
                  <a:lnTo>
                    <a:pt x="392668" y="7455"/>
                  </a:lnTo>
                  <a:lnTo>
                    <a:pt x="401954" y="0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0047" y="2538222"/>
            <a:ext cx="2790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none" spc="615" dirty="0">
                <a:solidFill>
                  <a:srgbClr val="C00000"/>
                </a:solidFill>
              </a:rPr>
              <a:t>产品</a:t>
            </a:r>
            <a:r>
              <a:rPr sz="2800" u="none" spc="625" dirty="0">
                <a:solidFill>
                  <a:srgbClr val="C00000"/>
                </a:solidFill>
              </a:rPr>
              <a:t>能</a:t>
            </a:r>
            <a:r>
              <a:rPr sz="2800" u="none" spc="615" dirty="0">
                <a:solidFill>
                  <a:srgbClr val="C00000"/>
                </a:solidFill>
              </a:rPr>
              <a:t>力介</a:t>
            </a:r>
            <a:r>
              <a:rPr sz="2800" u="none" spc="-5" dirty="0">
                <a:solidFill>
                  <a:srgbClr val="C00000"/>
                </a:solidFill>
              </a:rPr>
              <a:t>绍</a:t>
            </a:r>
            <a:endParaRPr sz="2800" dirty="0"/>
          </a:p>
        </p:txBody>
      </p:sp>
      <p:grpSp>
        <p:nvGrpSpPr>
          <p:cNvPr id="6" name="object 6"/>
          <p:cNvGrpSpPr/>
          <p:nvPr/>
        </p:nvGrpSpPr>
        <p:grpSpPr>
          <a:xfrm>
            <a:off x="3761232" y="2442972"/>
            <a:ext cx="4669790" cy="1845945"/>
            <a:chOff x="3761232" y="2442972"/>
            <a:chExt cx="4669790" cy="1845945"/>
          </a:xfrm>
        </p:grpSpPr>
        <p:sp>
          <p:nvSpPr>
            <p:cNvPr id="7" name="object 7"/>
            <p:cNvSpPr/>
            <p:nvPr/>
          </p:nvSpPr>
          <p:spPr>
            <a:xfrm>
              <a:off x="4711446" y="2462022"/>
              <a:ext cx="0" cy="664210"/>
            </a:xfrm>
            <a:custGeom>
              <a:avLst/>
              <a:gdLst/>
              <a:ahLst/>
              <a:cxnLst/>
              <a:rect l="l" t="t" r="r" b="b"/>
              <a:pathLst>
                <a:path h="664210">
                  <a:moveTo>
                    <a:pt x="0" y="0"/>
                  </a:moveTo>
                  <a:lnTo>
                    <a:pt x="0" y="664210"/>
                  </a:lnTo>
                </a:path>
              </a:pathLst>
            </a:custGeom>
            <a:ln w="38100">
              <a:solidFill>
                <a:srgbClr val="FCC7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61232" y="3621024"/>
              <a:ext cx="4669790" cy="668020"/>
            </a:xfrm>
            <a:custGeom>
              <a:avLst/>
              <a:gdLst/>
              <a:ahLst/>
              <a:cxnLst/>
              <a:rect l="l" t="t" r="r" b="b"/>
              <a:pathLst>
                <a:path w="4669790" h="668020">
                  <a:moveTo>
                    <a:pt x="4606036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604012"/>
                  </a:lnTo>
                  <a:lnTo>
                    <a:pt x="4992" y="628721"/>
                  </a:lnTo>
                  <a:lnTo>
                    <a:pt x="18605" y="648906"/>
                  </a:lnTo>
                  <a:lnTo>
                    <a:pt x="38790" y="662519"/>
                  </a:lnTo>
                  <a:lnTo>
                    <a:pt x="63500" y="667512"/>
                  </a:lnTo>
                  <a:lnTo>
                    <a:pt x="4606036" y="667512"/>
                  </a:lnTo>
                  <a:lnTo>
                    <a:pt x="4630745" y="662519"/>
                  </a:lnTo>
                  <a:lnTo>
                    <a:pt x="4650930" y="648906"/>
                  </a:lnTo>
                  <a:lnTo>
                    <a:pt x="4664543" y="628721"/>
                  </a:lnTo>
                  <a:lnTo>
                    <a:pt x="4669536" y="604012"/>
                  </a:lnTo>
                  <a:lnTo>
                    <a:pt x="4669536" y="63500"/>
                  </a:lnTo>
                  <a:lnTo>
                    <a:pt x="4664543" y="38790"/>
                  </a:lnTo>
                  <a:lnTo>
                    <a:pt x="4650930" y="18605"/>
                  </a:lnTo>
                  <a:lnTo>
                    <a:pt x="4630745" y="4992"/>
                  </a:lnTo>
                  <a:lnTo>
                    <a:pt x="4606036" y="0"/>
                  </a:lnTo>
                  <a:close/>
                </a:path>
              </a:pathLst>
            </a:custGeom>
            <a:solidFill>
              <a:srgbClr val="7E7E7E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50335" y="3766438"/>
              <a:ext cx="492125" cy="357505"/>
            </a:xfrm>
            <a:custGeom>
              <a:avLst/>
              <a:gdLst/>
              <a:ahLst/>
              <a:cxnLst/>
              <a:rect l="l" t="t" r="r" b="b"/>
              <a:pathLst>
                <a:path w="492125" h="357504">
                  <a:moveTo>
                    <a:pt x="115824" y="36322"/>
                  </a:moveTo>
                  <a:lnTo>
                    <a:pt x="84653" y="45513"/>
                  </a:lnTo>
                  <a:lnTo>
                    <a:pt x="62388" y="73088"/>
                  </a:lnTo>
                  <a:lnTo>
                    <a:pt x="49029" y="119046"/>
                  </a:lnTo>
                  <a:lnTo>
                    <a:pt x="44576" y="183387"/>
                  </a:lnTo>
                  <a:lnTo>
                    <a:pt x="48956" y="243655"/>
                  </a:lnTo>
                  <a:lnTo>
                    <a:pt x="62087" y="286718"/>
                  </a:lnTo>
                  <a:lnTo>
                    <a:pt x="83956" y="312564"/>
                  </a:lnTo>
                  <a:lnTo>
                    <a:pt x="114553" y="321183"/>
                  </a:lnTo>
                  <a:lnTo>
                    <a:pt x="144631" y="312441"/>
                  </a:lnTo>
                  <a:lnTo>
                    <a:pt x="166100" y="286210"/>
                  </a:lnTo>
                  <a:lnTo>
                    <a:pt x="178972" y="242476"/>
                  </a:lnTo>
                  <a:lnTo>
                    <a:pt x="183261" y="181229"/>
                  </a:lnTo>
                  <a:lnTo>
                    <a:pt x="179046" y="117814"/>
                  </a:lnTo>
                  <a:lnTo>
                    <a:pt x="166401" y="72532"/>
                  </a:lnTo>
                  <a:lnTo>
                    <a:pt x="145327" y="45372"/>
                  </a:lnTo>
                  <a:lnTo>
                    <a:pt x="115824" y="36322"/>
                  </a:lnTo>
                  <a:close/>
                </a:path>
                <a:path w="492125" h="357504">
                  <a:moveTo>
                    <a:pt x="377570" y="0"/>
                  </a:moveTo>
                  <a:lnTo>
                    <a:pt x="419862" y="6223"/>
                  </a:lnTo>
                  <a:lnTo>
                    <a:pt x="453009" y="25018"/>
                  </a:lnTo>
                  <a:lnTo>
                    <a:pt x="479798" y="72757"/>
                  </a:lnTo>
                  <a:lnTo>
                    <a:pt x="481584" y="93091"/>
                  </a:lnTo>
                  <a:lnTo>
                    <a:pt x="480488" y="111500"/>
                  </a:lnTo>
                  <a:lnTo>
                    <a:pt x="464057" y="159131"/>
                  </a:lnTo>
                  <a:lnTo>
                    <a:pt x="423785" y="201707"/>
                  </a:lnTo>
                  <a:lnTo>
                    <a:pt x="384278" y="230165"/>
                  </a:lnTo>
                  <a:lnTo>
                    <a:pt x="368014" y="241919"/>
                  </a:lnTo>
                  <a:lnTo>
                    <a:pt x="333787" y="271748"/>
                  </a:lnTo>
                  <a:lnTo>
                    <a:pt x="320039" y="312674"/>
                  </a:lnTo>
                  <a:lnTo>
                    <a:pt x="491870" y="312674"/>
                  </a:lnTo>
                  <a:lnTo>
                    <a:pt x="491870" y="351536"/>
                  </a:lnTo>
                  <a:lnTo>
                    <a:pt x="274447" y="351536"/>
                  </a:lnTo>
                  <a:lnTo>
                    <a:pt x="274447" y="334391"/>
                  </a:lnTo>
                  <a:lnTo>
                    <a:pt x="279054" y="294564"/>
                  </a:lnTo>
                  <a:lnTo>
                    <a:pt x="300809" y="252908"/>
                  </a:lnTo>
                  <a:lnTo>
                    <a:pt x="333533" y="221202"/>
                  </a:lnTo>
                  <a:lnTo>
                    <a:pt x="368045" y="195453"/>
                  </a:lnTo>
                  <a:lnTo>
                    <a:pt x="386734" y="181615"/>
                  </a:lnTo>
                  <a:lnTo>
                    <a:pt x="423417" y="145415"/>
                  </a:lnTo>
                  <a:lnTo>
                    <a:pt x="437348" y="109749"/>
                  </a:lnTo>
                  <a:lnTo>
                    <a:pt x="438276" y="96393"/>
                  </a:lnTo>
                  <a:lnTo>
                    <a:pt x="437179" y="83151"/>
                  </a:lnTo>
                  <a:lnTo>
                    <a:pt x="411053" y="45523"/>
                  </a:lnTo>
                  <a:lnTo>
                    <a:pt x="372744" y="36575"/>
                  </a:lnTo>
                  <a:lnTo>
                    <a:pt x="361959" y="37264"/>
                  </a:lnTo>
                  <a:lnTo>
                    <a:pt x="318654" y="53522"/>
                  </a:lnTo>
                  <a:lnTo>
                    <a:pt x="288543" y="78740"/>
                  </a:lnTo>
                  <a:lnTo>
                    <a:pt x="288543" y="36322"/>
                  </a:lnTo>
                  <a:lnTo>
                    <a:pt x="327025" y="9271"/>
                  </a:lnTo>
                  <a:lnTo>
                    <a:pt x="363547" y="573"/>
                  </a:lnTo>
                  <a:lnTo>
                    <a:pt x="377570" y="0"/>
                  </a:lnTo>
                  <a:close/>
                </a:path>
                <a:path w="492125" h="357504">
                  <a:moveTo>
                    <a:pt x="118363" y="0"/>
                  </a:moveTo>
                  <a:lnTo>
                    <a:pt x="157866" y="7086"/>
                  </a:lnTo>
                  <a:lnTo>
                    <a:pt x="210535" y="63779"/>
                  </a:lnTo>
                  <a:lnTo>
                    <a:pt x="223702" y="113385"/>
                  </a:lnTo>
                  <a:lnTo>
                    <a:pt x="228091" y="177165"/>
                  </a:lnTo>
                  <a:lnTo>
                    <a:pt x="226163" y="218386"/>
                  </a:lnTo>
                  <a:lnTo>
                    <a:pt x="210732" y="285303"/>
                  </a:lnTo>
                  <a:lnTo>
                    <a:pt x="180230" y="331285"/>
                  </a:lnTo>
                  <a:lnTo>
                    <a:pt x="136848" y="354474"/>
                  </a:lnTo>
                  <a:lnTo>
                    <a:pt x="110489" y="357378"/>
                  </a:lnTo>
                  <a:lnTo>
                    <a:pt x="85605" y="354617"/>
                  </a:lnTo>
                  <a:lnTo>
                    <a:pt x="44838" y="332571"/>
                  </a:lnTo>
                  <a:lnTo>
                    <a:pt x="16287" y="288879"/>
                  </a:lnTo>
                  <a:lnTo>
                    <a:pt x="1809" y="224922"/>
                  </a:lnTo>
                  <a:lnTo>
                    <a:pt x="0" y="185419"/>
                  </a:lnTo>
                  <a:lnTo>
                    <a:pt x="1903" y="142466"/>
                  </a:lnTo>
                  <a:lnTo>
                    <a:pt x="17091" y="73227"/>
                  </a:lnTo>
                  <a:lnTo>
                    <a:pt x="47212" y="26414"/>
                  </a:lnTo>
                  <a:lnTo>
                    <a:pt x="91217" y="2930"/>
                  </a:lnTo>
                  <a:lnTo>
                    <a:pt x="118363" y="0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10047" y="3713734"/>
            <a:ext cx="279094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615" dirty="0">
                <a:solidFill>
                  <a:srgbClr val="F1F1F1"/>
                </a:solidFill>
                <a:latin typeface="Microsoft YaHei"/>
                <a:cs typeface="Microsoft YaHei"/>
              </a:rPr>
              <a:t>成功</a:t>
            </a:r>
            <a:r>
              <a:rPr sz="2800" spc="625" dirty="0">
                <a:solidFill>
                  <a:srgbClr val="F1F1F1"/>
                </a:solidFill>
                <a:latin typeface="Microsoft YaHei"/>
                <a:cs typeface="Microsoft YaHei"/>
              </a:rPr>
              <a:t>案</a:t>
            </a:r>
            <a:r>
              <a:rPr sz="2800" spc="615" dirty="0">
                <a:solidFill>
                  <a:srgbClr val="F1F1F1"/>
                </a:solidFill>
                <a:latin typeface="Microsoft YaHei"/>
                <a:cs typeface="Microsoft YaHei"/>
              </a:rPr>
              <a:t>例介</a:t>
            </a:r>
            <a:r>
              <a:rPr sz="2800" spc="-5" dirty="0">
                <a:solidFill>
                  <a:srgbClr val="F1F1F1"/>
                </a:solidFill>
                <a:latin typeface="Microsoft YaHei"/>
                <a:cs typeface="Microsoft YaHei"/>
              </a:rPr>
              <a:t>绍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11446" y="3621785"/>
            <a:ext cx="0" cy="664210"/>
          </a:xfrm>
          <a:custGeom>
            <a:avLst/>
            <a:gdLst/>
            <a:ahLst/>
            <a:cxnLst/>
            <a:rect l="l" t="t" r="r" b="b"/>
            <a:pathLst>
              <a:path h="664210">
                <a:moveTo>
                  <a:pt x="0" y="0"/>
                </a:moveTo>
                <a:lnTo>
                  <a:pt x="0" y="664209"/>
                </a:lnTo>
              </a:path>
            </a:pathLst>
          </a:custGeom>
          <a:ln w="38100">
            <a:solidFill>
              <a:srgbClr val="FCC7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0"/>
              <a:ext cx="12188951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6984" y="429768"/>
              <a:ext cx="2686812" cy="5105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707" y="4501896"/>
              <a:ext cx="4616196" cy="20406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1707" y="2727960"/>
              <a:ext cx="3348354" cy="1742439"/>
            </a:xfrm>
            <a:custGeom>
              <a:avLst/>
              <a:gdLst/>
              <a:ahLst/>
              <a:cxnLst/>
              <a:rect l="l" t="t" r="r" b="b"/>
              <a:pathLst>
                <a:path w="3348354" h="1742439">
                  <a:moveTo>
                    <a:pt x="3348228" y="0"/>
                  </a:moveTo>
                  <a:lnTo>
                    <a:pt x="0" y="0"/>
                  </a:lnTo>
                  <a:lnTo>
                    <a:pt x="0" y="1741932"/>
                  </a:lnTo>
                  <a:lnTo>
                    <a:pt x="3348228" y="1741932"/>
                  </a:lnTo>
                  <a:lnTo>
                    <a:pt x="3348228" y="0"/>
                  </a:lnTo>
                  <a:close/>
                </a:path>
              </a:pathLst>
            </a:custGeom>
            <a:solidFill>
              <a:srgbClr val="3AC5FD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36066" y="2919222"/>
            <a:ext cx="130810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380365" algn="l"/>
                <a:tab pos="381000" algn="l"/>
              </a:tabLst>
            </a:pPr>
            <a:r>
              <a:rPr sz="1400" spc="-40" dirty="0">
                <a:solidFill>
                  <a:srgbClr val="FFFFFF"/>
                </a:solidFill>
                <a:latin typeface="Microsoft YaHei"/>
                <a:cs typeface="Microsoft YaHei"/>
              </a:rPr>
              <a:t>W</a:t>
            </a:r>
            <a:r>
              <a:rPr sz="1400" spc="-5" dirty="0">
                <a:solidFill>
                  <a:srgbClr val="FFFFFF"/>
                </a:solidFill>
                <a:latin typeface="Microsoft YaHei"/>
                <a:cs typeface="Microsoft YaHei"/>
              </a:rPr>
              <a:t>eb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、</a:t>
            </a:r>
            <a:r>
              <a:rPr sz="1400" spc="-5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PP</a:t>
            </a:r>
            <a:endParaRPr sz="1400">
              <a:latin typeface="Microsoft YaHei"/>
              <a:cs typeface="Microsoft YaHei"/>
            </a:endParaRPr>
          </a:p>
          <a:p>
            <a:pPr marL="3810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实时跟踪</a:t>
            </a:r>
            <a:endParaRPr sz="1400">
              <a:latin typeface="Microsoft YaHei"/>
              <a:cs typeface="Microsoft YaHei"/>
            </a:endParaRPr>
          </a:p>
          <a:p>
            <a:pPr marL="380365" marR="140970" indent="-380365">
              <a:lnSpc>
                <a:spcPct val="100000"/>
              </a:lnSpc>
              <a:buFont typeface="Wingdings"/>
              <a:buChar char=""/>
              <a:tabLst>
                <a:tab pos="380365" algn="l"/>
                <a:tab pos="381000" algn="l"/>
              </a:tabLst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300</a:t>
            </a:r>
            <a:r>
              <a:rPr sz="1400" spc="5" dirty="0">
                <a:solidFill>
                  <a:srgbClr val="FFFFFF"/>
                </a:solidFill>
                <a:latin typeface="Microsoft YaHei"/>
                <a:cs typeface="Microsoft YaHei"/>
              </a:rPr>
              <a:t>0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点历 史记录</a:t>
            </a:r>
            <a:endParaRPr sz="1400">
              <a:latin typeface="Microsoft YaHei"/>
              <a:cs typeface="Microsoft YaHei"/>
            </a:endParaRPr>
          </a:p>
          <a:p>
            <a:pPr marL="380365" indent="-380365">
              <a:lnSpc>
                <a:spcPct val="100000"/>
              </a:lnSpc>
              <a:buFont typeface="Wingdings"/>
              <a:buChar char=""/>
              <a:tabLst>
                <a:tab pos="380365" algn="l"/>
                <a:tab pos="381000" algn="l"/>
              </a:tabLst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里程统计</a:t>
            </a:r>
            <a:endParaRPr sz="1400">
              <a:latin typeface="Microsoft YaHei"/>
              <a:cs typeface="Microsoft YaHei"/>
            </a:endParaRPr>
          </a:p>
          <a:p>
            <a:pPr marL="380365" indent="-380365">
              <a:lnSpc>
                <a:spcPct val="100000"/>
              </a:lnSpc>
              <a:buFont typeface="Wingdings"/>
              <a:buChar char=""/>
              <a:tabLst>
                <a:tab pos="380365" algn="l"/>
                <a:tab pos="381000" algn="l"/>
              </a:tabLst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历史回放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4941" y="1205293"/>
            <a:ext cx="11197590" cy="5652770"/>
            <a:chOff x="674941" y="1205293"/>
            <a:chExt cx="11197590" cy="565277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8319" y="1210055"/>
              <a:ext cx="5056632" cy="53324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1247" y="4215416"/>
              <a:ext cx="3410711" cy="26425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6320" y="4410455"/>
              <a:ext cx="2840735" cy="21320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9704" y="1210055"/>
              <a:ext cx="1226820" cy="338455"/>
            </a:xfrm>
            <a:custGeom>
              <a:avLst/>
              <a:gdLst/>
              <a:ahLst/>
              <a:cxnLst/>
              <a:rect l="l" t="t" r="r" b="b"/>
              <a:pathLst>
                <a:path w="1226820" h="338455">
                  <a:moveTo>
                    <a:pt x="1226820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226820" y="338327"/>
                  </a:lnTo>
                  <a:lnTo>
                    <a:pt x="1226820" y="0"/>
                  </a:lnTo>
                  <a:close/>
                </a:path>
              </a:pathLst>
            </a:custGeom>
            <a:solidFill>
              <a:srgbClr val="3AC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9704" y="1210055"/>
              <a:ext cx="1226820" cy="338455"/>
            </a:xfrm>
            <a:custGeom>
              <a:avLst/>
              <a:gdLst/>
              <a:ahLst/>
              <a:cxnLst/>
              <a:rect l="l" t="t" r="r" b="b"/>
              <a:pathLst>
                <a:path w="1226820" h="338455">
                  <a:moveTo>
                    <a:pt x="0" y="338327"/>
                  </a:moveTo>
                  <a:lnTo>
                    <a:pt x="1226820" y="338327"/>
                  </a:lnTo>
                  <a:lnTo>
                    <a:pt x="1226820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79704" y="1210055"/>
            <a:ext cx="1226820" cy="33845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295"/>
              </a:spcBef>
            </a:pPr>
            <a:r>
              <a:rPr sz="16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项目介绍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8139" y="1583563"/>
            <a:ext cx="447548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 err="1">
                <a:solidFill>
                  <a:srgbClr val="FFFFFF"/>
                </a:solidFill>
                <a:latin typeface="Microsoft YaHei"/>
                <a:cs typeface="Microsoft YaHei"/>
              </a:rPr>
              <a:t>中国移动与马来西</a:t>
            </a:r>
            <a:r>
              <a:rPr sz="1400" spc="-15" dirty="0" err="1">
                <a:solidFill>
                  <a:srgbClr val="FFFFFF"/>
                </a:solidFill>
                <a:latin typeface="Microsoft YaHei"/>
                <a:cs typeface="Microsoft YaHei"/>
              </a:rPr>
              <a:t>亚</a:t>
            </a:r>
            <a:r>
              <a:rPr sz="1400" dirty="0" err="1">
                <a:solidFill>
                  <a:srgbClr val="FFFFFF"/>
                </a:solidFill>
                <a:latin typeface="Microsoft YaHei"/>
                <a:cs typeface="Microsoft YaHei"/>
              </a:rPr>
              <a:t>一家</a:t>
            </a:r>
            <a:r>
              <a:rPr sz="1400" spc="-15" dirty="0" err="1">
                <a:solidFill>
                  <a:srgbClr val="FFFFFF"/>
                </a:solidFill>
                <a:latin typeface="Microsoft YaHei"/>
                <a:cs typeface="Microsoft YaHei"/>
              </a:rPr>
              <a:t>知</a:t>
            </a:r>
            <a:r>
              <a:rPr sz="1400" dirty="0" err="1">
                <a:solidFill>
                  <a:srgbClr val="FFFFFF"/>
                </a:solidFill>
                <a:latin typeface="Microsoft YaHei"/>
                <a:cs typeface="Microsoft YaHei"/>
              </a:rPr>
              <a:t>名的</a:t>
            </a:r>
            <a:r>
              <a:rPr sz="1400" spc="-15" dirty="0" err="1">
                <a:solidFill>
                  <a:srgbClr val="FFFFFF"/>
                </a:solidFill>
                <a:latin typeface="Microsoft YaHei"/>
                <a:cs typeface="Microsoft YaHei"/>
              </a:rPr>
              <a:t>物</a:t>
            </a:r>
            <a:r>
              <a:rPr sz="1400" dirty="0" err="1">
                <a:solidFill>
                  <a:srgbClr val="FFFFFF"/>
                </a:solidFill>
                <a:latin typeface="Microsoft YaHei"/>
                <a:cs typeface="Microsoft YaHei"/>
              </a:rPr>
              <a:t>流追</a:t>
            </a:r>
            <a:r>
              <a:rPr sz="1400" spc="-15" dirty="0" err="1">
                <a:solidFill>
                  <a:srgbClr val="FFFFFF"/>
                </a:solidFill>
                <a:latin typeface="Microsoft YaHei"/>
                <a:cs typeface="Microsoft YaHei"/>
              </a:rPr>
              <a:t>踪</a:t>
            </a:r>
            <a:r>
              <a:rPr sz="1400" dirty="0" err="1">
                <a:solidFill>
                  <a:srgbClr val="FFFFFF"/>
                </a:solidFill>
                <a:latin typeface="Microsoft YaHei"/>
                <a:cs typeface="Microsoft YaHei"/>
              </a:rPr>
              <a:t>方案</a:t>
            </a:r>
            <a:r>
              <a:rPr sz="1400" spc="-15" dirty="0" err="1">
                <a:solidFill>
                  <a:srgbClr val="FFFFFF"/>
                </a:solidFill>
                <a:latin typeface="Microsoft YaHei"/>
                <a:cs typeface="Microsoft YaHei"/>
              </a:rPr>
              <a:t>商</a:t>
            </a:r>
            <a:r>
              <a:rPr sz="1400" dirty="0" err="1">
                <a:solidFill>
                  <a:srgbClr val="FFFFFF"/>
                </a:solidFill>
                <a:latin typeface="Microsoft YaHei"/>
                <a:cs typeface="Microsoft YaHei"/>
              </a:rPr>
              <a:t>展开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 合作，为其统一提供物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联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网卡</a:t>
            </a:r>
            <a:r>
              <a:rPr sz="1400" spc="-10" dirty="0">
                <a:solidFill>
                  <a:srgbClr val="FFFFFF"/>
                </a:solidFill>
                <a:latin typeface="Microsoft YaHei"/>
                <a:cs typeface="Microsoft YaHei"/>
              </a:rPr>
              <a:t>+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定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位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器的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整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体解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决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方案，  成功协助其为终端客户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提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供定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位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、网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络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连接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服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务及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平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台管 理等服务，实现了包括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马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来西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亚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、新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加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坡、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泰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国、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越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南、 老挝等东南亚地区的业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务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合作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落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地。</a:t>
            </a:r>
            <a:endParaRPr sz="1400" dirty="0">
              <a:latin typeface="Microsoft YaHei"/>
              <a:cs typeface="Microsoft YaHe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43311" y="2712275"/>
            <a:ext cx="1194435" cy="1761489"/>
            <a:chOff x="4143311" y="2712275"/>
            <a:chExt cx="1194435" cy="1761489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2899" y="2721864"/>
              <a:ext cx="1175003" cy="17419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148073" y="2717038"/>
              <a:ext cx="1184910" cy="1751964"/>
            </a:xfrm>
            <a:custGeom>
              <a:avLst/>
              <a:gdLst/>
              <a:ahLst/>
              <a:cxnLst/>
              <a:rect l="l" t="t" r="r" b="b"/>
              <a:pathLst>
                <a:path w="1184910" h="1751964">
                  <a:moveTo>
                    <a:pt x="0" y="1751457"/>
                  </a:moveTo>
                  <a:lnTo>
                    <a:pt x="1184528" y="1751457"/>
                  </a:lnTo>
                  <a:lnTo>
                    <a:pt x="1184528" y="0"/>
                  </a:lnTo>
                  <a:lnTo>
                    <a:pt x="0" y="0"/>
                  </a:lnTo>
                  <a:lnTo>
                    <a:pt x="0" y="17514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450845" y="2932302"/>
            <a:ext cx="110744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380365" algn="l"/>
                <a:tab pos="381000" algn="l"/>
              </a:tabLst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停电警报</a:t>
            </a:r>
            <a:endParaRPr sz="1400">
              <a:latin typeface="Microsoft YaHei"/>
              <a:cs typeface="Microsoft YaHei"/>
            </a:endParaRPr>
          </a:p>
          <a:p>
            <a:pPr marL="380365" indent="-380365">
              <a:lnSpc>
                <a:spcPct val="100000"/>
              </a:lnSpc>
              <a:buFont typeface="Wingdings"/>
              <a:buChar char=""/>
              <a:tabLst>
                <a:tab pos="380365" algn="l"/>
                <a:tab pos="381000" algn="l"/>
              </a:tabLst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超速警报</a:t>
            </a:r>
            <a:endParaRPr sz="1400">
              <a:latin typeface="Microsoft YaHei"/>
              <a:cs typeface="Microsoft YaHei"/>
            </a:endParaRPr>
          </a:p>
          <a:p>
            <a:pPr marL="380365" indent="-380365">
              <a:lnSpc>
                <a:spcPct val="100000"/>
              </a:lnSpc>
              <a:buFont typeface="Wingdings"/>
              <a:buChar char=""/>
              <a:tabLst>
                <a:tab pos="380365" algn="l"/>
                <a:tab pos="381000" algn="l"/>
              </a:tabLst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空转警报</a:t>
            </a:r>
            <a:endParaRPr sz="1400">
              <a:latin typeface="Microsoft YaHei"/>
              <a:cs typeface="Microsoft YaHei"/>
            </a:endParaRPr>
          </a:p>
          <a:p>
            <a:pPr marL="380365" indent="-380365">
              <a:lnSpc>
                <a:spcPct val="100000"/>
              </a:lnSpc>
              <a:buFont typeface="Wingdings"/>
              <a:buChar char=""/>
              <a:tabLst>
                <a:tab pos="380365" algn="l"/>
                <a:tab pos="381000" algn="l"/>
              </a:tabLst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移动警报</a:t>
            </a:r>
            <a:endParaRPr sz="1400">
              <a:latin typeface="Microsoft YaHei"/>
              <a:cs typeface="Microsoft YaHei"/>
            </a:endParaRPr>
          </a:p>
          <a:p>
            <a:pPr marL="380365" marR="5080" indent="-380365">
              <a:lnSpc>
                <a:spcPct val="100000"/>
              </a:lnSpc>
              <a:buFont typeface="Wingdings"/>
              <a:buChar char=""/>
              <a:tabLst>
                <a:tab pos="380365" algn="l"/>
                <a:tab pos="381000" algn="l"/>
              </a:tabLst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疲劳驾驶 预警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62945" algn="l"/>
              </a:tabLst>
            </a:pPr>
            <a:r>
              <a:rPr b="0" spc="-185" dirty="0">
                <a:latin typeface="Times New Roman"/>
                <a:cs typeface="Times New Roman"/>
              </a:rPr>
              <a:t> </a:t>
            </a:r>
            <a:r>
              <a:rPr dirty="0"/>
              <a:t>成功案例-马来西亚某物流追踪客户物联网项目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011" y="3640835"/>
              <a:ext cx="4000500" cy="28163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111" y="4186428"/>
              <a:ext cx="275844" cy="246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499" y="4515611"/>
              <a:ext cx="275844" cy="2453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000" y="3325367"/>
              <a:ext cx="1923288" cy="3064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8300" y="3325367"/>
              <a:ext cx="2302763" cy="306476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01827" y="1128344"/>
            <a:ext cx="11256773" cy="20622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5080">
              <a:lnSpc>
                <a:spcPct val="150700"/>
              </a:lnSpc>
              <a:spcBef>
                <a:spcPts val="95"/>
              </a:spcBef>
            </a:pPr>
            <a:r>
              <a:rPr sz="1900" spc="5" dirty="0" err="1">
                <a:solidFill>
                  <a:srgbClr val="FFFFFF"/>
                </a:solidFill>
                <a:latin typeface="Microsoft YaHei"/>
                <a:cs typeface="Microsoft YaHei"/>
              </a:rPr>
              <a:t>国内某物流</a:t>
            </a:r>
            <a:r>
              <a:rPr sz="1900" spc="-10" dirty="0" err="1">
                <a:solidFill>
                  <a:srgbClr val="FFFFFF"/>
                </a:solidFill>
                <a:latin typeface="Microsoft YaHei"/>
                <a:cs typeface="Microsoft YaHei"/>
              </a:rPr>
              <a:t>企业</a:t>
            </a:r>
            <a:r>
              <a:rPr sz="1900" spc="5" dirty="0" err="1">
                <a:solidFill>
                  <a:srgbClr val="FFFFFF"/>
                </a:solidFill>
                <a:latin typeface="Microsoft YaHei"/>
                <a:cs typeface="Microsoft YaHei"/>
              </a:rPr>
              <a:t>需</a:t>
            </a:r>
            <a:r>
              <a:rPr sz="1900" spc="-10" dirty="0" err="1">
                <a:solidFill>
                  <a:srgbClr val="FFFFFF"/>
                </a:solidFill>
                <a:latin typeface="Microsoft YaHei"/>
                <a:cs typeface="Microsoft YaHei"/>
              </a:rPr>
              <a:t>要在</a:t>
            </a:r>
            <a:r>
              <a:rPr sz="1900" spc="5" dirty="0" err="1">
                <a:solidFill>
                  <a:srgbClr val="FFFFFF"/>
                </a:solidFill>
                <a:latin typeface="Microsoft YaHei"/>
                <a:cs typeface="Microsoft YaHei"/>
              </a:rPr>
              <a:t>中</a:t>
            </a:r>
            <a:r>
              <a:rPr sz="1900" spc="-10" dirty="0" err="1">
                <a:solidFill>
                  <a:srgbClr val="FFFFFF"/>
                </a:solidFill>
                <a:latin typeface="Microsoft YaHei"/>
                <a:cs typeface="Microsoft YaHei"/>
              </a:rPr>
              <a:t>欧铁</a:t>
            </a:r>
            <a:r>
              <a:rPr sz="1900" spc="5" dirty="0" err="1">
                <a:solidFill>
                  <a:srgbClr val="FFFFFF"/>
                </a:solidFill>
                <a:latin typeface="Microsoft YaHei"/>
                <a:cs typeface="Microsoft YaHei"/>
              </a:rPr>
              <a:t>路</a:t>
            </a:r>
            <a:r>
              <a:rPr sz="1900" spc="-10" dirty="0" err="1">
                <a:solidFill>
                  <a:srgbClr val="FFFFFF"/>
                </a:solidFill>
                <a:latin typeface="Microsoft YaHei"/>
                <a:cs typeface="Microsoft YaHei"/>
              </a:rPr>
              <a:t>沿线</a:t>
            </a:r>
            <a:r>
              <a:rPr sz="1900" spc="5" dirty="0" err="1">
                <a:solidFill>
                  <a:srgbClr val="FFFFFF"/>
                </a:solidFill>
                <a:latin typeface="Microsoft YaHei"/>
                <a:cs typeface="Microsoft YaHei"/>
              </a:rPr>
              <a:t>的</a:t>
            </a:r>
            <a:r>
              <a:rPr sz="1900" spc="-10" dirty="0" err="1">
                <a:solidFill>
                  <a:srgbClr val="FFFFFF"/>
                </a:solidFill>
                <a:latin typeface="Microsoft YaHei"/>
                <a:cs typeface="Microsoft YaHei"/>
              </a:rPr>
              <a:t>集装</a:t>
            </a:r>
            <a:r>
              <a:rPr sz="1900" spc="5" dirty="0" err="1">
                <a:solidFill>
                  <a:srgbClr val="FFFFFF"/>
                </a:solidFill>
                <a:latin typeface="Microsoft YaHei"/>
                <a:cs typeface="Microsoft YaHei"/>
              </a:rPr>
              <a:t>箱</a:t>
            </a:r>
            <a:r>
              <a:rPr sz="1900" spc="-10" dirty="0" err="1">
                <a:solidFill>
                  <a:srgbClr val="FFFFFF"/>
                </a:solidFill>
                <a:latin typeface="Microsoft YaHei"/>
                <a:cs typeface="Microsoft YaHei"/>
              </a:rPr>
              <a:t>定位</a:t>
            </a:r>
            <a:r>
              <a:rPr sz="1900" spc="5" dirty="0" err="1">
                <a:solidFill>
                  <a:srgbClr val="FFFFFF"/>
                </a:solidFill>
                <a:latin typeface="Microsoft YaHei"/>
                <a:cs typeface="Microsoft YaHei"/>
              </a:rPr>
              <a:t>监</a:t>
            </a:r>
            <a:r>
              <a:rPr sz="1900" spc="-10" dirty="0" err="1">
                <a:solidFill>
                  <a:srgbClr val="FFFFFF"/>
                </a:solidFill>
                <a:latin typeface="Microsoft YaHei"/>
                <a:cs typeface="Microsoft YaHei"/>
              </a:rPr>
              <a:t>控服</a:t>
            </a:r>
            <a:r>
              <a:rPr sz="1900" spc="5" dirty="0" err="1">
                <a:solidFill>
                  <a:srgbClr val="FFFFFF"/>
                </a:solidFill>
                <a:latin typeface="Microsoft YaHei"/>
                <a:cs typeface="Microsoft YaHei"/>
              </a:rPr>
              <a:t>务</a:t>
            </a:r>
            <a:r>
              <a:rPr sz="1900" spc="-10" dirty="0" err="1">
                <a:solidFill>
                  <a:srgbClr val="FFFFFF"/>
                </a:solidFill>
                <a:latin typeface="Microsoft YaHei"/>
                <a:cs typeface="Microsoft YaHei"/>
              </a:rPr>
              <a:t>，中</a:t>
            </a:r>
            <a:r>
              <a:rPr sz="1900" spc="5" dirty="0" err="1">
                <a:solidFill>
                  <a:srgbClr val="FFFFFF"/>
                </a:solidFill>
                <a:latin typeface="Microsoft YaHei"/>
                <a:cs typeface="Microsoft YaHei"/>
              </a:rPr>
              <a:t>国</a:t>
            </a:r>
            <a:r>
              <a:rPr sz="1900" spc="-10" dirty="0" err="1">
                <a:solidFill>
                  <a:srgbClr val="FFFFFF"/>
                </a:solidFill>
                <a:latin typeface="Microsoft YaHei"/>
                <a:cs typeface="Microsoft YaHei"/>
              </a:rPr>
              <a:t>移动为客</a:t>
            </a:r>
            <a:r>
              <a:rPr sz="1900" spc="5" dirty="0" err="1">
                <a:solidFill>
                  <a:srgbClr val="FFFFFF"/>
                </a:solidFill>
                <a:latin typeface="Microsoft YaHei"/>
                <a:cs typeface="Microsoft YaHei"/>
              </a:rPr>
              <a:t>户</a:t>
            </a:r>
            <a:r>
              <a:rPr sz="1900" spc="-10" dirty="0" err="1">
                <a:solidFill>
                  <a:srgbClr val="FFFFFF"/>
                </a:solidFill>
                <a:latin typeface="Microsoft YaHei"/>
                <a:cs typeface="Microsoft YaHei"/>
              </a:rPr>
              <a:t>提供</a:t>
            </a:r>
            <a:r>
              <a:rPr sz="1900" spc="5" dirty="0" err="1">
                <a:solidFill>
                  <a:srgbClr val="FFFFFF"/>
                </a:solidFill>
                <a:latin typeface="Microsoft YaHei"/>
                <a:cs typeface="Microsoft YaHei"/>
              </a:rPr>
              <a:t>基</a:t>
            </a:r>
            <a:r>
              <a:rPr sz="1900" spc="-15" dirty="0" err="1">
                <a:solidFill>
                  <a:srgbClr val="FFFFFF"/>
                </a:solidFill>
                <a:latin typeface="Microsoft YaHei"/>
                <a:cs typeface="Microsoft YaHei"/>
              </a:rPr>
              <a:t>于CMCC</a:t>
            </a:r>
            <a:r>
              <a:rPr sz="1900" spc="-15" dirty="0">
                <a:solidFill>
                  <a:srgbClr val="FFFFFF"/>
                </a:solidFill>
                <a:latin typeface="Microsoft YaHei"/>
                <a:cs typeface="Microsoft YaHei"/>
              </a:rPr>
              <a:t>  </a:t>
            </a:r>
            <a:r>
              <a:rPr sz="1900" spc="5" dirty="0">
                <a:solidFill>
                  <a:srgbClr val="FFFFFF"/>
                </a:solidFill>
                <a:latin typeface="Microsoft YaHei"/>
                <a:cs typeface="Microsoft YaHei"/>
              </a:rPr>
              <a:t>物联网国际</a:t>
            </a:r>
            <a:r>
              <a:rPr sz="1900" spc="-10" dirty="0">
                <a:solidFill>
                  <a:srgbClr val="FFFFFF"/>
                </a:solidFill>
                <a:latin typeface="Microsoft YaHei"/>
                <a:cs typeface="Microsoft YaHei"/>
              </a:rPr>
              <a:t>漫游</a:t>
            </a:r>
            <a:r>
              <a:rPr sz="1900" spc="5" dirty="0">
                <a:solidFill>
                  <a:srgbClr val="FFFFFF"/>
                </a:solidFill>
                <a:latin typeface="Microsoft YaHei"/>
                <a:cs typeface="Microsoft YaHei"/>
              </a:rPr>
              <a:t>+</a:t>
            </a:r>
            <a:r>
              <a:rPr sz="1900" spc="-10" dirty="0">
                <a:solidFill>
                  <a:srgbClr val="FFFFFF"/>
                </a:solidFill>
                <a:latin typeface="Microsoft YaHei"/>
                <a:cs typeface="Microsoft YaHei"/>
              </a:rPr>
              <a:t>定</a:t>
            </a:r>
            <a:r>
              <a:rPr sz="1900" spc="5" dirty="0">
                <a:solidFill>
                  <a:srgbClr val="FFFFFF"/>
                </a:solidFill>
                <a:latin typeface="Microsoft YaHei"/>
                <a:cs typeface="Microsoft YaHei"/>
              </a:rPr>
              <a:t>位</a:t>
            </a:r>
            <a:r>
              <a:rPr sz="1900" spc="-10" dirty="0">
                <a:solidFill>
                  <a:srgbClr val="FFFFFF"/>
                </a:solidFill>
                <a:latin typeface="Microsoft YaHei"/>
                <a:cs typeface="Microsoft YaHei"/>
              </a:rPr>
              <a:t>设备</a:t>
            </a:r>
            <a:r>
              <a:rPr sz="1900" spc="5" dirty="0">
                <a:solidFill>
                  <a:srgbClr val="FFFFFF"/>
                </a:solidFill>
                <a:latin typeface="Microsoft YaHei"/>
                <a:cs typeface="Microsoft YaHei"/>
              </a:rPr>
              <a:t>+</a:t>
            </a:r>
            <a:r>
              <a:rPr sz="1900" spc="-10" dirty="0">
                <a:solidFill>
                  <a:srgbClr val="FFFFFF"/>
                </a:solidFill>
                <a:latin typeface="Microsoft YaHei"/>
                <a:cs typeface="Microsoft YaHei"/>
              </a:rPr>
              <a:t>管</a:t>
            </a:r>
            <a:r>
              <a:rPr sz="1900" spc="5" dirty="0">
                <a:solidFill>
                  <a:srgbClr val="FFFFFF"/>
                </a:solidFill>
                <a:latin typeface="Microsoft YaHei"/>
                <a:cs typeface="Microsoft YaHei"/>
              </a:rPr>
              <a:t>理</a:t>
            </a:r>
            <a:r>
              <a:rPr sz="1900" spc="-10" dirty="0">
                <a:solidFill>
                  <a:srgbClr val="FFFFFF"/>
                </a:solidFill>
                <a:latin typeface="Microsoft YaHei"/>
                <a:cs typeface="Microsoft YaHei"/>
              </a:rPr>
              <a:t>平台</a:t>
            </a:r>
            <a:r>
              <a:rPr sz="1900" spc="5" dirty="0">
                <a:solidFill>
                  <a:srgbClr val="FFFFFF"/>
                </a:solidFill>
                <a:latin typeface="Microsoft YaHei"/>
                <a:cs typeface="Microsoft YaHei"/>
              </a:rPr>
              <a:t>的</a:t>
            </a:r>
            <a:r>
              <a:rPr sz="1900" spc="-10" dirty="0">
                <a:solidFill>
                  <a:srgbClr val="FFFFFF"/>
                </a:solidFill>
                <a:latin typeface="Microsoft YaHei"/>
                <a:cs typeface="Microsoft YaHei"/>
              </a:rPr>
              <a:t>集成</a:t>
            </a:r>
            <a:r>
              <a:rPr sz="1900" spc="5" dirty="0">
                <a:solidFill>
                  <a:srgbClr val="FFFFFF"/>
                </a:solidFill>
                <a:latin typeface="Microsoft YaHei"/>
                <a:cs typeface="Microsoft YaHei"/>
              </a:rPr>
              <a:t>化</a:t>
            </a:r>
            <a:r>
              <a:rPr sz="1900" spc="-10" dirty="0">
                <a:solidFill>
                  <a:srgbClr val="FFFFFF"/>
                </a:solidFill>
                <a:latin typeface="Microsoft YaHei"/>
                <a:cs typeface="Microsoft YaHei"/>
              </a:rPr>
              <a:t>解决</a:t>
            </a:r>
            <a:r>
              <a:rPr sz="1900" spc="5" dirty="0">
                <a:solidFill>
                  <a:srgbClr val="FFFFFF"/>
                </a:solidFill>
                <a:latin typeface="Microsoft YaHei"/>
                <a:cs typeface="Microsoft YaHei"/>
              </a:rPr>
              <a:t>方</a:t>
            </a:r>
            <a:r>
              <a:rPr sz="1900" spc="-10" dirty="0">
                <a:solidFill>
                  <a:srgbClr val="FFFFFF"/>
                </a:solidFill>
                <a:latin typeface="Microsoft YaHei"/>
                <a:cs typeface="Microsoft YaHei"/>
              </a:rPr>
              <a:t>案</a:t>
            </a:r>
            <a:r>
              <a:rPr sz="1900" spc="5" dirty="0">
                <a:solidFill>
                  <a:srgbClr val="FFFFFF"/>
                </a:solidFill>
                <a:latin typeface="Microsoft YaHei"/>
                <a:cs typeface="Microsoft YaHei"/>
              </a:rPr>
              <a:t>。</a:t>
            </a:r>
            <a:endParaRPr sz="19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 dirty="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700" spc="-15" dirty="0">
                <a:solidFill>
                  <a:srgbClr val="FFFFFF"/>
                </a:solidFill>
                <a:latin typeface="Microsoft YaHei"/>
                <a:cs typeface="Microsoft YaHei"/>
              </a:rPr>
              <a:t>客户需要横跨中国、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俄</a:t>
            </a:r>
            <a:r>
              <a:rPr sz="1700" spc="-15" dirty="0">
                <a:solidFill>
                  <a:srgbClr val="FFFFFF"/>
                </a:solidFill>
                <a:latin typeface="Microsoft YaHei"/>
                <a:cs typeface="Microsoft YaHei"/>
              </a:rPr>
              <a:t>罗斯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、</a:t>
            </a:r>
            <a:r>
              <a:rPr sz="1700" spc="-15" dirty="0">
                <a:solidFill>
                  <a:srgbClr val="FFFFFF"/>
                </a:solidFill>
                <a:latin typeface="Microsoft YaHei"/>
                <a:cs typeface="Microsoft YaHei"/>
              </a:rPr>
              <a:t>哈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萨</a:t>
            </a:r>
            <a:r>
              <a:rPr sz="1700" spc="-15" dirty="0">
                <a:solidFill>
                  <a:srgbClr val="FFFFFF"/>
                </a:solidFill>
                <a:latin typeface="Microsoft YaHei"/>
                <a:cs typeface="Microsoft YaHei"/>
              </a:rPr>
              <a:t>克斯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坦</a:t>
            </a:r>
            <a:r>
              <a:rPr sz="1700" spc="-15" dirty="0">
                <a:solidFill>
                  <a:srgbClr val="FFFFFF"/>
                </a:solidFill>
                <a:latin typeface="Microsoft YaHei"/>
                <a:cs typeface="Microsoft YaHei"/>
              </a:rPr>
              <a:t>直至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德</a:t>
            </a:r>
            <a:r>
              <a:rPr sz="1700" spc="-15" dirty="0">
                <a:solidFill>
                  <a:srgbClr val="FFFFFF"/>
                </a:solidFill>
                <a:latin typeface="Microsoft YaHei"/>
                <a:cs typeface="Microsoft YaHei"/>
              </a:rPr>
              <a:t>国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的</a:t>
            </a:r>
            <a:r>
              <a:rPr sz="1700" spc="-15" dirty="0">
                <a:solidFill>
                  <a:srgbClr val="FFFFFF"/>
                </a:solidFill>
                <a:latin typeface="Microsoft YaHei"/>
                <a:cs typeface="Microsoft YaHei"/>
              </a:rPr>
              <a:t>跨境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物</a:t>
            </a:r>
            <a:r>
              <a:rPr sz="1700" spc="-15" dirty="0">
                <a:solidFill>
                  <a:srgbClr val="FFFFFF"/>
                </a:solidFill>
                <a:latin typeface="Microsoft YaHei"/>
                <a:cs typeface="Microsoft YaHei"/>
              </a:rPr>
              <a:t>联网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定</a:t>
            </a:r>
            <a:r>
              <a:rPr sz="1700" spc="-15" dirty="0">
                <a:solidFill>
                  <a:srgbClr val="FFFFFF"/>
                </a:solidFill>
                <a:latin typeface="Microsoft YaHei"/>
                <a:cs typeface="Microsoft YaHei"/>
              </a:rPr>
              <a:t>位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服</a:t>
            </a:r>
            <a:r>
              <a:rPr sz="1700" spc="-15" dirty="0">
                <a:solidFill>
                  <a:srgbClr val="FFFFFF"/>
                </a:solidFill>
                <a:latin typeface="Microsoft YaHei"/>
                <a:cs typeface="Microsoft YaHei"/>
              </a:rPr>
              <a:t>务；</a:t>
            </a:r>
            <a:endParaRPr sz="1700" dirty="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使用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CMCC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物联网国际漫游业务，全程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一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卡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通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行，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无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需换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卡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；</a:t>
            </a:r>
            <a:endParaRPr sz="1700" dirty="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同时为客户提供</a:t>
            </a:r>
            <a:r>
              <a:rPr sz="1700" spc="-15" dirty="0">
                <a:solidFill>
                  <a:srgbClr val="FFFFFF"/>
                </a:solidFill>
                <a:latin typeface="Microsoft YaHei"/>
                <a:cs typeface="Microsoft YaHei"/>
              </a:rPr>
              <a:t>SIM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卡</a:t>
            </a:r>
            <a:r>
              <a:rPr sz="1700" spc="-5" dirty="0">
                <a:solidFill>
                  <a:srgbClr val="FFFFFF"/>
                </a:solidFill>
                <a:latin typeface="Microsoft YaHei"/>
                <a:cs typeface="Microsoft YaHei"/>
              </a:rPr>
              <a:t>+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定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位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设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备</a:t>
            </a:r>
            <a:r>
              <a:rPr sz="1700" spc="-20" dirty="0">
                <a:solidFill>
                  <a:srgbClr val="FFFFFF"/>
                </a:solidFill>
                <a:latin typeface="Microsoft YaHei"/>
                <a:cs typeface="Microsoft YaHei"/>
              </a:rPr>
              <a:t>+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监控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平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台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的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一站</a:t>
            </a:r>
            <a:r>
              <a:rPr sz="1700" spc="-25" dirty="0">
                <a:solidFill>
                  <a:srgbClr val="FFFFFF"/>
                </a:solidFill>
                <a:latin typeface="Microsoft YaHei"/>
                <a:cs typeface="Microsoft YaHei"/>
              </a:rPr>
              <a:t>式</a:t>
            </a:r>
            <a:r>
              <a:rPr sz="1700" spc="-10" dirty="0">
                <a:solidFill>
                  <a:srgbClr val="FFFFFF"/>
                </a:solidFill>
                <a:latin typeface="Microsoft YaHei"/>
                <a:cs typeface="Microsoft YaHei"/>
              </a:rPr>
              <a:t>服务；</a:t>
            </a:r>
            <a:endParaRPr sz="1700" dirty="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7588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成功案</a:t>
            </a:r>
            <a:r>
              <a:rPr u="none" dirty="0"/>
              <a:t>例</a:t>
            </a:r>
            <a:r>
              <a:rPr u="none" spc="-5" dirty="0"/>
              <a:t>–某跨境物流集装箱定位项目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83273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成功案</a:t>
            </a:r>
            <a:r>
              <a:rPr u="none" dirty="0"/>
              <a:t>例</a:t>
            </a:r>
            <a:r>
              <a:rPr u="none" spc="-5" dirty="0"/>
              <a:t>–非洲9国运输车队跨境定位项目</a:t>
            </a:r>
          </a:p>
        </p:txBody>
      </p:sp>
      <p:sp>
        <p:nvSpPr>
          <p:cNvPr id="3" name="object 3"/>
          <p:cNvSpPr/>
          <p:nvPr/>
        </p:nvSpPr>
        <p:spPr>
          <a:xfrm>
            <a:off x="900683" y="4905755"/>
            <a:ext cx="5343525" cy="1569720"/>
          </a:xfrm>
          <a:custGeom>
            <a:avLst/>
            <a:gdLst/>
            <a:ahLst/>
            <a:cxnLst/>
            <a:rect l="l" t="t" r="r" b="b"/>
            <a:pathLst>
              <a:path w="5343525" h="1569720">
                <a:moveTo>
                  <a:pt x="0" y="1569720"/>
                </a:moveTo>
                <a:lnTo>
                  <a:pt x="5343144" y="1569720"/>
                </a:lnTo>
                <a:lnTo>
                  <a:pt x="5343144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ln w="9525">
            <a:solidFill>
              <a:srgbClr val="77A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9728" y="4932934"/>
            <a:ext cx="537591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某物流企业经营非洲9国物流运输路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线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，旗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下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有运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输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车辆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超过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1000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辆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，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运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输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线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路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涵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盖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津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巴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布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韦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、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坦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桑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尼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亚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、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布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隆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迪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、</a:t>
            </a:r>
            <a:endParaRPr sz="1600">
              <a:latin typeface="Microsoft YaHei"/>
              <a:cs typeface="Microsoft YaHei"/>
            </a:endParaRPr>
          </a:p>
          <a:p>
            <a:pPr marL="12700" marR="264795" algn="just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卢旺达、赞比亚、马拉维、肯尼亚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、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乌干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达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和刚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果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。中国 移动为客户提供境外IoT卡，并定制非洲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9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国数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据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、短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信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服 务，实现对旗下运输车辆的位置监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控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、数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据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回传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，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提升车 队智能化管理水平。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893063"/>
            <a:ext cx="6005830" cy="4142740"/>
            <a:chOff x="0" y="893063"/>
            <a:chExt cx="6005830" cy="41427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8167" y="1533144"/>
              <a:ext cx="3137154" cy="27271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93063"/>
              <a:ext cx="4860035" cy="41422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588" y="1400555"/>
              <a:ext cx="2374391" cy="2374392"/>
            </a:xfrm>
            <a:prstGeom prst="rect">
              <a:avLst/>
            </a:prstGeom>
          </p:spPr>
        </p:pic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509639" y="1212596"/>
          <a:ext cx="5112384" cy="5265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743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应用场景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95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99F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跨境物流及车队管理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95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744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适用客户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96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境外物流承运企业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96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核心产品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境外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IoT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卡及连接管理平台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65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客户价值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51155" marR="103505" indent="-228600">
                        <a:lnSpc>
                          <a:spcPct val="100000"/>
                        </a:lnSpc>
                        <a:buAutoNum type="arabicPeriod"/>
                        <a:tabLst>
                          <a:tab pos="351790" algn="l"/>
                        </a:tabLst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境外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IoT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卡解决客户以往需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要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手动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更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换多张 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SIM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卡的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痛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点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，1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张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SIM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卡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，1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套管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理平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台，  1张账单，降低了客户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运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营成本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351155" marR="254635" indent="-228600" algn="just">
                        <a:lnSpc>
                          <a:spcPct val="100000"/>
                        </a:lnSpc>
                        <a:buAutoNum type="arabicPeriod"/>
                        <a:tabLst>
                          <a:tab pos="351790" algn="l"/>
                        </a:tabLst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多地物流运输轨迹由节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点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式转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换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为连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续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线 路，优化了物流营运公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司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的全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流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程监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控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， 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方便及时监控运输状态</a:t>
                      </a:r>
                      <a:r>
                        <a:rPr sz="1400" spc="-20" dirty="0">
                          <a:latin typeface="Microsoft YaHei"/>
                          <a:cs typeface="Microsoft YaHei"/>
                        </a:rPr>
                        <a:t>，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更新</a:t>
                      </a:r>
                      <a:r>
                        <a:rPr sz="1400" spc="-20" dirty="0">
                          <a:latin typeface="Microsoft YaHei"/>
                          <a:cs typeface="Microsoft YaHei"/>
                        </a:rPr>
                        <a:t>货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物的</a:t>
                      </a:r>
                      <a:r>
                        <a:rPr sz="1400" spc="-20" dirty="0">
                          <a:latin typeface="Microsoft YaHei"/>
                          <a:cs typeface="Microsoft YaHei"/>
                        </a:rPr>
                        <a:t>运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送 抵达时间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案例意义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351155" marR="254635" indent="-228600">
                        <a:lnSpc>
                          <a:spcPct val="100000"/>
                        </a:lnSpc>
                        <a:spcBef>
                          <a:spcPts val="1110"/>
                        </a:spcBef>
                        <a:buAutoNum type="arabicPeriod"/>
                        <a:tabLst>
                          <a:tab pos="351790" algn="l"/>
                        </a:tabLst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完备的境外网络覆盖，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实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现一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卡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通行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沿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途 的9个国家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351155" indent="-229235">
                        <a:lnSpc>
                          <a:spcPct val="100000"/>
                        </a:lnSpc>
                        <a:buAutoNum type="arabicPeriod"/>
                        <a:tabLst>
                          <a:tab pos="351790" algn="l"/>
                        </a:tabLst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定制化非洲资费，资费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有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竞争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优</a:t>
                      </a:r>
                      <a:r>
                        <a:rPr sz="1400" spc="5" dirty="0">
                          <a:latin typeface="Microsoft YaHei"/>
                          <a:cs typeface="Microsoft YaHei"/>
                        </a:rPr>
                        <a:t>势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351155" marR="280035" indent="-228600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351790" algn="l"/>
                        </a:tabLst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降低客户的网络投入成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本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，由</a:t>
                      </a:r>
                      <a:r>
                        <a:rPr sz="1400" spc="-10" dirty="0">
                          <a:latin typeface="Microsoft YaHei"/>
                          <a:cs typeface="Microsoft YaHei"/>
                        </a:rPr>
                        <a:t>多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S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I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M卡多 套餐大幅降至单卡单套餐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9728" y="4213986"/>
            <a:ext cx="1003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Microsoft YaHei"/>
                <a:cs typeface="Microsoft YaHei"/>
              </a:rPr>
              <a:t>Africa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89954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成功案</a:t>
            </a:r>
            <a:r>
              <a:rPr u="none" dirty="0"/>
              <a:t>例</a:t>
            </a:r>
            <a:r>
              <a:rPr u="none" spc="-5" dirty="0"/>
              <a:t>–新加坡无线POS终端联网解决方案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0559" y="5164835"/>
            <a:ext cx="5341620" cy="1341120"/>
          </a:xfrm>
          <a:prstGeom prst="rect">
            <a:avLst/>
          </a:prstGeom>
          <a:ln w="9525">
            <a:solidFill>
              <a:srgbClr val="77AC5C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90805" marR="170815">
              <a:lnSpc>
                <a:spcPct val="130000"/>
              </a:lnSpc>
              <a:spcBef>
                <a:spcPts val="65"/>
              </a:spcBef>
            </a:pP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中国移动为新加坡及泰国两家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PO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机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终端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制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造商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提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供境外  IoT卡，通过将其内置在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POS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终端，使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得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该设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备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可以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利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用 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高速且低延时的物联网服务，向各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个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支付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网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关发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送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支付请 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求，便捷地进行收款操作，提高终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端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商户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的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运营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效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率。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5404" y="1353311"/>
            <a:ext cx="5356860" cy="3519170"/>
            <a:chOff x="565404" y="1353311"/>
            <a:chExt cx="5356860" cy="3519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1904" y="2052827"/>
              <a:ext cx="2880360" cy="2819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404" y="1353311"/>
              <a:ext cx="3036570" cy="2641854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462140" y="1216025"/>
          <a:ext cx="5139055" cy="5284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101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应用场景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99F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无线POS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5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适用客户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零售商户、支付方案提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供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商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核心产品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境外</a:t>
                      </a:r>
                      <a:r>
                        <a:rPr sz="1400" spc="-10" dirty="0">
                          <a:latin typeface="Microsoft YaHei"/>
                          <a:cs typeface="Microsoft YaHei"/>
                        </a:rPr>
                        <a:t>IoT</a:t>
                      </a:r>
                      <a:r>
                        <a:rPr sz="1400" spc="5" dirty="0">
                          <a:latin typeface="Microsoft YaHei"/>
                          <a:cs typeface="Microsoft YaHei"/>
                        </a:rPr>
                        <a:t>卡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2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客户价值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2555" marR="2565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基于境外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IoT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卡的无线P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O</a:t>
                      </a:r>
                      <a:r>
                        <a:rPr sz="1400" spc="5" dirty="0">
                          <a:latin typeface="Microsoft YaHei"/>
                          <a:cs typeface="Microsoft YaHei"/>
                        </a:rPr>
                        <a:t>S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解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决方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案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，有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效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客 户拓展当地市场，快速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实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现商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户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布放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36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案例意义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351155" indent="-229235">
                        <a:lnSpc>
                          <a:spcPct val="100000"/>
                        </a:lnSpc>
                        <a:spcBef>
                          <a:spcPts val="1145"/>
                        </a:spcBef>
                        <a:buAutoNum type="arabicPeriod"/>
                        <a:tabLst>
                          <a:tab pos="351790" algn="l"/>
                        </a:tabLst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境外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IoT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卡+定制化新加</a:t>
                      </a:r>
                      <a:r>
                        <a:rPr sz="1400" spc="-10" dirty="0">
                          <a:latin typeface="Microsoft YaHei"/>
                          <a:cs typeface="Microsoft YaHei"/>
                        </a:rPr>
                        <a:t>坡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ICP节点，提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供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低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延时的无线通信服务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122555" marR="118110" algn="just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 startAt="2"/>
                        <a:tabLst>
                          <a:tab pos="351790" algn="l"/>
                        </a:tabLst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境外物联网连接服务满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足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运营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商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级别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网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络安 全标准，充分满足了终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端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用户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特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别是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金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融行业 的信息安全要求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9" y="0"/>
            <a:ext cx="12189460" cy="6858000"/>
            <a:chOff x="1524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0"/>
              <a:ext cx="12188951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6984" y="429768"/>
              <a:ext cx="2686812" cy="5105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62945" algn="l"/>
              </a:tabLst>
            </a:pPr>
            <a:r>
              <a:rPr b="0" u="none" spc="-185" dirty="0">
                <a:latin typeface="Times New Roman"/>
                <a:cs typeface="Times New Roman"/>
              </a:rPr>
              <a:t> </a:t>
            </a:r>
            <a:r>
              <a:rPr u="none" dirty="0"/>
              <a:t>成功案例-国内某航空公司电子飞行包项目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96000" y="1185672"/>
            <a:ext cx="1420495" cy="307975"/>
          </a:xfrm>
          <a:prstGeom prst="rect">
            <a:avLst/>
          </a:prstGeom>
          <a:solidFill>
            <a:srgbClr val="69AFED"/>
          </a:solidFill>
        </p:spPr>
        <p:txBody>
          <a:bodyPr vert="horz" wrap="square" lIns="0" tIns="38100" rIns="0" bIns="0" rtlCol="0">
            <a:spAutoFit/>
          </a:bodyPr>
          <a:lstStyle/>
          <a:p>
            <a:pPr marL="353060">
              <a:lnSpc>
                <a:spcPct val="100000"/>
              </a:lnSpc>
              <a:spcBef>
                <a:spcPts val="300"/>
              </a:spcBef>
            </a:pP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项目背景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6004" y="1559215"/>
            <a:ext cx="4972685" cy="636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95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客户基于民航的国际飞</a:t>
            </a:r>
            <a:r>
              <a:rPr sz="1100" spc="-10" dirty="0">
                <a:solidFill>
                  <a:srgbClr val="FFFFFF"/>
                </a:solidFill>
                <a:latin typeface="Microsoft YaHei"/>
                <a:cs typeface="Microsoft YaHei"/>
              </a:rPr>
              <a:t>行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管理</a:t>
            </a:r>
            <a:r>
              <a:rPr sz="1100" spc="-10" dirty="0">
                <a:solidFill>
                  <a:srgbClr val="FFFFFF"/>
                </a:solidFill>
                <a:latin typeface="Microsoft YaHei"/>
                <a:cs typeface="Microsoft YaHei"/>
              </a:rPr>
              <a:t>要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求，</a:t>
            </a:r>
            <a:r>
              <a:rPr sz="1100" spc="-10" dirty="0">
                <a:solidFill>
                  <a:srgbClr val="FFFFFF"/>
                </a:solidFill>
                <a:latin typeface="Microsoft YaHei"/>
                <a:cs typeface="Microsoft YaHei"/>
              </a:rPr>
              <a:t>需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要定</a:t>
            </a:r>
            <a:r>
              <a:rPr sz="1100" spc="-10" dirty="0">
                <a:solidFill>
                  <a:srgbClr val="FFFFFF"/>
                </a:solidFill>
                <a:latin typeface="Microsoft YaHei"/>
                <a:cs typeface="Microsoft YaHei"/>
              </a:rPr>
              <a:t>期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更新</a:t>
            </a:r>
            <a:r>
              <a:rPr sz="1100" spc="-10" dirty="0">
                <a:solidFill>
                  <a:srgbClr val="FFFFFF"/>
                </a:solidFill>
                <a:latin typeface="Microsoft YaHei"/>
                <a:cs typeface="Microsoft YaHei"/>
              </a:rPr>
              <a:t>各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航线</a:t>
            </a:r>
            <a:r>
              <a:rPr sz="1100" spc="-10" dirty="0">
                <a:solidFill>
                  <a:srgbClr val="FFFFFF"/>
                </a:solidFill>
                <a:latin typeface="Microsoft YaHei"/>
                <a:cs typeface="Microsoft YaHei"/>
              </a:rPr>
              <a:t>中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的国</a:t>
            </a:r>
            <a:r>
              <a:rPr sz="1100" spc="-10" dirty="0">
                <a:solidFill>
                  <a:srgbClr val="FFFFFF"/>
                </a:solidFill>
                <a:latin typeface="Microsoft YaHei"/>
                <a:cs typeface="Microsoft YaHei"/>
              </a:rPr>
              <a:t>家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航图</a:t>
            </a:r>
            <a:r>
              <a:rPr sz="1100" spc="-10" dirty="0">
                <a:solidFill>
                  <a:srgbClr val="FFFFFF"/>
                </a:solidFill>
                <a:latin typeface="Microsoft YaHei"/>
                <a:cs typeface="Microsoft YaHei"/>
              </a:rPr>
              <a:t>信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息，机 务人员通过IPAD在国际航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班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降落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后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下载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更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新当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地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的最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新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航图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信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息，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并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及时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上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传飞 行数据，需要全球的物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联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网流量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6000" y="2289048"/>
            <a:ext cx="1420495" cy="307975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353060">
              <a:lnSpc>
                <a:spcPct val="100000"/>
              </a:lnSpc>
              <a:spcBef>
                <a:spcPts val="305"/>
              </a:spcBef>
            </a:pP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客户痛点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2890" y="2679801"/>
            <a:ext cx="486283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 marR="143510" indent="-205740">
              <a:lnSpc>
                <a:spcPct val="1211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1、客户国际航线较多，且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不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断增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加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，无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法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接受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对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每个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国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家的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物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联网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套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餐资费 单独开通及洽谈</a:t>
            </a:r>
            <a:endParaRPr sz="1100">
              <a:latin typeface="Microsoft YaHei"/>
              <a:cs typeface="Microsoft YaHei"/>
            </a:endParaRPr>
          </a:p>
          <a:p>
            <a:pPr marL="217804" marR="5080" indent="-205740">
              <a:lnSpc>
                <a:spcPct val="120900"/>
              </a:lnSpc>
              <a:spcBef>
                <a:spcPts val="10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2、机乘人员派往的国际航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班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不固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定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，有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可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能不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同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国家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调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配，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无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法接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受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每次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需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要 根据目标国家的更换物联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网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卡</a:t>
            </a:r>
            <a:endParaRPr sz="1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3、IPAD只有一个卡槽，无法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接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受境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内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外使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用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不同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的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物联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网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卡以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及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不同</a:t>
            </a:r>
            <a:r>
              <a:rPr sz="1100" spc="-10" dirty="0">
                <a:solidFill>
                  <a:srgbClr val="FFFFFF"/>
                </a:solidFill>
                <a:latin typeface="Microsoft YaHei"/>
                <a:cs typeface="Microsoft YaHei"/>
              </a:rPr>
              <a:t>的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APN</a:t>
            </a:r>
            <a:endParaRPr sz="1100">
              <a:latin typeface="Microsoft YaHei"/>
              <a:cs typeface="Microsoft YaHei"/>
            </a:endParaRPr>
          </a:p>
          <a:p>
            <a:pPr marL="217804">
              <a:lnSpc>
                <a:spcPct val="100000"/>
              </a:lnSpc>
              <a:spcBef>
                <a:spcPts val="290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变更操作</a:t>
            </a:r>
            <a:endParaRPr sz="1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4、不同国家的物联网流量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无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法实</a:t>
            </a:r>
            <a:r>
              <a:rPr sz="1100" spc="-15" dirty="0">
                <a:solidFill>
                  <a:srgbClr val="FFFFFF"/>
                </a:solidFill>
                <a:latin typeface="Microsoft YaHei"/>
                <a:cs typeface="Microsoft YaHei"/>
              </a:rPr>
              <a:t>现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共享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8802" y="1333246"/>
            <a:ext cx="4874260" cy="4780280"/>
            <a:chOff x="828802" y="1333246"/>
            <a:chExt cx="4874260" cy="4780280"/>
          </a:xfrm>
        </p:grpSpPr>
        <p:sp>
          <p:nvSpPr>
            <p:cNvPr id="11" name="object 11"/>
            <p:cNvSpPr/>
            <p:nvPr/>
          </p:nvSpPr>
          <p:spPr>
            <a:xfrm>
              <a:off x="835152" y="1339596"/>
              <a:ext cx="4861560" cy="4767580"/>
            </a:xfrm>
            <a:custGeom>
              <a:avLst/>
              <a:gdLst/>
              <a:ahLst/>
              <a:cxnLst/>
              <a:rect l="l" t="t" r="r" b="b"/>
              <a:pathLst>
                <a:path w="4861560" h="4767580">
                  <a:moveTo>
                    <a:pt x="4861560" y="0"/>
                  </a:moveTo>
                  <a:lnTo>
                    <a:pt x="0" y="0"/>
                  </a:lnTo>
                  <a:lnTo>
                    <a:pt x="0" y="4767072"/>
                  </a:lnTo>
                  <a:lnTo>
                    <a:pt x="4861560" y="4767072"/>
                  </a:lnTo>
                  <a:lnTo>
                    <a:pt x="4861560" y="0"/>
                  </a:lnTo>
                  <a:close/>
                </a:path>
              </a:pathLst>
            </a:custGeom>
            <a:solidFill>
              <a:srgbClr val="D5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152" y="1339596"/>
              <a:ext cx="4861560" cy="4767580"/>
            </a:xfrm>
            <a:custGeom>
              <a:avLst/>
              <a:gdLst/>
              <a:ahLst/>
              <a:cxnLst/>
              <a:rect l="l" t="t" r="r" b="b"/>
              <a:pathLst>
                <a:path w="4861560" h="4767580">
                  <a:moveTo>
                    <a:pt x="0" y="4767072"/>
                  </a:moveTo>
                  <a:lnTo>
                    <a:pt x="4861560" y="4767072"/>
                  </a:lnTo>
                  <a:lnTo>
                    <a:pt x="4861560" y="0"/>
                  </a:lnTo>
                  <a:lnTo>
                    <a:pt x="0" y="0"/>
                  </a:lnTo>
                  <a:lnTo>
                    <a:pt x="0" y="4767072"/>
                  </a:lnTo>
                  <a:close/>
                </a:path>
              </a:pathLst>
            </a:custGeom>
            <a:ln w="12700">
              <a:solidFill>
                <a:srgbClr val="9D12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7787" y="3340608"/>
              <a:ext cx="1674749" cy="16793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2859" y="3535680"/>
              <a:ext cx="1104900" cy="11094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07258" y="2058923"/>
              <a:ext cx="518159" cy="410209"/>
            </a:xfrm>
            <a:custGeom>
              <a:avLst/>
              <a:gdLst/>
              <a:ahLst/>
              <a:cxnLst/>
              <a:rect l="l" t="t" r="r" b="b"/>
              <a:pathLst>
                <a:path w="518160" h="410210">
                  <a:moveTo>
                    <a:pt x="85725" y="329311"/>
                  </a:moveTo>
                  <a:lnTo>
                    <a:pt x="0" y="329311"/>
                  </a:lnTo>
                  <a:lnTo>
                    <a:pt x="0" y="357886"/>
                  </a:lnTo>
                  <a:lnTo>
                    <a:pt x="85725" y="357886"/>
                  </a:lnTo>
                  <a:lnTo>
                    <a:pt x="85725" y="329311"/>
                  </a:lnTo>
                  <a:close/>
                </a:path>
                <a:path w="518160" h="410210">
                  <a:moveTo>
                    <a:pt x="85725" y="190627"/>
                  </a:moveTo>
                  <a:lnTo>
                    <a:pt x="0" y="190627"/>
                  </a:lnTo>
                  <a:lnTo>
                    <a:pt x="0" y="219202"/>
                  </a:lnTo>
                  <a:lnTo>
                    <a:pt x="85725" y="219202"/>
                  </a:lnTo>
                  <a:lnTo>
                    <a:pt x="85725" y="190627"/>
                  </a:lnTo>
                  <a:close/>
                </a:path>
                <a:path w="518160" h="410210">
                  <a:moveTo>
                    <a:pt x="85725" y="51943"/>
                  </a:moveTo>
                  <a:lnTo>
                    <a:pt x="0" y="51943"/>
                  </a:lnTo>
                  <a:lnTo>
                    <a:pt x="0" y="80518"/>
                  </a:lnTo>
                  <a:lnTo>
                    <a:pt x="85725" y="80518"/>
                  </a:lnTo>
                  <a:lnTo>
                    <a:pt x="85725" y="51943"/>
                  </a:lnTo>
                  <a:close/>
                </a:path>
                <a:path w="518160" h="410210">
                  <a:moveTo>
                    <a:pt x="200025" y="329311"/>
                  </a:moveTo>
                  <a:lnTo>
                    <a:pt x="114300" y="329311"/>
                  </a:lnTo>
                  <a:lnTo>
                    <a:pt x="114300" y="357886"/>
                  </a:lnTo>
                  <a:lnTo>
                    <a:pt x="200025" y="357886"/>
                  </a:lnTo>
                  <a:lnTo>
                    <a:pt x="200025" y="329311"/>
                  </a:lnTo>
                  <a:close/>
                </a:path>
                <a:path w="518160" h="410210">
                  <a:moveTo>
                    <a:pt x="200025" y="190627"/>
                  </a:moveTo>
                  <a:lnTo>
                    <a:pt x="114300" y="190627"/>
                  </a:lnTo>
                  <a:lnTo>
                    <a:pt x="114300" y="219202"/>
                  </a:lnTo>
                  <a:lnTo>
                    <a:pt x="200025" y="219202"/>
                  </a:lnTo>
                  <a:lnTo>
                    <a:pt x="200025" y="190627"/>
                  </a:lnTo>
                  <a:close/>
                </a:path>
                <a:path w="518160" h="410210">
                  <a:moveTo>
                    <a:pt x="200025" y="51943"/>
                  </a:moveTo>
                  <a:lnTo>
                    <a:pt x="114300" y="51943"/>
                  </a:lnTo>
                  <a:lnTo>
                    <a:pt x="114300" y="80518"/>
                  </a:lnTo>
                  <a:lnTo>
                    <a:pt x="200025" y="80518"/>
                  </a:lnTo>
                  <a:lnTo>
                    <a:pt x="200025" y="51943"/>
                  </a:lnTo>
                  <a:close/>
                </a:path>
                <a:path w="518160" h="410210">
                  <a:moveTo>
                    <a:pt x="314325" y="329311"/>
                  </a:moveTo>
                  <a:lnTo>
                    <a:pt x="228600" y="329311"/>
                  </a:lnTo>
                  <a:lnTo>
                    <a:pt x="228600" y="357886"/>
                  </a:lnTo>
                  <a:lnTo>
                    <a:pt x="314325" y="357886"/>
                  </a:lnTo>
                  <a:lnTo>
                    <a:pt x="314325" y="329311"/>
                  </a:lnTo>
                  <a:close/>
                </a:path>
                <a:path w="518160" h="410210">
                  <a:moveTo>
                    <a:pt x="314325" y="190627"/>
                  </a:moveTo>
                  <a:lnTo>
                    <a:pt x="228600" y="190627"/>
                  </a:lnTo>
                  <a:lnTo>
                    <a:pt x="228600" y="219202"/>
                  </a:lnTo>
                  <a:lnTo>
                    <a:pt x="314325" y="219202"/>
                  </a:lnTo>
                  <a:lnTo>
                    <a:pt x="314325" y="190627"/>
                  </a:lnTo>
                  <a:close/>
                </a:path>
                <a:path w="518160" h="410210">
                  <a:moveTo>
                    <a:pt x="314325" y="51943"/>
                  </a:moveTo>
                  <a:lnTo>
                    <a:pt x="228600" y="51943"/>
                  </a:lnTo>
                  <a:lnTo>
                    <a:pt x="228600" y="80518"/>
                  </a:lnTo>
                  <a:lnTo>
                    <a:pt x="314325" y="80518"/>
                  </a:lnTo>
                  <a:lnTo>
                    <a:pt x="314325" y="51943"/>
                  </a:lnTo>
                  <a:close/>
                </a:path>
                <a:path w="518160" h="410210">
                  <a:moveTo>
                    <a:pt x="428625" y="329311"/>
                  </a:moveTo>
                  <a:lnTo>
                    <a:pt x="342900" y="329311"/>
                  </a:lnTo>
                  <a:lnTo>
                    <a:pt x="342900" y="357886"/>
                  </a:lnTo>
                  <a:lnTo>
                    <a:pt x="428625" y="357886"/>
                  </a:lnTo>
                  <a:lnTo>
                    <a:pt x="428625" y="329311"/>
                  </a:lnTo>
                  <a:close/>
                </a:path>
                <a:path w="518160" h="410210">
                  <a:moveTo>
                    <a:pt x="428625" y="190754"/>
                  </a:moveTo>
                  <a:lnTo>
                    <a:pt x="342900" y="190754"/>
                  </a:lnTo>
                  <a:lnTo>
                    <a:pt x="342900" y="219329"/>
                  </a:lnTo>
                  <a:lnTo>
                    <a:pt x="428625" y="219329"/>
                  </a:lnTo>
                  <a:lnTo>
                    <a:pt x="428625" y="190754"/>
                  </a:lnTo>
                  <a:close/>
                </a:path>
                <a:path w="518160" h="410210">
                  <a:moveTo>
                    <a:pt x="428625" y="51943"/>
                  </a:moveTo>
                  <a:lnTo>
                    <a:pt x="342900" y="51943"/>
                  </a:lnTo>
                  <a:lnTo>
                    <a:pt x="342900" y="80518"/>
                  </a:lnTo>
                  <a:lnTo>
                    <a:pt x="428625" y="80518"/>
                  </a:lnTo>
                  <a:lnTo>
                    <a:pt x="428625" y="51943"/>
                  </a:lnTo>
                  <a:close/>
                </a:path>
                <a:path w="518160" h="410210">
                  <a:moveTo>
                    <a:pt x="517893" y="66306"/>
                  </a:moveTo>
                  <a:lnTo>
                    <a:pt x="493293" y="51943"/>
                  </a:lnTo>
                  <a:lnTo>
                    <a:pt x="404241" y="0"/>
                  </a:lnTo>
                  <a:lnTo>
                    <a:pt x="395478" y="2286"/>
                  </a:lnTo>
                  <a:lnTo>
                    <a:pt x="391414" y="9144"/>
                  </a:lnTo>
                  <a:lnTo>
                    <a:pt x="387477" y="15875"/>
                  </a:lnTo>
                  <a:lnTo>
                    <a:pt x="389763" y="24638"/>
                  </a:lnTo>
                  <a:lnTo>
                    <a:pt x="457200" y="63944"/>
                  </a:lnTo>
                  <a:lnTo>
                    <a:pt x="457200" y="68656"/>
                  </a:lnTo>
                  <a:lnTo>
                    <a:pt x="389763" y="107950"/>
                  </a:lnTo>
                  <a:lnTo>
                    <a:pt x="387477" y="116713"/>
                  </a:lnTo>
                  <a:lnTo>
                    <a:pt x="391414" y="123444"/>
                  </a:lnTo>
                  <a:lnTo>
                    <a:pt x="395478" y="130302"/>
                  </a:lnTo>
                  <a:lnTo>
                    <a:pt x="404241" y="132588"/>
                  </a:lnTo>
                  <a:lnTo>
                    <a:pt x="493509" y="80518"/>
                  </a:lnTo>
                  <a:lnTo>
                    <a:pt x="517893" y="66306"/>
                  </a:lnTo>
                  <a:close/>
                </a:path>
                <a:path w="518160" h="410210">
                  <a:moveTo>
                    <a:pt x="517906" y="343662"/>
                  </a:moveTo>
                  <a:lnTo>
                    <a:pt x="493293" y="329311"/>
                  </a:lnTo>
                  <a:lnTo>
                    <a:pt x="404241" y="277368"/>
                  </a:lnTo>
                  <a:lnTo>
                    <a:pt x="395478" y="279654"/>
                  </a:lnTo>
                  <a:lnTo>
                    <a:pt x="391414" y="286512"/>
                  </a:lnTo>
                  <a:lnTo>
                    <a:pt x="387477" y="293243"/>
                  </a:lnTo>
                  <a:lnTo>
                    <a:pt x="389763" y="302006"/>
                  </a:lnTo>
                  <a:lnTo>
                    <a:pt x="457200" y="341312"/>
                  </a:lnTo>
                  <a:lnTo>
                    <a:pt x="457200" y="346024"/>
                  </a:lnTo>
                  <a:lnTo>
                    <a:pt x="389763" y="385318"/>
                  </a:lnTo>
                  <a:lnTo>
                    <a:pt x="387477" y="394081"/>
                  </a:lnTo>
                  <a:lnTo>
                    <a:pt x="391414" y="400812"/>
                  </a:lnTo>
                  <a:lnTo>
                    <a:pt x="395478" y="407670"/>
                  </a:lnTo>
                  <a:lnTo>
                    <a:pt x="404241" y="409956"/>
                  </a:lnTo>
                  <a:lnTo>
                    <a:pt x="493509" y="357886"/>
                  </a:lnTo>
                  <a:lnTo>
                    <a:pt x="517906" y="343662"/>
                  </a:lnTo>
                  <a:close/>
                </a:path>
                <a:path w="518160" h="410210">
                  <a:moveTo>
                    <a:pt x="517906" y="204978"/>
                  </a:moveTo>
                  <a:lnTo>
                    <a:pt x="493509" y="190754"/>
                  </a:lnTo>
                  <a:lnTo>
                    <a:pt x="404241" y="138684"/>
                  </a:lnTo>
                  <a:lnTo>
                    <a:pt x="395478" y="140970"/>
                  </a:lnTo>
                  <a:lnTo>
                    <a:pt x="391414" y="147828"/>
                  </a:lnTo>
                  <a:lnTo>
                    <a:pt x="387477" y="154559"/>
                  </a:lnTo>
                  <a:lnTo>
                    <a:pt x="389763" y="163322"/>
                  </a:lnTo>
                  <a:lnTo>
                    <a:pt x="457200" y="202628"/>
                  </a:lnTo>
                  <a:lnTo>
                    <a:pt x="457200" y="207340"/>
                  </a:lnTo>
                  <a:lnTo>
                    <a:pt x="389763" y="246634"/>
                  </a:lnTo>
                  <a:lnTo>
                    <a:pt x="387477" y="255397"/>
                  </a:lnTo>
                  <a:lnTo>
                    <a:pt x="391414" y="262128"/>
                  </a:lnTo>
                  <a:lnTo>
                    <a:pt x="395478" y="268986"/>
                  </a:lnTo>
                  <a:lnTo>
                    <a:pt x="404241" y="271272"/>
                  </a:lnTo>
                  <a:lnTo>
                    <a:pt x="493293" y="219329"/>
                  </a:lnTo>
                  <a:lnTo>
                    <a:pt x="517906" y="204978"/>
                  </a:lnTo>
                  <a:close/>
                </a:path>
              </a:pathLst>
            </a:custGeom>
            <a:solidFill>
              <a:srgbClr val="2160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404" y="3169919"/>
              <a:ext cx="4619244" cy="27767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404" y="1505712"/>
              <a:ext cx="2182368" cy="14919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404" y="4558284"/>
              <a:ext cx="1635252" cy="13853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0856" y="1505712"/>
              <a:ext cx="1751076" cy="15240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096000" y="4271771"/>
            <a:ext cx="1420495" cy="30797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873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305"/>
              </a:spcBef>
            </a:pP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方案与价值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36004" y="4682464"/>
            <a:ext cx="5161915" cy="14478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1、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通过开通</a:t>
            </a:r>
            <a:r>
              <a:rPr lang="zh-CN" altLang="en-US"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中国移动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国际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物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联网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卡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产品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，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覆盖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全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球260多个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国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家和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地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区漫游</a:t>
            </a:r>
            <a:endParaRPr sz="11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</a:endParaRPr>
          </a:p>
          <a:p>
            <a:pPr marL="259079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合作运营商达400多个，客户无需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为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每个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航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线国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家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的业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务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开通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与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资费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洽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谈而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烦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恼</a:t>
            </a:r>
            <a:endParaRPr sz="11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2、支持大流量套餐及全球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的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流量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共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享，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流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量不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浪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费，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真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正的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一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张卡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全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球通行</a:t>
            </a:r>
            <a:endParaRPr sz="11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</a:endParaRPr>
          </a:p>
          <a:p>
            <a:pPr marL="218440" marR="5080" indent="-205740">
              <a:lnSpc>
                <a:spcPct val="120900"/>
              </a:lnSpc>
            </a:pP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3、国内外使用同一张卡，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为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客户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专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门设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立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专享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统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一</a:t>
            </a:r>
            <a:r>
              <a:rPr sz="1100" spc="-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APN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号，使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用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期间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无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需任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何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卡与 APN的变更操作，使用更简单</a:t>
            </a:r>
            <a:endParaRPr sz="11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spc="-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4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、统一的连接管理平台，</a:t>
            </a:r>
            <a:r>
              <a:rPr sz="1100" spc="-1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客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户可</a:t>
            </a:r>
            <a:r>
              <a:rPr sz="1100" spc="-1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自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行实</a:t>
            </a:r>
            <a:r>
              <a:rPr sz="1100" spc="-1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现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批量</a:t>
            </a:r>
            <a:r>
              <a:rPr sz="1100" spc="-1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卡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的操</a:t>
            </a:r>
            <a:r>
              <a:rPr sz="1100" spc="-1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作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管理</a:t>
            </a:r>
            <a:r>
              <a:rPr sz="1100" spc="-1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及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流量</a:t>
            </a:r>
            <a:r>
              <a:rPr sz="1100" spc="-1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监</a:t>
            </a:r>
            <a:r>
              <a:rPr sz="1100" spc="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控</a:t>
            </a:r>
            <a:endParaRPr sz="11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</a:endParaRPr>
          </a:p>
          <a:p>
            <a:pPr marL="218440">
              <a:lnSpc>
                <a:spcPct val="100000"/>
              </a:lnSpc>
              <a:spcBef>
                <a:spcPts val="280"/>
              </a:spcBef>
            </a:pP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同时支持白名单互联网访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问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控制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，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保证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数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据的</a:t>
            </a:r>
            <a:r>
              <a:rPr sz="110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安</a:t>
            </a:r>
            <a:r>
              <a:rPr sz="1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全</a:t>
            </a:r>
            <a:endParaRPr sz="11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0"/>
              <a:ext cx="12188951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6984" y="429768"/>
              <a:ext cx="2686812" cy="5105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62945" algn="l"/>
              </a:tabLst>
            </a:pPr>
            <a:r>
              <a:rPr b="0" spc="-185" dirty="0">
                <a:latin typeface="Times New Roman"/>
                <a:cs typeface="Times New Roman"/>
              </a:rPr>
              <a:t> </a:t>
            </a:r>
            <a:r>
              <a:rPr dirty="0"/>
              <a:t>成功案例-国内某车企泰国车联网项目	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3338" y="1550035"/>
          <a:ext cx="10671810" cy="48508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165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序号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129539" marB="0">
                    <a:solidFill>
                      <a:srgbClr val="00899F"/>
                    </a:solidFill>
                  </a:tcPr>
                </a:tc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类目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129539" marB="0">
                    <a:solidFill>
                      <a:srgbClr val="00899F"/>
                    </a:solidFill>
                  </a:tcPr>
                </a:tc>
                <a:tc>
                  <a:txBody>
                    <a:bodyPr/>
                    <a:lstStyle/>
                    <a:p>
                      <a:pPr marL="41084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需求描述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129539" marB="0">
                    <a:solidFill>
                      <a:srgbClr val="008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33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1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00899F"/>
                      </a:solidFill>
                      <a:prstDash val="solid"/>
                    </a:lnL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出口市场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9385" marB="0"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410845"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泰国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9385" marB="0">
                    <a:lnR w="12700">
                      <a:solidFill>
                        <a:srgbClr val="00899F"/>
                      </a:solidFill>
                      <a:prstDash val="solid"/>
                    </a:lnR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R="275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2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0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主要系统功能需求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905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84985" marR="73025" indent="-1294130">
                        <a:lnSpc>
                          <a:spcPts val="2520"/>
                        </a:lnSpc>
                        <a:spcBef>
                          <a:spcPts val="14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需要双APN通道分别支持不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同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的应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用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数据，APN1通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道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需要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通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过专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线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回传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到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新加 坡的AWS云数据平台，需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要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按需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实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时变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更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套餐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7780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11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3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数据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69545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410845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2/3/4G数据流量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69545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27559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4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509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APN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4445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084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APN1：车控、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FOTA（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内网）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412750"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APN2：应用娱乐（公网）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06680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6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275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5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700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生命周期管理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905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121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提供测试期并支持大陆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境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内的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漫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游数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据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流量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以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满</a:t>
                      </a:r>
                      <a:r>
                        <a:rPr sz="1400" spc="5" dirty="0">
                          <a:latin typeface="Microsoft YaHei"/>
                          <a:cs typeface="Microsoft YaHei"/>
                        </a:rPr>
                        <a:t>足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T-BOX生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产测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试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需要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905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604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6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400" spc="-5" dirty="0">
                          <a:latin typeface="Microsoft YaHei"/>
                          <a:cs typeface="Microsoft YaHei"/>
                        </a:rPr>
                        <a:t>SIM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要求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84150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3384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车规级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eSIM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84150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194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7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语音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4305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410845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需要支持语音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4305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914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8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短信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77800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0209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需要支持短信，用于唤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醒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车辆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77800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48690" y="1179068"/>
            <a:ext cx="1807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00"/>
                </a:solidFill>
                <a:latin typeface="Microsoft YaHei"/>
                <a:cs typeface="Microsoft YaHei"/>
              </a:rPr>
              <a:t>整体需求情况：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323" y="4977384"/>
            <a:ext cx="7473950" cy="1252855"/>
          </a:xfrm>
          <a:custGeom>
            <a:avLst/>
            <a:gdLst/>
            <a:ahLst/>
            <a:cxnLst/>
            <a:rect l="l" t="t" r="r" b="b"/>
            <a:pathLst>
              <a:path w="7473950" h="1252854">
                <a:moveTo>
                  <a:pt x="7264908" y="0"/>
                </a:moveTo>
                <a:lnTo>
                  <a:pt x="208787" y="0"/>
                </a:lnTo>
                <a:lnTo>
                  <a:pt x="160917" y="5513"/>
                </a:lnTo>
                <a:lnTo>
                  <a:pt x="116971" y="21220"/>
                </a:lnTo>
                <a:lnTo>
                  <a:pt x="78204" y="45866"/>
                </a:lnTo>
                <a:lnTo>
                  <a:pt x="45870" y="78199"/>
                </a:lnTo>
                <a:lnTo>
                  <a:pt x="21222" y="116965"/>
                </a:lnTo>
                <a:lnTo>
                  <a:pt x="5514" y="160913"/>
                </a:lnTo>
                <a:lnTo>
                  <a:pt x="0" y="208788"/>
                </a:lnTo>
                <a:lnTo>
                  <a:pt x="0" y="1043927"/>
                </a:lnTo>
                <a:lnTo>
                  <a:pt x="5514" y="1091802"/>
                </a:lnTo>
                <a:lnTo>
                  <a:pt x="21222" y="1135751"/>
                </a:lnTo>
                <a:lnTo>
                  <a:pt x="45870" y="1174520"/>
                </a:lnTo>
                <a:lnTo>
                  <a:pt x="78204" y="1206856"/>
                </a:lnTo>
                <a:lnTo>
                  <a:pt x="116971" y="1231505"/>
                </a:lnTo>
                <a:lnTo>
                  <a:pt x="160917" y="1247213"/>
                </a:lnTo>
                <a:lnTo>
                  <a:pt x="208787" y="1252728"/>
                </a:lnTo>
                <a:lnTo>
                  <a:pt x="7264908" y="1252728"/>
                </a:lnTo>
                <a:lnTo>
                  <a:pt x="7312782" y="1247213"/>
                </a:lnTo>
                <a:lnTo>
                  <a:pt x="7356730" y="1231505"/>
                </a:lnTo>
                <a:lnTo>
                  <a:pt x="7395496" y="1206856"/>
                </a:lnTo>
                <a:lnTo>
                  <a:pt x="7427829" y="1174520"/>
                </a:lnTo>
                <a:lnTo>
                  <a:pt x="7452475" y="1135751"/>
                </a:lnTo>
                <a:lnTo>
                  <a:pt x="7468182" y="1091802"/>
                </a:lnTo>
                <a:lnTo>
                  <a:pt x="7473696" y="1043927"/>
                </a:lnTo>
                <a:lnTo>
                  <a:pt x="7473696" y="208788"/>
                </a:lnTo>
                <a:lnTo>
                  <a:pt x="7468182" y="160913"/>
                </a:lnTo>
                <a:lnTo>
                  <a:pt x="7452475" y="116965"/>
                </a:lnTo>
                <a:lnTo>
                  <a:pt x="7427829" y="78199"/>
                </a:lnTo>
                <a:lnTo>
                  <a:pt x="7395496" y="45866"/>
                </a:lnTo>
                <a:lnTo>
                  <a:pt x="7356730" y="21220"/>
                </a:lnTo>
                <a:lnTo>
                  <a:pt x="7312782" y="5513"/>
                </a:lnTo>
                <a:lnTo>
                  <a:pt x="7264908" y="0"/>
                </a:lnTo>
                <a:close/>
              </a:path>
            </a:pathLst>
          </a:custGeom>
          <a:solidFill>
            <a:srgbClr val="0081B5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3225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整体方案及架构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9113" y="5042661"/>
            <a:ext cx="6924675" cy="1100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ts val="2130"/>
              </a:lnSpc>
              <a:spcBef>
                <a:spcPts val="100"/>
              </a:spcBef>
              <a:buFont typeface="Wingdings"/>
              <a:buChar char=""/>
              <a:tabLst>
                <a:tab pos="299720" algn="l"/>
              </a:tabLst>
            </a:pPr>
            <a:r>
              <a:rPr sz="1800" dirty="0">
                <a:solidFill>
                  <a:srgbClr val="FFFF00"/>
                </a:solidFill>
                <a:latin typeface="Microsoft YaHei"/>
                <a:cs typeface="Microsoft YaHei"/>
              </a:rPr>
              <a:t>CMP平台</a:t>
            </a:r>
            <a:r>
              <a:rPr sz="1800" spc="-5" dirty="0">
                <a:solidFill>
                  <a:srgbClr val="FFFF00"/>
                </a:solidFill>
                <a:latin typeface="Microsoft YaHei"/>
                <a:cs typeface="Microsoft YaHei"/>
              </a:rPr>
              <a:t>：Jasper</a:t>
            </a:r>
            <a:endParaRPr sz="1800">
              <a:latin typeface="Microsoft YaHei"/>
              <a:cs typeface="Microsoft YaHei"/>
            </a:endParaRPr>
          </a:p>
          <a:p>
            <a:pPr marL="299085" indent="-287020">
              <a:lnSpc>
                <a:spcPts val="2100"/>
              </a:lnSpc>
              <a:buFont typeface="Wingdings"/>
              <a:buChar char=""/>
              <a:tabLst>
                <a:tab pos="299720" algn="l"/>
              </a:tabLst>
            </a:pPr>
            <a:r>
              <a:rPr sz="1800" spc="-5" dirty="0">
                <a:solidFill>
                  <a:srgbClr val="FFFF00"/>
                </a:solidFill>
                <a:latin typeface="Microsoft YaHei"/>
                <a:cs typeface="Microsoft YaHei"/>
              </a:rPr>
              <a:t>PGW位置：泰国本地，本地出核心网</a:t>
            </a:r>
            <a:endParaRPr sz="1800">
              <a:latin typeface="Microsoft YaHei"/>
              <a:cs typeface="Microsoft YaHei"/>
            </a:endParaRPr>
          </a:p>
          <a:p>
            <a:pPr marL="299085" indent="-287020">
              <a:lnSpc>
                <a:spcPts val="2100"/>
              </a:lnSpc>
              <a:buFont typeface="Wingdings"/>
              <a:buChar char=""/>
              <a:tabLst>
                <a:tab pos="299720" algn="l"/>
              </a:tabLst>
            </a:pPr>
            <a:r>
              <a:rPr sz="1800" dirty="0">
                <a:solidFill>
                  <a:srgbClr val="FFFF00"/>
                </a:solidFill>
                <a:latin typeface="Microsoft YaHei"/>
                <a:cs typeface="Microsoft YaHei"/>
              </a:rPr>
              <a:t>专用APN1：通过MPLS</a:t>
            </a:r>
            <a:r>
              <a:rPr sz="1800" spc="-80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Microsoft YaHei"/>
                <a:cs typeface="Microsoft YaHei"/>
              </a:rPr>
              <a:t>VPN</a:t>
            </a:r>
            <a:r>
              <a:rPr sz="1800" dirty="0">
                <a:solidFill>
                  <a:srgbClr val="FFFF00"/>
                </a:solidFill>
                <a:latin typeface="Microsoft YaHei"/>
                <a:cs typeface="Microsoft YaHei"/>
              </a:rPr>
              <a:t>专线接入，从泰国</a:t>
            </a:r>
            <a:r>
              <a:rPr sz="1800" spc="-5" dirty="0">
                <a:solidFill>
                  <a:srgbClr val="FFFF00"/>
                </a:solidFill>
                <a:latin typeface="Microsoft YaHei"/>
                <a:cs typeface="Microsoft YaHei"/>
              </a:rPr>
              <a:t>PGW</a:t>
            </a:r>
            <a:r>
              <a:rPr sz="1800" dirty="0">
                <a:solidFill>
                  <a:srgbClr val="FFFF00"/>
                </a:solidFill>
                <a:latin typeface="Microsoft YaHei"/>
                <a:cs typeface="Microsoft YaHei"/>
              </a:rPr>
              <a:t>到新加坡</a:t>
            </a:r>
            <a:r>
              <a:rPr sz="1800" spc="-5" dirty="0">
                <a:solidFill>
                  <a:srgbClr val="FFFF00"/>
                </a:solidFill>
                <a:latin typeface="Microsoft YaHei"/>
                <a:cs typeface="Microsoft YaHei"/>
              </a:rPr>
              <a:t>TSP</a:t>
            </a:r>
            <a:endParaRPr sz="1800">
              <a:latin typeface="Microsoft YaHei"/>
              <a:cs typeface="Microsoft YaHei"/>
            </a:endParaRPr>
          </a:p>
          <a:p>
            <a:pPr marL="299085" indent="-287020">
              <a:lnSpc>
                <a:spcPts val="2130"/>
              </a:lnSpc>
              <a:buFont typeface="Wingdings"/>
              <a:buChar char=""/>
              <a:tabLst>
                <a:tab pos="299720" algn="l"/>
              </a:tabLst>
            </a:pPr>
            <a:r>
              <a:rPr sz="1800" dirty="0">
                <a:solidFill>
                  <a:srgbClr val="FFFF00"/>
                </a:solidFill>
                <a:latin typeface="Microsoft YaHei"/>
                <a:cs typeface="Microsoft YaHei"/>
              </a:rPr>
              <a:t>专用APN2：直接泰国本地出互联网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7912" y="1584705"/>
            <a:ext cx="7733030" cy="2653665"/>
            <a:chOff x="3617912" y="1584705"/>
            <a:chExt cx="7733030" cy="2653665"/>
          </a:xfrm>
        </p:grpSpPr>
        <p:sp>
          <p:nvSpPr>
            <p:cNvPr id="6" name="object 6"/>
            <p:cNvSpPr/>
            <p:nvPr/>
          </p:nvSpPr>
          <p:spPr>
            <a:xfrm>
              <a:off x="10090403" y="1591055"/>
              <a:ext cx="1222375" cy="346075"/>
            </a:xfrm>
            <a:custGeom>
              <a:avLst/>
              <a:gdLst/>
              <a:ahLst/>
              <a:cxnLst/>
              <a:rect l="l" t="t" r="r" b="b"/>
              <a:pathLst>
                <a:path w="1222375" h="346075">
                  <a:moveTo>
                    <a:pt x="1222248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1222248" y="345948"/>
                  </a:lnTo>
                  <a:lnTo>
                    <a:pt x="1222248" y="0"/>
                  </a:lnTo>
                  <a:close/>
                </a:path>
              </a:pathLst>
            </a:custGeom>
            <a:solidFill>
              <a:srgbClr val="FFE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90403" y="1591055"/>
              <a:ext cx="1222375" cy="346075"/>
            </a:xfrm>
            <a:custGeom>
              <a:avLst/>
              <a:gdLst/>
              <a:ahLst/>
              <a:cxnLst/>
              <a:rect l="l" t="t" r="r" b="b"/>
              <a:pathLst>
                <a:path w="1222375" h="346075">
                  <a:moveTo>
                    <a:pt x="0" y="345948"/>
                  </a:moveTo>
                  <a:lnTo>
                    <a:pt x="1222248" y="345948"/>
                  </a:lnTo>
                  <a:lnTo>
                    <a:pt x="12222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2491" y="2068068"/>
              <a:ext cx="1318260" cy="436245"/>
            </a:xfrm>
            <a:custGeom>
              <a:avLst/>
              <a:gdLst/>
              <a:ahLst/>
              <a:cxnLst/>
              <a:rect l="l" t="t" r="r" b="b"/>
              <a:pathLst>
                <a:path w="1318259" h="436244">
                  <a:moveTo>
                    <a:pt x="1318259" y="0"/>
                  </a:moveTo>
                  <a:lnTo>
                    <a:pt x="0" y="0"/>
                  </a:lnTo>
                  <a:lnTo>
                    <a:pt x="0" y="435863"/>
                  </a:lnTo>
                  <a:lnTo>
                    <a:pt x="1318259" y="435863"/>
                  </a:lnTo>
                  <a:lnTo>
                    <a:pt x="1318259" y="0"/>
                  </a:lnTo>
                  <a:close/>
                </a:path>
              </a:pathLst>
            </a:custGeom>
            <a:solidFill>
              <a:srgbClr val="D5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54869" y="2259901"/>
              <a:ext cx="975994" cy="750570"/>
            </a:xfrm>
            <a:custGeom>
              <a:avLst/>
              <a:gdLst/>
              <a:ahLst/>
              <a:cxnLst/>
              <a:rect l="l" t="t" r="r" b="b"/>
              <a:pathLst>
                <a:path w="975995" h="750569">
                  <a:moveTo>
                    <a:pt x="975550" y="220408"/>
                  </a:moveTo>
                  <a:lnTo>
                    <a:pt x="973010" y="166179"/>
                  </a:lnTo>
                  <a:lnTo>
                    <a:pt x="965517" y="113728"/>
                  </a:lnTo>
                  <a:lnTo>
                    <a:pt x="953325" y="62928"/>
                  </a:lnTo>
                  <a:lnTo>
                    <a:pt x="936688" y="14287"/>
                  </a:lnTo>
                  <a:lnTo>
                    <a:pt x="930656" y="0"/>
                  </a:lnTo>
                  <a:lnTo>
                    <a:pt x="941590" y="34086"/>
                  </a:lnTo>
                  <a:lnTo>
                    <a:pt x="943203" y="41236"/>
                  </a:lnTo>
                  <a:lnTo>
                    <a:pt x="952411" y="81978"/>
                  </a:lnTo>
                  <a:lnTo>
                    <a:pt x="959053" y="131470"/>
                  </a:lnTo>
                  <a:lnTo>
                    <a:pt x="961326" y="182308"/>
                  </a:lnTo>
                  <a:lnTo>
                    <a:pt x="959053" y="233159"/>
                  </a:lnTo>
                  <a:lnTo>
                    <a:pt x="952411" y="282651"/>
                  </a:lnTo>
                  <a:lnTo>
                    <a:pt x="941590" y="330542"/>
                  </a:lnTo>
                  <a:lnTo>
                    <a:pt x="926807" y="376631"/>
                  </a:lnTo>
                  <a:lnTo>
                    <a:pt x="908253" y="420687"/>
                  </a:lnTo>
                  <a:lnTo>
                    <a:pt x="886142" y="462483"/>
                  </a:lnTo>
                  <a:lnTo>
                    <a:pt x="860691" y="501815"/>
                  </a:lnTo>
                  <a:lnTo>
                    <a:pt x="832091" y="538454"/>
                  </a:lnTo>
                  <a:lnTo>
                    <a:pt x="800569" y="572173"/>
                  </a:lnTo>
                  <a:lnTo>
                    <a:pt x="766305" y="602754"/>
                  </a:lnTo>
                  <a:lnTo>
                    <a:pt x="729526" y="629983"/>
                  </a:lnTo>
                  <a:lnTo>
                    <a:pt x="690435" y="653630"/>
                  </a:lnTo>
                  <a:lnTo>
                    <a:pt x="649249" y="673468"/>
                  </a:lnTo>
                  <a:lnTo>
                    <a:pt x="606145" y="689279"/>
                  </a:lnTo>
                  <a:lnTo>
                    <a:pt x="561365" y="700862"/>
                  </a:lnTo>
                  <a:lnTo>
                    <a:pt x="515086" y="707961"/>
                  </a:lnTo>
                  <a:lnTo>
                    <a:pt x="467550" y="710374"/>
                  </a:lnTo>
                  <a:lnTo>
                    <a:pt x="420001" y="707961"/>
                  </a:lnTo>
                  <a:lnTo>
                    <a:pt x="373722" y="700862"/>
                  </a:lnTo>
                  <a:lnTo>
                    <a:pt x="328942" y="689279"/>
                  </a:lnTo>
                  <a:lnTo>
                    <a:pt x="285838" y="673468"/>
                  </a:lnTo>
                  <a:lnTo>
                    <a:pt x="244652" y="653630"/>
                  </a:lnTo>
                  <a:lnTo>
                    <a:pt x="205562" y="629983"/>
                  </a:lnTo>
                  <a:lnTo>
                    <a:pt x="168783" y="602754"/>
                  </a:lnTo>
                  <a:lnTo>
                    <a:pt x="134518" y="572173"/>
                  </a:lnTo>
                  <a:lnTo>
                    <a:pt x="102997" y="538454"/>
                  </a:lnTo>
                  <a:lnTo>
                    <a:pt x="74396" y="501815"/>
                  </a:lnTo>
                  <a:lnTo>
                    <a:pt x="48945" y="462483"/>
                  </a:lnTo>
                  <a:lnTo>
                    <a:pt x="26835" y="420687"/>
                  </a:lnTo>
                  <a:lnTo>
                    <a:pt x="15328" y="393344"/>
                  </a:lnTo>
                  <a:lnTo>
                    <a:pt x="11176" y="383514"/>
                  </a:lnTo>
                  <a:lnTo>
                    <a:pt x="10274" y="381381"/>
                  </a:lnTo>
                  <a:lnTo>
                    <a:pt x="8280" y="376631"/>
                  </a:lnTo>
                  <a:lnTo>
                    <a:pt x="0" y="350837"/>
                  </a:lnTo>
                  <a:lnTo>
                    <a:pt x="444" y="352869"/>
                  </a:lnTo>
                  <a:lnTo>
                    <a:pt x="14922" y="402526"/>
                  </a:lnTo>
                  <a:lnTo>
                    <a:pt x="33718" y="450024"/>
                  </a:lnTo>
                  <a:lnTo>
                    <a:pt x="56578" y="495109"/>
                  </a:lnTo>
                  <a:lnTo>
                    <a:pt x="83248" y="537273"/>
                  </a:lnTo>
                  <a:lnTo>
                    <a:pt x="113601" y="576516"/>
                  </a:lnTo>
                  <a:lnTo>
                    <a:pt x="147129" y="612457"/>
                  </a:lnTo>
                  <a:lnTo>
                    <a:pt x="183832" y="644842"/>
                  </a:lnTo>
                  <a:lnTo>
                    <a:pt x="223329" y="673290"/>
                  </a:lnTo>
                  <a:lnTo>
                    <a:pt x="265493" y="697801"/>
                  </a:lnTo>
                  <a:lnTo>
                    <a:pt x="309943" y="717994"/>
                  </a:lnTo>
                  <a:lnTo>
                    <a:pt x="356425" y="733361"/>
                  </a:lnTo>
                  <a:lnTo>
                    <a:pt x="404939" y="743902"/>
                  </a:lnTo>
                  <a:lnTo>
                    <a:pt x="454723" y="749363"/>
                  </a:lnTo>
                  <a:lnTo>
                    <a:pt x="480250" y="749998"/>
                  </a:lnTo>
                  <a:lnTo>
                    <a:pt x="505777" y="749363"/>
                  </a:lnTo>
                  <a:lnTo>
                    <a:pt x="530923" y="747331"/>
                  </a:lnTo>
                  <a:lnTo>
                    <a:pt x="533679" y="746950"/>
                  </a:lnTo>
                  <a:lnTo>
                    <a:pt x="555815" y="743902"/>
                  </a:lnTo>
                  <a:lnTo>
                    <a:pt x="604202" y="733361"/>
                  </a:lnTo>
                  <a:lnTo>
                    <a:pt x="650684" y="717994"/>
                  </a:lnTo>
                  <a:lnTo>
                    <a:pt x="695134" y="697801"/>
                  </a:lnTo>
                  <a:lnTo>
                    <a:pt x="737298" y="673290"/>
                  </a:lnTo>
                  <a:lnTo>
                    <a:pt x="776795" y="644842"/>
                  </a:lnTo>
                  <a:lnTo>
                    <a:pt x="813371" y="612457"/>
                  </a:lnTo>
                  <a:lnTo>
                    <a:pt x="847026" y="576516"/>
                  </a:lnTo>
                  <a:lnTo>
                    <a:pt x="877252" y="537273"/>
                  </a:lnTo>
                  <a:lnTo>
                    <a:pt x="904049" y="494982"/>
                  </a:lnTo>
                  <a:lnTo>
                    <a:pt x="926782" y="450024"/>
                  </a:lnTo>
                  <a:lnTo>
                    <a:pt x="945578" y="402399"/>
                  </a:lnTo>
                  <a:lnTo>
                    <a:pt x="960056" y="352742"/>
                  </a:lnTo>
                  <a:lnTo>
                    <a:pt x="969860" y="300672"/>
                  </a:lnTo>
                  <a:lnTo>
                    <a:pt x="974915" y="247459"/>
                  </a:lnTo>
                  <a:lnTo>
                    <a:pt x="975550" y="22040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28644" y="1914143"/>
              <a:ext cx="988060" cy="1056640"/>
            </a:xfrm>
            <a:custGeom>
              <a:avLst/>
              <a:gdLst/>
              <a:ahLst/>
              <a:cxnLst/>
              <a:rect l="l" t="t" r="r" b="b"/>
              <a:pathLst>
                <a:path w="988060" h="1056639">
                  <a:moveTo>
                    <a:pt x="493775" y="0"/>
                  </a:moveTo>
                  <a:lnTo>
                    <a:pt x="446227" y="2417"/>
                  </a:lnTo>
                  <a:lnTo>
                    <a:pt x="399956" y="9523"/>
                  </a:lnTo>
                  <a:lnTo>
                    <a:pt x="355170" y="21096"/>
                  </a:lnTo>
                  <a:lnTo>
                    <a:pt x="312076" y="36913"/>
                  </a:lnTo>
                  <a:lnTo>
                    <a:pt x="270880" y="56754"/>
                  </a:lnTo>
                  <a:lnTo>
                    <a:pt x="231790" y="80397"/>
                  </a:lnTo>
                  <a:lnTo>
                    <a:pt x="195013" y="107621"/>
                  </a:lnTo>
                  <a:lnTo>
                    <a:pt x="160756" y="138204"/>
                  </a:lnTo>
                  <a:lnTo>
                    <a:pt x="129225" y="171924"/>
                  </a:lnTo>
                  <a:lnTo>
                    <a:pt x="100629" y="208561"/>
                  </a:lnTo>
                  <a:lnTo>
                    <a:pt x="75174" y="247892"/>
                  </a:lnTo>
                  <a:lnTo>
                    <a:pt x="53067" y="289697"/>
                  </a:lnTo>
                  <a:lnTo>
                    <a:pt x="34515" y="333753"/>
                  </a:lnTo>
                  <a:lnTo>
                    <a:pt x="19725" y="379839"/>
                  </a:lnTo>
                  <a:lnTo>
                    <a:pt x="8904" y="427735"/>
                  </a:lnTo>
                  <a:lnTo>
                    <a:pt x="2260" y="477217"/>
                  </a:lnTo>
                  <a:lnTo>
                    <a:pt x="0" y="528065"/>
                  </a:lnTo>
                  <a:lnTo>
                    <a:pt x="2260" y="578914"/>
                  </a:lnTo>
                  <a:lnTo>
                    <a:pt x="8904" y="628396"/>
                  </a:lnTo>
                  <a:lnTo>
                    <a:pt x="19725" y="676292"/>
                  </a:lnTo>
                  <a:lnTo>
                    <a:pt x="34515" y="722378"/>
                  </a:lnTo>
                  <a:lnTo>
                    <a:pt x="53067" y="766434"/>
                  </a:lnTo>
                  <a:lnTo>
                    <a:pt x="75174" y="808239"/>
                  </a:lnTo>
                  <a:lnTo>
                    <a:pt x="100629" y="847570"/>
                  </a:lnTo>
                  <a:lnTo>
                    <a:pt x="129225" y="884207"/>
                  </a:lnTo>
                  <a:lnTo>
                    <a:pt x="160756" y="917927"/>
                  </a:lnTo>
                  <a:lnTo>
                    <a:pt x="195013" y="948510"/>
                  </a:lnTo>
                  <a:lnTo>
                    <a:pt x="231790" y="975734"/>
                  </a:lnTo>
                  <a:lnTo>
                    <a:pt x="270880" y="999377"/>
                  </a:lnTo>
                  <a:lnTo>
                    <a:pt x="312076" y="1019218"/>
                  </a:lnTo>
                  <a:lnTo>
                    <a:pt x="355170" y="1035035"/>
                  </a:lnTo>
                  <a:lnTo>
                    <a:pt x="399956" y="1046608"/>
                  </a:lnTo>
                  <a:lnTo>
                    <a:pt x="446227" y="1053714"/>
                  </a:lnTo>
                  <a:lnTo>
                    <a:pt x="493775" y="1056131"/>
                  </a:lnTo>
                  <a:lnTo>
                    <a:pt x="541324" y="1053714"/>
                  </a:lnTo>
                  <a:lnTo>
                    <a:pt x="587595" y="1046608"/>
                  </a:lnTo>
                  <a:lnTo>
                    <a:pt x="632381" y="1035035"/>
                  </a:lnTo>
                  <a:lnTo>
                    <a:pt x="675475" y="1019218"/>
                  </a:lnTo>
                  <a:lnTo>
                    <a:pt x="716671" y="999377"/>
                  </a:lnTo>
                  <a:lnTo>
                    <a:pt x="755761" y="975734"/>
                  </a:lnTo>
                  <a:lnTo>
                    <a:pt x="792538" y="948510"/>
                  </a:lnTo>
                  <a:lnTo>
                    <a:pt x="826795" y="917927"/>
                  </a:lnTo>
                  <a:lnTo>
                    <a:pt x="858326" y="884207"/>
                  </a:lnTo>
                  <a:lnTo>
                    <a:pt x="886922" y="847570"/>
                  </a:lnTo>
                  <a:lnTo>
                    <a:pt x="912377" y="808239"/>
                  </a:lnTo>
                  <a:lnTo>
                    <a:pt x="934484" y="766434"/>
                  </a:lnTo>
                  <a:lnTo>
                    <a:pt x="953036" y="722378"/>
                  </a:lnTo>
                  <a:lnTo>
                    <a:pt x="967826" y="676292"/>
                  </a:lnTo>
                  <a:lnTo>
                    <a:pt x="978647" y="628396"/>
                  </a:lnTo>
                  <a:lnTo>
                    <a:pt x="985291" y="578914"/>
                  </a:lnTo>
                  <a:lnTo>
                    <a:pt x="987551" y="528065"/>
                  </a:lnTo>
                  <a:lnTo>
                    <a:pt x="985291" y="477217"/>
                  </a:lnTo>
                  <a:lnTo>
                    <a:pt x="978647" y="427735"/>
                  </a:lnTo>
                  <a:lnTo>
                    <a:pt x="967826" y="379839"/>
                  </a:lnTo>
                  <a:lnTo>
                    <a:pt x="953036" y="333753"/>
                  </a:lnTo>
                  <a:lnTo>
                    <a:pt x="934484" y="289697"/>
                  </a:lnTo>
                  <a:lnTo>
                    <a:pt x="912377" y="247892"/>
                  </a:lnTo>
                  <a:lnTo>
                    <a:pt x="886922" y="208561"/>
                  </a:lnTo>
                  <a:lnTo>
                    <a:pt x="858326" y="171924"/>
                  </a:lnTo>
                  <a:lnTo>
                    <a:pt x="826795" y="138204"/>
                  </a:lnTo>
                  <a:lnTo>
                    <a:pt x="792538" y="107621"/>
                  </a:lnTo>
                  <a:lnTo>
                    <a:pt x="755761" y="80397"/>
                  </a:lnTo>
                  <a:lnTo>
                    <a:pt x="716671" y="56754"/>
                  </a:lnTo>
                  <a:lnTo>
                    <a:pt x="675475" y="36913"/>
                  </a:lnTo>
                  <a:lnTo>
                    <a:pt x="632381" y="21096"/>
                  </a:lnTo>
                  <a:lnTo>
                    <a:pt x="587595" y="9523"/>
                  </a:lnTo>
                  <a:lnTo>
                    <a:pt x="541324" y="2417"/>
                  </a:lnTo>
                  <a:lnTo>
                    <a:pt x="493775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28644" y="1914143"/>
              <a:ext cx="988060" cy="1056640"/>
            </a:xfrm>
            <a:custGeom>
              <a:avLst/>
              <a:gdLst/>
              <a:ahLst/>
              <a:cxnLst/>
              <a:rect l="l" t="t" r="r" b="b"/>
              <a:pathLst>
                <a:path w="988060" h="1056639">
                  <a:moveTo>
                    <a:pt x="0" y="528065"/>
                  </a:moveTo>
                  <a:lnTo>
                    <a:pt x="2260" y="477217"/>
                  </a:lnTo>
                  <a:lnTo>
                    <a:pt x="8904" y="427735"/>
                  </a:lnTo>
                  <a:lnTo>
                    <a:pt x="19725" y="379839"/>
                  </a:lnTo>
                  <a:lnTo>
                    <a:pt x="34515" y="333753"/>
                  </a:lnTo>
                  <a:lnTo>
                    <a:pt x="53067" y="289697"/>
                  </a:lnTo>
                  <a:lnTo>
                    <a:pt x="75174" y="247892"/>
                  </a:lnTo>
                  <a:lnTo>
                    <a:pt x="100629" y="208561"/>
                  </a:lnTo>
                  <a:lnTo>
                    <a:pt x="129225" y="171924"/>
                  </a:lnTo>
                  <a:lnTo>
                    <a:pt x="160756" y="138204"/>
                  </a:lnTo>
                  <a:lnTo>
                    <a:pt x="195013" y="107621"/>
                  </a:lnTo>
                  <a:lnTo>
                    <a:pt x="231790" y="80397"/>
                  </a:lnTo>
                  <a:lnTo>
                    <a:pt x="270880" y="56754"/>
                  </a:lnTo>
                  <a:lnTo>
                    <a:pt x="312076" y="36913"/>
                  </a:lnTo>
                  <a:lnTo>
                    <a:pt x="355170" y="21096"/>
                  </a:lnTo>
                  <a:lnTo>
                    <a:pt x="399956" y="9523"/>
                  </a:lnTo>
                  <a:lnTo>
                    <a:pt x="446227" y="2417"/>
                  </a:lnTo>
                  <a:lnTo>
                    <a:pt x="493775" y="0"/>
                  </a:lnTo>
                  <a:lnTo>
                    <a:pt x="541324" y="2417"/>
                  </a:lnTo>
                  <a:lnTo>
                    <a:pt x="587595" y="9523"/>
                  </a:lnTo>
                  <a:lnTo>
                    <a:pt x="632381" y="21096"/>
                  </a:lnTo>
                  <a:lnTo>
                    <a:pt x="675475" y="36913"/>
                  </a:lnTo>
                  <a:lnTo>
                    <a:pt x="716671" y="56754"/>
                  </a:lnTo>
                  <a:lnTo>
                    <a:pt x="755761" y="80397"/>
                  </a:lnTo>
                  <a:lnTo>
                    <a:pt x="792538" y="107621"/>
                  </a:lnTo>
                  <a:lnTo>
                    <a:pt x="826795" y="138204"/>
                  </a:lnTo>
                  <a:lnTo>
                    <a:pt x="858326" y="171924"/>
                  </a:lnTo>
                  <a:lnTo>
                    <a:pt x="886922" y="208561"/>
                  </a:lnTo>
                  <a:lnTo>
                    <a:pt x="912377" y="247892"/>
                  </a:lnTo>
                  <a:lnTo>
                    <a:pt x="934484" y="289697"/>
                  </a:lnTo>
                  <a:lnTo>
                    <a:pt x="953036" y="333753"/>
                  </a:lnTo>
                  <a:lnTo>
                    <a:pt x="967826" y="379839"/>
                  </a:lnTo>
                  <a:lnTo>
                    <a:pt x="978647" y="427735"/>
                  </a:lnTo>
                  <a:lnTo>
                    <a:pt x="985291" y="477217"/>
                  </a:lnTo>
                  <a:lnTo>
                    <a:pt x="987551" y="528065"/>
                  </a:lnTo>
                  <a:lnTo>
                    <a:pt x="985291" y="578914"/>
                  </a:lnTo>
                  <a:lnTo>
                    <a:pt x="978647" y="628396"/>
                  </a:lnTo>
                  <a:lnTo>
                    <a:pt x="967826" y="676292"/>
                  </a:lnTo>
                  <a:lnTo>
                    <a:pt x="953036" y="722378"/>
                  </a:lnTo>
                  <a:lnTo>
                    <a:pt x="934484" y="766434"/>
                  </a:lnTo>
                  <a:lnTo>
                    <a:pt x="912377" y="808239"/>
                  </a:lnTo>
                  <a:lnTo>
                    <a:pt x="886922" y="847570"/>
                  </a:lnTo>
                  <a:lnTo>
                    <a:pt x="858326" y="884207"/>
                  </a:lnTo>
                  <a:lnTo>
                    <a:pt x="826795" y="917927"/>
                  </a:lnTo>
                  <a:lnTo>
                    <a:pt x="792538" y="948510"/>
                  </a:lnTo>
                  <a:lnTo>
                    <a:pt x="755761" y="975734"/>
                  </a:lnTo>
                  <a:lnTo>
                    <a:pt x="716671" y="999377"/>
                  </a:lnTo>
                  <a:lnTo>
                    <a:pt x="675475" y="1019218"/>
                  </a:lnTo>
                  <a:lnTo>
                    <a:pt x="632381" y="1035035"/>
                  </a:lnTo>
                  <a:lnTo>
                    <a:pt x="587595" y="1046608"/>
                  </a:lnTo>
                  <a:lnTo>
                    <a:pt x="541324" y="1053714"/>
                  </a:lnTo>
                  <a:lnTo>
                    <a:pt x="493775" y="1056131"/>
                  </a:lnTo>
                  <a:lnTo>
                    <a:pt x="446227" y="1053714"/>
                  </a:lnTo>
                  <a:lnTo>
                    <a:pt x="399956" y="1046608"/>
                  </a:lnTo>
                  <a:lnTo>
                    <a:pt x="355170" y="1035035"/>
                  </a:lnTo>
                  <a:lnTo>
                    <a:pt x="312076" y="1019218"/>
                  </a:lnTo>
                  <a:lnTo>
                    <a:pt x="270880" y="999377"/>
                  </a:lnTo>
                  <a:lnTo>
                    <a:pt x="231790" y="975734"/>
                  </a:lnTo>
                  <a:lnTo>
                    <a:pt x="195013" y="948510"/>
                  </a:lnTo>
                  <a:lnTo>
                    <a:pt x="160756" y="917927"/>
                  </a:lnTo>
                  <a:lnTo>
                    <a:pt x="129225" y="884207"/>
                  </a:lnTo>
                  <a:lnTo>
                    <a:pt x="100629" y="847570"/>
                  </a:lnTo>
                  <a:lnTo>
                    <a:pt x="75174" y="808239"/>
                  </a:lnTo>
                  <a:lnTo>
                    <a:pt x="53067" y="766434"/>
                  </a:lnTo>
                  <a:lnTo>
                    <a:pt x="34515" y="722378"/>
                  </a:lnTo>
                  <a:lnTo>
                    <a:pt x="19725" y="676292"/>
                  </a:lnTo>
                  <a:lnTo>
                    <a:pt x="8904" y="628396"/>
                  </a:lnTo>
                  <a:lnTo>
                    <a:pt x="2260" y="578914"/>
                  </a:lnTo>
                  <a:lnTo>
                    <a:pt x="0" y="528065"/>
                  </a:lnTo>
                  <a:close/>
                </a:path>
              </a:pathLst>
            </a:custGeom>
            <a:ln w="3175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45814" y="3487978"/>
              <a:ext cx="974090" cy="750570"/>
            </a:xfrm>
            <a:custGeom>
              <a:avLst/>
              <a:gdLst/>
              <a:ahLst/>
              <a:cxnLst/>
              <a:rect l="l" t="t" r="r" b="b"/>
              <a:pathLst>
                <a:path w="974089" h="750570">
                  <a:moveTo>
                    <a:pt x="973937" y="220675"/>
                  </a:moveTo>
                  <a:lnTo>
                    <a:pt x="971397" y="166446"/>
                  </a:lnTo>
                  <a:lnTo>
                    <a:pt x="963904" y="113995"/>
                  </a:lnTo>
                  <a:lnTo>
                    <a:pt x="951712" y="63195"/>
                  </a:lnTo>
                  <a:lnTo>
                    <a:pt x="935075" y="14554"/>
                  </a:lnTo>
                  <a:lnTo>
                    <a:pt x="929005" y="0"/>
                  </a:lnTo>
                  <a:lnTo>
                    <a:pt x="935875" y="21437"/>
                  </a:lnTo>
                  <a:lnTo>
                    <a:pt x="940015" y="34353"/>
                  </a:lnTo>
                  <a:lnTo>
                    <a:pt x="941705" y="41859"/>
                  </a:lnTo>
                  <a:lnTo>
                    <a:pt x="950823" y="82245"/>
                  </a:lnTo>
                  <a:lnTo>
                    <a:pt x="957453" y="131737"/>
                  </a:lnTo>
                  <a:lnTo>
                    <a:pt x="959713" y="182575"/>
                  </a:lnTo>
                  <a:lnTo>
                    <a:pt x="957453" y="233426"/>
                  </a:lnTo>
                  <a:lnTo>
                    <a:pt x="950823" y="282917"/>
                  </a:lnTo>
                  <a:lnTo>
                    <a:pt x="940015" y="330809"/>
                  </a:lnTo>
                  <a:lnTo>
                    <a:pt x="925245" y="376897"/>
                  </a:lnTo>
                  <a:lnTo>
                    <a:pt x="906729" y="420954"/>
                  </a:lnTo>
                  <a:lnTo>
                    <a:pt x="884656" y="462749"/>
                  </a:lnTo>
                  <a:lnTo>
                    <a:pt x="859243" y="502081"/>
                  </a:lnTo>
                  <a:lnTo>
                    <a:pt x="830694" y="538721"/>
                  </a:lnTo>
                  <a:lnTo>
                    <a:pt x="799211" y="572439"/>
                  </a:lnTo>
                  <a:lnTo>
                    <a:pt x="765009" y="603021"/>
                  </a:lnTo>
                  <a:lnTo>
                    <a:pt x="728294" y="630250"/>
                  </a:lnTo>
                  <a:lnTo>
                    <a:pt x="689267" y="653897"/>
                  </a:lnTo>
                  <a:lnTo>
                    <a:pt x="648131" y="673735"/>
                  </a:lnTo>
                  <a:lnTo>
                    <a:pt x="605104" y="689546"/>
                  </a:lnTo>
                  <a:lnTo>
                    <a:pt x="560374" y="701128"/>
                  </a:lnTo>
                  <a:lnTo>
                    <a:pt x="514172" y="708228"/>
                  </a:lnTo>
                  <a:lnTo>
                    <a:pt x="466699" y="710641"/>
                  </a:lnTo>
                  <a:lnTo>
                    <a:pt x="419214" y="708228"/>
                  </a:lnTo>
                  <a:lnTo>
                    <a:pt x="373011" y="701128"/>
                  </a:lnTo>
                  <a:lnTo>
                    <a:pt x="328282" y="689546"/>
                  </a:lnTo>
                  <a:lnTo>
                    <a:pt x="285254" y="673735"/>
                  </a:lnTo>
                  <a:lnTo>
                    <a:pt x="244119" y="653897"/>
                  </a:lnTo>
                  <a:lnTo>
                    <a:pt x="205092" y="630250"/>
                  </a:lnTo>
                  <a:lnTo>
                    <a:pt x="168376" y="603021"/>
                  </a:lnTo>
                  <a:lnTo>
                    <a:pt x="134175" y="572439"/>
                  </a:lnTo>
                  <a:lnTo>
                    <a:pt x="102692" y="538721"/>
                  </a:lnTo>
                  <a:lnTo>
                    <a:pt x="74142" y="502081"/>
                  </a:lnTo>
                  <a:lnTo>
                    <a:pt x="48729" y="462749"/>
                  </a:lnTo>
                  <a:lnTo>
                    <a:pt x="26657" y="420954"/>
                  </a:lnTo>
                  <a:lnTo>
                    <a:pt x="15443" y="394258"/>
                  </a:lnTo>
                  <a:lnTo>
                    <a:pt x="10210" y="381825"/>
                  </a:lnTo>
                  <a:lnTo>
                    <a:pt x="8140" y="376897"/>
                  </a:lnTo>
                  <a:lnTo>
                    <a:pt x="0" y="351510"/>
                  </a:lnTo>
                  <a:lnTo>
                    <a:pt x="355" y="353136"/>
                  </a:lnTo>
                  <a:lnTo>
                    <a:pt x="14833" y="402793"/>
                  </a:lnTo>
                  <a:lnTo>
                    <a:pt x="33629" y="450291"/>
                  </a:lnTo>
                  <a:lnTo>
                    <a:pt x="56362" y="495376"/>
                  </a:lnTo>
                  <a:lnTo>
                    <a:pt x="83032" y="537540"/>
                  </a:lnTo>
                  <a:lnTo>
                    <a:pt x="113258" y="576783"/>
                  </a:lnTo>
                  <a:lnTo>
                    <a:pt x="146913" y="612724"/>
                  </a:lnTo>
                  <a:lnTo>
                    <a:pt x="183489" y="645109"/>
                  </a:lnTo>
                  <a:lnTo>
                    <a:pt x="222859" y="673557"/>
                  </a:lnTo>
                  <a:lnTo>
                    <a:pt x="265023" y="698068"/>
                  </a:lnTo>
                  <a:lnTo>
                    <a:pt x="309346" y="718261"/>
                  </a:lnTo>
                  <a:lnTo>
                    <a:pt x="355828" y="733628"/>
                  </a:lnTo>
                  <a:lnTo>
                    <a:pt x="404088" y="744169"/>
                  </a:lnTo>
                  <a:lnTo>
                    <a:pt x="453999" y="749630"/>
                  </a:lnTo>
                  <a:lnTo>
                    <a:pt x="479399" y="750265"/>
                  </a:lnTo>
                  <a:lnTo>
                    <a:pt x="504926" y="749630"/>
                  </a:lnTo>
                  <a:lnTo>
                    <a:pt x="529945" y="747598"/>
                  </a:lnTo>
                  <a:lnTo>
                    <a:pt x="532688" y="747217"/>
                  </a:lnTo>
                  <a:lnTo>
                    <a:pt x="554710" y="744169"/>
                  </a:lnTo>
                  <a:lnTo>
                    <a:pt x="603097" y="733628"/>
                  </a:lnTo>
                  <a:lnTo>
                    <a:pt x="649579" y="718261"/>
                  </a:lnTo>
                  <a:lnTo>
                    <a:pt x="693902" y="698068"/>
                  </a:lnTo>
                  <a:lnTo>
                    <a:pt x="735939" y="673557"/>
                  </a:lnTo>
                  <a:lnTo>
                    <a:pt x="775436" y="645109"/>
                  </a:lnTo>
                  <a:lnTo>
                    <a:pt x="812012" y="612724"/>
                  </a:lnTo>
                  <a:lnTo>
                    <a:pt x="845540" y="576783"/>
                  </a:lnTo>
                  <a:lnTo>
                    <a:pt x="875766" y="537540"/>
                  </a:lnTo>
                  <a:lnTo>
                    <a:pt x="902436" y="495249"/>
                  </a:lnTo>
                  <a:lnTo>
                    <a:pt x="925296" y="450291"/>
                  </a:lnTo>
                  <a:lnTo>
                    <a:pt x="943965" y="402666"/>
                  </a:lnTo>
                  <a:lnTo>
                    <a:pt x="958443" y="353009"/>
                  </a:lnTo>
                  <a:lnTo>
                    <a:pt x="968248" y="300939"/>
                  </a:lnTo>
                  <a:lnTo>
                    <a:pt x="973302" y="247726"/>
                  </a:lnTo>
                  <a:lnTo>
                    <a:pt x="973937" y="22067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19500" y="3142488"/>
              <a:ext cx="986155" cy="1056640"/>
            </a:xfrm>
            <a:custGeom>
              <a:avLst/>
              <a:gdLst/>
              <a:ahLst/>
              <a:cxnLst/>
              <a:rect l="l" t="t" r="r" b="b"/>
              <a:pathLst>
                <a:path w="986154" h="1056639">
                  <a:moveTo>
                    <a:pt x="493013" y="0"/>
                  </a:moveTo>
                  <a:lnTo>
                    <a:pt x="445532" y="2417"/>
                  </a:lnTo>
                  <a:lnTo>
                    <a:pt x="399328" y="9523"/>
                  </a:lnTo>
                  <a:lnTo>
                    <a:pt x="354608" y="21096"/>
                  </a:lnTo>
                  <a:lnTo>
                    <a:pt x="311578" y="36913"/>
                  </a:lnTo>
                  <a:lnTo>
                    <a:pt x="270445" y="56754"/>
                  </a:lnTo>
                  <a:lnTo>
                    <a:pt x="231415" y="80397"/>
                  </a:lnTo>
                  <a:lnTo>
                    <a:pt x="194695" y="107621"/>
                  </a:lnTo>
                  <a:lnTo>
                    <a:pt x="160492" y="138204"/>
                  </a:lnTo>
                  <a:lnTo>
                    <a:pt x="129012" y="171924"/>
                  </a:lnTo>
                  <a:lnTo>
                    <a:pt x="100462" y="208561"/>
                  </a:lnTo>
                  <a:lnTo>
                    <a:pt x="75048" y="247892"/>
                  </a:lnTo>
                  <a:lnTo>
                    <a:pt x="52977" y="289697"/>
                  </a:lnTo>
                  <a:lnTo>
                    <a:pt x="34456" y="333753"/>
                  </a:lnTo>
                  <a:lnTo>
                    <a:pt x="19691" y="379839"/>
                  </a:lnTo>
                  <a:lnTo>
                    <a:pt x="8889" y="427735"/>
                  </a:lnTo>
                  <a:lnTo>
                    <a:pt x="2256" y="477217"/>
                  </a:lnTo>
                  <a:lnTo>
                    <a:pt x="0" y="528066"/>
                  </a:lnTo>
                  <a:lnTo>
                    <a:pt x="2256" y="578914"/>
                  </a:lnTo>
                  <a:lnTo>
                    <a:pt x="8889" y="628396"/>
                  </a:lnTo>
                  <a:lnTo>
                    <a:pt x="19691" y="676292"/>
                  </a:lnTo>
                  <a:lnTo>
                    <a:pt x="34456" y="722378"/>
                  </a:lnTo>
                  <a:lnTo>
                    <a:pt x="52977" y="766434"/>
                  </a:lnTo>
                  <a:lnTo>
                    <a:pt x="75048" y="808239"/>
                  </a:lnTo>
                  <a:lnTo>
                    <a:pt x="100462" y="847570"/>
                  </a:lnTo>
                  <a:lnTo>
                    <a:pt x="129012" y="884207"/>
                  </a:lnTo>
                  <a:lnTo>
                    <a:pt x="160492" y="917927"/>
                  </a:lnTo>
                  <a:lnTo>
                    <a:pt x="194695" y="948510"/>
                  </a:lnTo>
                  <a:lnTo>
                    <a:pt x="231415" y="975734"/>
                  </a:lnTo>
                  <a:lnTo>
                    <a:pt x="270445" y="999377"/>
                  </a:lnTo>
                  <a:lnTo>
                    <a:pt x="311578" y="1019218"/>
                  </a:lnTo>
                  <a:lnTo>
                    <a:pt x="354608" y="1035035"/>
                  </a:lnTo>
                  <a:lnTo>
                    <a:pt x="399328" y="1046608"/>
                  </a:lnTo>
                  <a:lnTo>
                    <a:pt x="445532" y="1053714"/>
                  </a:lnTo>
                  <a:lnTo>
                    <a:pt x="493013" y="1056132"/>
                  </a:lnTo>
                  <a:lnTo>
                    <a:pt x="540495" y="1053714"/>
                  </a:lnTo>
                  <a:lnTo>
                    <a:pt x="586699" y="1046608"/>
                  </a:lnTo>
                  <a:lnTo>
                    <a:pt x="631419" y="1035035"/>
                  </a:lnTo>
                  <a:lnTo>
                    <a:pt x="674449" y="1019218"/>
                  </a:lnTo>
                  <a:lnTo>
                    <a:pt x="715582" y="999377"/>
                  </a:lnTo>
                  <a:lnTo>
                    <a:pt x="754612" y="975734"/>
                  </a:lnTo>
                  <a:lnTo>
                    <a:pt x="791332" y="948510"/>
                  </a:lnTo>
                  <a:lnTo>
                    <a:pt x="825535" y="917927"/>
                  </a:lnTo>
                  <a:lnTo>
                    <a:pt x="857015" y="884207"/>
                  </a:lnTo>
                  <a:lnTo>
                    <a:pt x="885565" y="847570"/>
                  </a:lnTo>
                  <a:lnTo>
                    <a:pt x="910979" y="808239"/>
                  </a:lnTo>
                  <a:lnTo>
                    <a:pt x="933050" y="766434"/>
                  </a:lnTo>
                  <a:lnTo>
                    <a:pt x="951571" y="722378"/>
                  </a:lnTo>
                  <a:lnTo>
                    <a:pt x="966336" y="676292"/>
                  </a:lnTo>
                  <a:lnTo>
                    <a:pt x="977138" y="628396"/>
                  </a:lnTo>
                  <a:lnTo>
                    <a:pt x="983771" y="578914"/>
                  </a:lnTo>
                  <a:lnTo>
                    <a:pt x="986027" y="528066"/>
                  </a:lnTo>
                  <a:lnTo>
                    <a:pt x="983771" y="477217"/>
                  </a:lnTo>
                  <a:lnTo>
                    <a:pt x="977138" y="427735"/>
                  </a:lnTo>
                  <a:lnTo>
                    <a:pt x="966336" y="379839"/>
                  </a:lnTo>
                  <a:lnTo>
                    <a:pt x="951571" y="333753"/>
                  </a:lnTo>
                  <a:lnTo>
                    <a:pt x="933050" y="289697"/>
                  </a:lnTo>
                  <a:lnTo>
                    <a:pt x="910979" y="247892"/>
                  </a:lnTo>
                  <a:lnTo>
                    <a:pt x="885565" y="208561"/>
                  </a:lnTo>
                  <a:lnTo>
                    <a:pt x="857015" y="171924"/>
                  </a:lnTo>
                  <a:lnTo>
                    <a:pt x="825535" y="138204"/>
                  </a:lnTo>
                  <a:lnTo>
                    <a:pt x="791332" y="107621"/>
                  </a:lnTo>
                  <a:lnTo>
                    <a:pt x="754612" y="80397"/>
                  </a:lnTo>
                  <a:lnTo>
                    <a:pt x="715582" y="56754"/>
                  </a:lnTo>
                  <a:lnTo>
                    <a:pt x="674449" y="36913"/>
                  </a:lnTo>
                  <a:lnTo>
                    <a:pt x="631419" y="21096"/>
                  </a:lnTo>
                  <a:lnTo>
                    <a:pt x="586699" y="9523"/>
                  </a:lnTo>
                  <a:lnTo>
                    <a:pt x="540495" y="2417"/>
                  </a:lnTo>
                  <a:lnTo>
                    <a:pt x="493013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19500" y="3142488"/>
              <a:ext cx="986155" cy="1056640"/>
            </a:xfrm>
            <a:custGeom>
              <a:avLst/>
              <a:gdLst/>
              <a:ahLst/>
              <a:cxnLst/>
              <a:rect l="l" t="t" r="r" b="b"/>
              <a:pathLst>
                <a:path w="986154" h="1056639">
                  <a:moveTo>
                    <a:pt x="0" y="528066"/>
                  </a:moveTo>
                  <a:lnTo>
                    <a:pt x="2256" y="477217"/>
                  </a:lnTo>
                  <a:lnTo>
                    <a:pt x="8889" y="427735"/>
                  </a:lnTo>
                  <a:lnTo>
                    <a:pt x="19691" y="379839"/>
                  </a:lnTo>
                  <a:lnTo>
                    <a:pt x="34456" y="333753"/>
                  </a:lnTo>
                  <a:lnTo>
                    <a:pt x="52977" y="289697"/>
                  </a:lnTo>
                  <a:lnTo>
                    <a:pt x="75048" y="247892"/>
                  </a:lnTo>
                  <a:lnTo>
                    <a:pt x="100462" y="208561"/>
                  </a:lnTo>
                  <a:lnTo>
                    <a:pt x="129012" y="171924"/>
                  </a:lnTo>
                  <a:lnTo>
                    <a:pt x="160492" y="138204"/>
                  </a:lnTo>
                  <a:lnTo>
                    <a:pt x="194695" y="107621"/>
                  </a:lnTo>
                  <a:lnTo>
                    <a:pt x="231415" y="80397"/>
                  </a:lnTo>
                  <a:lnTo>
                    <a:pt x="270445" y="56754"/>
                  </a:lnTo>
                  <a:lnTo>
                    <a:pt x="311578" y="36913"/>
                  </a:lnTo>
                  <a:lnTo>
                    <a:pt x="354608" y="21096"/>
                  </a:lnTo>
                  <a:lnTo>
                    <a:pt x="399328" y="9523"/>
                  </a:lnTo>
                  <a:lnTo>
                    <a:pt x="445532" y="2417"/>
                  </a:lnTo>
                  <a:lnTo>
                    <a:pt x="493013" y="0"/>
                  </a:lnTo>
                  <a:lnTo>
                    <a:pt x="540495" y="2417"/>
                  </a:lnTo>
                  <a:lnTo>
                    <a:pt x="586699" y="9523"/>
                  </a:lnTo>
                  <a:lnTo>
                    <a:pt x="631419" y="21096"/>
                  </a:lnTo>
                  <a:lnTo>
                    <a:pt x="674449" y="36913"/>
                  </a:lnTo>
                  <a:lnTo>
                    <a:pt x="715582" y="56754"/>
                  </a:lnTo>
                  <a:lnTo>
                    <a:pt x="754612" y="80397"/>
                  </a:lnTo>
                  <a:lnTo>
                    <a:pt x="791332" y="107621"/>
                  </a:lnTo>
                  <a:lnTo>
                    <a:pt x="825535" y="138204"/>
                  </a:lnTo>
                  <a:lnTo>
                    <a:pt x="857015" y="171924"/>
                  </a:lnTo>
                  <a:lnTo>
                    <a:pt x="885565" y="208561"/>
                  </a:lnTo>
                  <a:lnTo>
                    <a:pt x="910979" y="247892"/>
                  </a:lnTo>
                  <a:lnTo>
                    <a:pt x="933050" y="289697"/>
                  </a:lnTo>
                  <a:lnTo>
                    <a:pt x="951571" y="333753"/>
                  </a:lnTo>
                  <a:lnTo>
                    <a:pt x="966336" y="379839"/>
                  </a:lnTo>
                  <a:lnTo>
                    <a:pt x="977138" y="427735"/>
                  </a:lnTo>
                  <a:lnTo>
                    <a:pt x="983771" y="477217"/>
                  </a:lnTo>
                  <a:lnTo>
                    <a:pt x="986027" y="528066"/>
                  </a:lnTo>
                  <a:lnTo>
                    <a:pt x="983771" y="578914"/>
                  </a:lnTo>
                  <a:lnTo>
                    <a:pt x="977138" y="628396"/>
                  </a:lnTo>
                  <a:lnTo>
                    <a:pt x="966336" y="676292"/>
                  </a:lnTo>
                  <a:lnTo>
                    <a:pt x="951571" y="722378"/>
                  </a:lnTo>
                  <a:lnTo>
                    <a:pt x="933050" y="766434"/>
                  </a:lnTo>
                  <a:lnTo>
                    <a:pt x="910979" y="808239"/>
                  </a:lnTo>
                  <a:lnTo>
                    <a:pt x="885565" y="847570"/>
                  </a:lnTo>
                  <a:lnTo>
                    <a:pt x="857015" y="884207"/>
                  </a:lnTo>
                  <a:lnTo>
                    <a:pt x="825535" y="917927"/>
                  </a:lnTo>
                  <a:lnTo>
                    <a:pt x="791332" y="948510"/>
                  </a:lnTo>
                  <a:lnTo>
                    <a:pt x="754612" y="975734"/>
                  </a:lnTo>
                  <a:lnTo>
                    <a:pt x="715582" y="999377"/>
                  </a:lnTo>
                  <a:lnTo>
                    <a:pt x="674449" y="1019218"/>
                  </a:lnTo>
                  <a:lnTo>
                    <a:pt x="631419" y="1035035"/>
                  </a:lnTo>
                  <a:lnTo>
                    <a:pt x="586699" y="1046608"/>
                  </a:lnTo>
                  <a:lnTo>
                    <a:pt x="540495" y="1053714"/>
                  </a:lnTo>
                  <a:lnTo>
                    <a:pt x="493013" y="1056132"/>
                  </a:lnTo>
                  <a:lnTo>
                    <a:pt x="445532" y="1053714"/>
                  </a:lnTo>
                  <a:lnTo>
                    <a:pt x="399328" y="1046608"/>
                  </a:lnTo>
                  <a:lnTo>
                    <a:pt x="354608" y="1035035"/>
                  </a:lnTo>
                  <a:lnTo>
                    <a:pt x="311578" y="1019218"/>
                  </a:lnTo>
                  <a:lnTo>
                    <a:pt x="270445" y="999377"/>
                  </a:lnTo>
                  <a:lnTo>
                    <a:pt x="231415" y="975734"/>
                  </a:lnTo>
                  <a:lnTo>
                    <a:pt x="194695" y="948510"/>
                  </a:lnTo>
                  <a:lnTo>
                    <a:pt x="160492" y="917927"/>
                  </a:lnTo>
                  <a:lnTo>
                    <a:pt x="129012" y="884207"/>
                  </a:lnTo>
                  <a:lnTo>
                    <a:pt x="100462" y="847570"/>
                  </a:lnTo>
                  <a:lnTo>
                    <a:pt x="75048" y="808239"/>
                  </a:lnTo>
                  <a:lnTo>
                    <a:pt x="52977" y="766434"/>
                  </a:lnTo>
                  <a:lnTo>
                    <a:pt x="34456" y="722378"/>
                  </a:lnTo>
                  <a:lnTo>
                    <a:pt x="19691" y="676292"/>
                  </a:lnTo>
                  <a:lnTo>
                    <a:pt x="8889" y="628396"/>
                  </a:lnTo>
                  <a:lnTo>
                    <a:pt x="2256" y="578914"/>
                  </a:lnTo>
                  <a:lnTo>
                    <a:pt x="0" y="528066"/>
                  </a:lnTo>
                  <a:close/>
                </a:path>
              </a:pathLst>
            </a:custGeom>
            <a:ln w="3175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92801" y="2707893"/>
              <a:ext cx="2023745" cy="1371600"/>
            </a:xfrm>
            <a:custGeom>
              <a:avLst/>
              <a:gdLst/>
              <a:ahLst/>
              <a:cxnLst/>
              <a:rect l="l" t="t" r="r" b="b"/>
              <a:pathLst>
                <a:path w="2023745" h="1371600">
                  <a:moveTo>
                    <a:pt x="2768" y="629348"/>
                  </a:moveTo>
                  <a:lnTo>
                    <a:pt x="914" y="622300"/>
                  </a:lnTo>
                  <a:lnTo>
                    <a:pt x="0" y="622300"/>
                  </a:lnTo>
                  <a:lnTo>
                    <a:pt x="2768" y="629348"/>
                  </a:lnTo>
                  <a:close/>
                </a:path>
                <a:path w="2023745" h="1371600">
                  <a:moveTo>
                    <a:pt x="789711" y="1358900"/>
                  </a:moveTo>
                  <a:lnTo>
                    <a:pt x="764819" y="1346200"/>
                  </a:lnTo>
                  <a:lnTo>
                    <a:pt x="764057" y="1346200"/>
                  </a:lnTo>
                  <a:lnTo>
                    <a:pt x="789076" y="1358900"/>
                  </a:lnTo>
                  <a:lnTo>
                    <a:pt x="789711" y="1358900"/>
                  </a:lnTo>
                  <a:close/>
                </a:path>
                <a:path w="2023745" h="1371600">
                  <a:moveTo>
                    <a:pt x="865657" y="1371600"/>
                  </a:moveTo>
                  <a:lnTo>
                    <a:pt x="840130" y="1358900"/>
                  </a:lnTo>
                  <a:lnTo>
                    <a:pt x="814349" y="1358900"/>
                  </a:lnTo>
                  <a:lnTo>
                    <a:pt x="839622" y="1371600"/>
                  </a:lnTo>
                  <a:lnTo>
                    <a:pt x="865657" y="1371600"/>
                  </a:lnTo>
                  <a:close/>
                </a:path>
                <a:path w="2023745" h="1371600">
                  <a:moveTo>
                    <a:pt x="1177696" y="1358900"/>
                  </a:moveTo>
                  <a:lnTo>
                    <a:pt x="1151788" y="1358900"/>
                  </a:lnTo>
                  <a:lnTo>
                    <a:pt x="1126134" y="1371600"/>
                  </a:lnTo>
                  <a:lnTo>
                    <a:pt x="1152296" y="1371600"/>
                  </a:lnTo>
                  <a:lnTo>
                    <a:pt x="1177696" y="1358900"/>
                  </a:lnTo>
                  <a:close/>
                </a:path>
                <a:path w="2023745" h="1371600">
                  <a:moveTo>
                    <a:pt x="1227861" y="1346200"/>
                  </a:moveTo>
                  <a:lnTo>
                    <a:pt x="1227099" y="1346200"/>
                  </a:lnTo>
                  <a:lnTo>
                    <a:pt x="1202207" y="1358900"/>
                  </a:lnTo>
                  <a:lnTo>
                    <a:pt x="1202842" y="1358900"/>
                  </a:lnTo>
                  <a:lnTo>
                    <a:pt x="1227861" y="1346200"/>
                  </a:lnTo>
                  <a:close/>
                </a:path>
                <a:path w="2023745" h="1371600">
                  <a:moveTo>
                    <a:pt x="1959127" y="19418"/>
                  </a:moveTo>
                  <a:lnTo>
                    <a:pt x="1953412" y="0"/>
                  </a:lnTo>
                  <a:lnTo>
                    <a:pt x="1956739" y="12700"/>
                  </a:lnTo>
                  <a:lnTo>
                    <a:pt x="1959127" y="19418"/>
                  </a:lnTo>
                  <a:close/>
                </a:path>
                <a:path w="2023745" h="1371600">
                  <a:moveTo>
                    <a:pt x="1961692" y="26619"/>
                  </a:moveTo>
                  <a:lnTo>
                    <a:pt x="1959127" y="19418"/>
                  </a:lnTo>
                  <a:lnTo>
                    <a:pt x="1960905" y="25400"/>
                  </a:lnTo>
                  <a:lnTo>
                    <a:pt x="1961692" y="26619"/>
                  </a:lnTo>
                  <a:close/>
                </a:path>
                <a:path w="2023745" h="1371600">
                  <a:moveTo>
                    <a:pt x="2023262" y="368300"/>
                  </a:moveTo>
                  <a:lnTo>
                    <a:pt x="2021865" y="317500"/>
                  </a:lnTo>
                  <a:lnTo>
                    <a:pt x="2017928" y="266700"/>
                  </a:lnTo>
                  <a:lnTo>
                    <a:pt x="2011451" y="215900"/>
                  </a:lnTo>
                  <a:lnTo>
                    <a:pt x="2002434" y="165100"/>
                  </a:lnTo>
                  <a:lnTo>
                    <a:pt x="1990877" y="114300"/>
                  </a:lnTo>
                  <a:lnTo>
                    <a:pt x="1977034" y="63500"/>
                  </a:lnTo>
                  <a:lnTo>
                    <a:pt x="1965985" y="33134"/>
                  </a:lnTo>
                  <a:lnTo>
                    <a:pt x="1963928" y="27444"/>
                  </a:lnTo>
                  <a:lnTo>
                    <a:pt x="1965439" y="32296"/>
                  </a:lnTo>
                  <a:lnTo>
                    <a:pt x="1961692" y="26619"/>
                  </a:lnTo>
                  <a:lnTo>
                    <a:pt x="1970316" y="50800"/>
                  </a:lnTo>
                  <a:lnTo>
                    <a:pt x="1981936" y="101600"/>
                  </a:lnTo>
                  <a:lnTo>
                    <a:pt x="1974151" y="63500"/>
                  </a:lnTo>
                  <a:lnTo>
                    <a:pt x="1979168" y="81559"/>
                  </a:lnTo>
                  <a:lnTo>
                    <a:pt x="1991563" y="136969"/>
                  </a:lnTo>
                  <a:lnTo>
                    <a:pt x="1999132" y="182626"/>
                  </a:lnTo>
                  <a:lnTo>
                    <a:pt x="2004593" y="228930"/>
                  </a:lnTo>
                  <a:lnTo>
                    <a:pt x="2007920" y="275856"/>
                  </a:lnTo>
                  <a:lnTo>
                    <a:pt x="2009038" y="323342"/>
                  </a:lnTo>
                  <a:lnTo>
                    <a:pt x="2007920" y="370840"/>
                  </a:lnTo>
                  <a:lnTo>
                    <a:pt x="2004593" y="417766"/>
                  </a:lnTo>
                  <a:lnTo>
                    <a:pt x="1999945" y="457187"/>
                  </a:lnTo>
                  <a:lnTo>
                    <a:pt x="1999945" y="567969"/>
                  </a:lnTo>
                  <a:lnTo>
                    <a:pt x="1987956" y="622300"/>
                  </a:lnTo>
                  <a:lnTo>
                    <a:pt x="1974113" y="673100"/>
                  </a:lnTo>
                  <a:lnTo>
                    <a:pt x="1969033" y="681431"/>
                  </a:lnTo>
                  <a:lnTo>
                    <a:pt x="1969439" y="680313"/>
                  </a:lnTo>
                  <a:lnTo>
                    <a:pt x="1983016" y="636943"/>
                  </a:lnTo>
                  <a:lnTo>
                    <a:pt x="1994636" y="592759"/>
                  </a:lnTo>
                  <a:lnTo>
                    <a:pt x="1999945" y="567969"/>
                  </a:lnTo>
                  <a:lnTo>
                    <a:pt x="1999945" y="457187"/>
                  </a:lnTo>
                  <a:lnTo>
                    <a:pt x="1999132" y="464070"/>
                  </a:lnTo>
                  <a:lnTo>
                    <a:pt x="1991563" y="509727"/>
                  </a:lnTo>
                  <a:lnTo>
                    <a:pt x="1981936" y="554659"/>
                  </a:lnTo>
                  <a:lnTo>
                    <a:pt x="1970316" y="598843"/>
                  </a:lnTo>
                  <a:lnTo>
                    <a:pt x="1956739" y="642213"/>
                  </a:lnTo>
                  <a:lnTo>
                    <a:pt x="1952752" y="653173"/>
                  </a:lnTo>
                  <a:lnTo>
                    <a:pt x="1952752" y="725703"/>
                  </a:lnTo>
                  <a:lnTo>
                    <a:pt x="1939696" y="762000"/>
                  </a:lnTo>
                  <a:lnTo>
                    <a:pt x="1924748" y="789686"/>
                  </a:lnTo>
                  <a:lnTo>
                    <a:pt x="1936623" y="764451"/>
                  </a:lnTo>
                  <a:lnTo>
                    <a:pt x="1952752" y="725703"/>
                  </a:lnTo>
                  <a:lnTo>
                    <a:pt x="1952752" y="653173"/>
                  </a:lnTo>
                  <a:lnTo>
                    <a:pt x="1941258" y="684733"/>
                  </a:lnTo>
                  <a:lnTo>
                    <a:pt x="1923923" y="726351"/>
                  </a:lnTo>
                  <a:lnTo>
                    <a:pt x="1913674" y="748131"/>
                  </a:lnTo>
                  <a:lnTo>
                    <a:pt x="1913674" y="812342"/>
                  </a:lnTo>
                  <a:lnTo>
                    <a:pt x="1896516" y="850912"/>
                  </a:lnTo>
                  <a:lnTo>
                    <a:pt x="1871878" y="889012"/>
                  </a:lnTo>
                  <a:lnTo>
                    <a:pt x="1851507" y="918108"/>
                  </a:lnTo>
                  <a:lnTo>
                    <a:pt x="1873973" y="883386"/>
                  </a:lnTo>
                  <a:lnTo>
                    <a:pt x="1896579" y="844778"/>
                  </a:lnTo>
                  <a:lnTo>
                    <a:pt x="1913674" y="812342"/>
                  </a:lnTo>
                  <a:lnTo>
                    <a:pt x="1913674" y="748131"/>
                  </a:lnTo>
                  <a:lnTo>
                    <a:pt x="1904784" y="767016"/>
                  </a:lnTo>
                  <a:lnTo>
                    <a:pt x="1883879" y="806678"/>
                  </a:lnTo>
                  <a:lnTo>
                    <a:pt x="1861273" y="845286"/>
                  </a:lnTo>
                  <a:lnTo>
                    <a:pt x="1837004" y="882802"/>
                  </a:lnTo>
                  <a:lnTo>
                    <a:pt x="1811134" y="919162"/>
                  </a:lnTo>
                  <a:lnTo>
                    <a:pt x="1783702" y="954341"/>
                  </a:lnTo>
                  <a:lnTo>
                    <a:pt x="1759737" y="982433"/>
                  </a:lnTo>
                  <a:lnTo>
                    <a:pt x="1759737" y="1034643"/>
                  </a:lnTo>
                  <a:lnTo>
                    <a:pt x="1754022" y="1041400"/>
                  </a:lnTo>
                  <a:lnTo>
                    <a:pt x="1720240" y="1079500"/>
                  </a:lnTo>
                  <a:lnTo>
                    <a:pt x="1684553" y="1117600"/>
                  </a:lnTo>
                  <a:lnTo>
                    <a:pt x="1647469" y="1143000"/>
                  </a:lnTo>
                  <a:lnTo>
                    <a:pt x="1608734" y="1181100"/>
                  </a:lnTo>
                  <a:lnTo>
                    <a:pt x="1568475" y="1206500"/>
                  </a:lnTo>
                  <a:lnTo>
                    <a:pt x="1526946" y="1231900"/>
                  </a:lnTo>
                  <a:lnTo>
                    <a:pt x="1484020" y="1257300"/>
                  </a:lnTo>
                  <a:lnTo>
                    <a:pt x="1446276" y="1268183"/>
                  </a:lnTo>
                  <a:lnTo>
                    <a:pt x="1447126" y="1267790"/>
                  </a:lnTo>
                  <a:lnTo>
                    <a:pt x="1487436" y="1247228"/>
                  </a:lnTo>
                  <a:lnTo>
                    <a:pt x="1526692" y="1224991"/>
                  </a:lnTo>
                  <a:lnTo>
                    <a:pt x="1564830" y="1201115"/>
                  </a:lnTo>
                  <a:lnTo>
                    <a:pt x="1601800" y="1175664"/>
                  </a:lnTo>
                  <a:lnTo>
                    <a:pt x="1637563" y="1148676"/>
                  </a:lnTo>
                  <a:lnTo>
                    <a:pt x="1672056" y="1120203"/>
                  </a:lnTo>
                  <a:lnTo>
                    <a:pt x="1705229" y="1090295"/>
                  </a:lnTo>
                  <a:lnTo>
                    <a:pt x="1737042" y="1059002"/>
                  </a:lnTo>
                  <a:lnTo>
                    <a:pt x="1759737" y="1034643"/>
                  </a:lnTo>
                  <a:lnTo>
                    <a:pt x="1759737" y="982433"/>
                  </a:lnTo>
                  <a:lnTo>
                    <a:pt x="1754759" y="988263"/>
                  </a:lnTo>
                  <a:lnTo>
                    <a:pt x="1724342" y="1020902"/>
                  </a:lnTo>
                  <a:lnTo>
                    <a:pt x="1692529" y="1052195"/>
                  </a:lnTo>
                  <a:lnTo>
                    <a:pt x="1659356" y="1082103"/>
                  </a:lnTo>
                  <a:lnTo>
                    <a:pt x="1624863" y="1110576"/>
                  </a:lnTo>
                  <a:lnTo>
                    <a:pt x="1589100" y="1137564"/>
                  </a:lnTo>
                  <a:lnTo>
                    <a:pt x="1552130" y="1163015"/>
                  </a:lnTo>
                  <a:lnTo>
                    <a:pt x="1513992" y="1186891"/>
                  </a:lnTo>
                  <a:lnTo>
                    <a:pt x="1474736" y="1209128"/>
                  </a:lnTo>
                  <a:lnTo>
                    <a:pt x="1434426" y="1229690"/>
                  </a:lnTo>
                  <a:lnTo>
                    <a:pt x="1429715" y="1231836"/>
                  </a:lnTo>
                  <a:lnTo>
                    <a:pt x="1429715" y="1275715"/>
                  </a:lnTo>
                  <a:lnTo>
                    <a:pt x="1394485" y="1295400"/>
                  </a:lnTo>
                  <a:lnTo>
                    <a:pt x="1361173" y="1304480"/>
                  </a:lnTo>
                  <a:lnTo>
                    <a:pt x="1363472" y="1303667"/>
                  </a:lnTo>
                  <a:lnTo>
                    <a:pt x="1405788" y="1286611"/>
                  </a:lnTo>
                  <a:lnTo>
                    <a:pt x="1429715" y="1275715"/>
                  </a:lnTo>
                  <a:lnTo>
                    <a:pt x="1429715" y="1231836"/>
                  </a:lnTo>
                  <a:lnTo>
                    <a:pt x="1393088" y="1248511"/>
                  </a:lnTo>
                  <a:lnTo>
                    <a:pt x="1350772" y="1265567"/>
                  </a:lnTo>
                  <a:lnTo>
                    <a:pt x="1307553" y="1280795"/>
                  </a:lnTo>
                  <a:lnTo>
                    <a:pt x="1263459" y="1294155"/>
                  </a:lnTo>
                  <a:lnTo>
                    <a:pt x="1218539" y="1305585"/>
                  </a:lnTo>
                  <a:lnTo>
                    <a:pt x="1172857" y="1315046"/>
                  </a:lnTo>
                  <a:lnTo>
                    <a:pt x="1126451" y="1322501"/>
                  </a:lnTo>
                  <a:lnTo>
                    <a:pt x="1079360" y="1327873"/>
                  </a:lnTo>
                  <a:lnTo>
                    <a:pt x="1031659" y="1331137"/>
                  </a:lnTo>
                  <a:lnTo>
                    <a:pt x="983386" y="1332230"/>
                  </a:lnTo>
                  <a:lnTo>
                    <a:pt x="935101" y="1331137"/>
                  </a:lnTo>
                  <a:lnTo>
                    <a:pt x="887399" y="1327873"/>
                  </a:lnTo>
                  <a:lnTo>
                    <a:pt x="840308" y="1322501"/>
                  </a:lnTo>
                  <a:lnTo>
                    <a:pt x="793902" y="1315046"/>
                  </a:lnTo>
                  <a:lnTo>
                    <a:pt x="748220" y="1305585"/>
                  </a:lnTo>
                  <a:lnTo>
                    <a:pt x="703300" y="1294155"/>
                  </a:lnTo>
                  <a:lnTo>
                    <a:pt x="659206" y="1280795"/>
                  </a:lnTo>
                  <a:lnTo>
                    <a:pt x="632117" y="1271257"/>
                  </a:lnTo>
                  <a:lnTo>
                    <a:pt x="632117" y="1304886"/>
                  </a:lnTo>
                  <a:lnTo>
                    <a:pt x="597433" y="1295400"/>
                  </a:lnTo>
                  <a:lnTo>
                    <a:pt x="561670" y="1275372"/>
                  </a:lnTo>
                  <a:lnTo>
                    <a:pt x="586371" y="1286611"/>
                  </a:lnTo>
                  <a:lnTo>
                    <a:pt x="628688" y="1303667"/>
                  </a:lnTo>
                  <a:lnTo>
                    <a:pt x="632117" y="1304886"/>
                  </a:lnTo>
                  <a:lnTo>
                    <a:pt x="632117" y="1271257"/>
                  </a:lnTo>
                  <a:lnTo>
                    <a:pt x="615988" y="1265567"/>
                  </a:lnTo>
                  <a:lnTo>
                    <a:pt x="573671" y="1248511"/>
                  </a:lnTo>
                  <a:lnTo>
                    <a:pt x="546100" y="1235964"/>
                  </a:lnTo>
                  <a:lnTo>
                    <a:pt x="546100" y="1268285"/>
                  </a:lnTo>
                  <a:lnTo>
                    <a:pt x="507898" y="1257300"/>
                  </a:lnTo>
                  <a:lnTo>
                    <a:pt x="464972" y="1231900"/>
                  </a:lnTo>
                  <a:lnTo>
                    <a:pt x="423443" y="1206500"/>
                  </a:lnTo>
                  <a:lnTo>
                    <a:pt x="383311" y="1181100"/>
                  </a:lnTo>
                  <a:lnTo>
                    <a:pt x="344576" y="1143000"/>
                  </a:lnTo>
                  <a:lnTo>
                    <a:pt x="307365" y="1117600"/>
                  </a:lnTo>
                  <a:lnTo>
                    <a:pt x="271805" y="1079500"/>
                  </a:lnTo>
                  <a:lnTo>
                    <a:pt x="238023" y="1041400"/>
                  </a:lnTo>
                  <a:lnTo>
                    <a:pt x="231152" y="1033310"/>
                  </a:lnTo>
                  <a:lnTo>
                    <a:pt x="255117" y="1059002"/>
                  </a:lnTo>
                  <a:lnTo>
                    <a:pt x="286931" y="1090295"/>
                  </a:lnTo>
                  <a:lnTo>
                    <a:pt x="320103" y="1120203"/>
                  </a:lnTo>
                  <a:lnTo>
                    <a:pt x="354596" y="1148676"/>
                  </a:lnTo>
                  <a:lnTo>
                    <a:pt x="390359" y="1175664"/>
                  </a:lnTo>
                  <a:lnTo>
                    <a:pt x="427329" y="1201115"/>
                  </a:lnTo>
                  <a:lnTo>
                    <a:pt x="465467" y="1224991"/>
                  </a:lnTo>
                  <a:lnTo>
                    <a:pt x="504723" y="1247228"/>
                  </a:lnTo>
                  <a:lnTo>
                    <a:pt x="545033" y="1267790"/>
                  </a:lnTo>
                  <a:lnTo>
                    <a:pt x="546100" y="1268285"/>
                  </a:lnTo>
                  <a:lnTo>
                    <a:pt x="546100" y="1235964"/>
                  </a:lnTo>
                  <a:lnTo>
                    <a:pt x="532333" y="1229690"/>
                  </a:lnTo>
                  <a:lnTo>
                    <a:pt x="492023" y="1209128"/>
                  </a:lnTo>
                  <a:lnTo>
                    <a:pt x="452767" y="1186891"/>
                  </a:lnTo>
                  <a:lnTo>
                    <a:pt x="414629" y="1163015"/>
                  </a:lnTo>
                  <a:lnTo>
                    <a:pt x="377659" y="1137564"/>
                  </a:lnTo>
                  <a:lnTo>
                    <a:pt x="341896" y="1110576"/>
                  </a:lnTo>
                  <a:lnTo>
                    <a:pt x="307403" y="1082103"/>
                  </a:lnTo>
                  <a:lnTo>
                    <a:pt x="274231" y="1052195"/>
                  </a:lnTo>
                  <a:lnTo>
                    <a:pt x="242417" y="1020902"/>
                  </a:lnTo>
                  <a:lnTo>
                    <a:pt x="212001" y="988263"/>
                  </a:lnTo>
                  <a:lnTo>
                    <a:pt x="183057" y="954341"/>
                  </a:lnTo>
                  <a:lnTo>
                    <a:pt x="155625" y="919162"/>
                  </a:lnTo>
                  <a:lnTo>
                    <a:pt x="147612" y="907910"/>
                  </a:lnTo>
                  <a:lnTo>
                    <a:pt x="147612" y="928166"/>
                  </a:lnTo>
                  <a:lnTo>
                    <a:pt x="146837" y="927112"/>
                  </a:lnTo>
                  <a:lnTo>
                    <a:pt x="144576" y="923886"/>
                  </a:lnTo>
                  <a:lnTo>
                    <a:pt x="147612" y="928166"/>
                  </a:lnTo>
                  <a:lnTo>
                    <a:pt x="147612" y="907910"/>
                  </a:lnTo>
                  <a:lnTo>
                    <a:pt x="142036" y="900074"/>
                  </a:lnTo>
                  <a:lnTo>
                    <a:pt x="142036" y="920267"/>
                  </a:lnTo>
                  <a:lnTo>
                    <a:pt x="120167" y="889012"/>
                  </a:lnTo>
                  <a:lnTo>
                    <a:pt x="95402" y="850912"/>
                  </a:lnTo>
                  <a:lnTo>
                    <a:pt x="76923" y="809409"/>
                  </a:lnTo>
                  <a:lnTo>
                    <a:pt x="95580" y="844778"/>
                  </a:lnTo>
                  <a:lnTo>
                    <a:pt x="118186" y="883386"/>
                  </a:lnTo>
                  <a:lnTo>
                    <a:pt x="142036" y="920267"/>
                  </a:lnTo>
                  <a:lnTo>
                    <a:pt x="142036" y="900074"/>
                  </a:lnTo>
                  <a:lnTo>
                    <a:pt x="129755" y="882802"/>
                  </a:lnTo>
                  <a:lnTo>
                    <a:pt x="105486" y="845286"/>
                  </a:lnTo>
                  <a:lnTo>
                    <a:pt x="82880" y="806678"/>
                  </a:lnTo>
                  <a:lnTo>
                    <a:pt x="69037" y="780415"/>
                  </a:lnTo>
                  <a:lnTo>
                    <a:pt x="69037" y="793165"/>
                  </a:lnTo>
                  <a:lnTo>
                    <a:pt x="52222" y="762000"/>
                  </a:lnTo>
                  <a:lnTo>
                    <a:pt x="43662" y="738238"/>
                  </a:lnTo>
                  <a:lnTo>
                    <a:pt x="38582" y="724154"/>
                  </a:lnTo>
                  <a:lnTo>
                    <a:pt x="42837" y="736600"/>
                  </a:lnTo>
                  <a:lnTo>
                    <a:pt x="27457" y="698500"/>
                  </a:lnTo>
                  <a:lnTo>
                    <a:pt x="33934" y="711200"/>
                  </a:lnTo>
                  <a:lnTo>
                    <a:pt x="38582" y="724154"/>
                  </a:lnTo>
                  <a:lnTo>
                    <a:pt x="37096" y="719823"/>
                  </a:lnTo>
                  <a:lnTo>
                    <a:pt x="38201" y="722833"/>
                  </a:lnTo>
                  <a:lnTo>
                    <a:pt x="55537" y="764451"/>
                  </a:lnTo>
                  <a:lnTo>
                    <a:pt x="69037" y="793165"/>
                  </a:lnTo>
                  <a:lnTo>
                    <a:pt x="69037" y="780415"/>
                  </a:lnTo>
                  <a:lnTo>
                    <a:pt x="61976" y="767016"/>
                  </a:lnTo>
                  <a:lnTo>
                    <a:pt x="42837" y="726351"/>
                  </a:lnTo>
                  <a:lnTo>
                    <a:pt x="25501" y="684733"/>
                  </a:lnTo>
                  <a:lnTo>
                    <a:pt x="15532" y="657352"/>
                  </a:lnTo>
                  <a:lnTo>
                    <a:pt x="20866" y="674408"/>
                  </a:lnTo>
                  <a:lnTo>
                    <a:pt x="10020" y="647700"/>
                  </a:lnTo>
                  <a:lnTo>
                    <a:pt x="2768" y="629348"/>
                  </a:lnTo>
                  <a:lnTo>
                    <a:pt x="7645" y="647700"/>
                  </a:lnTo>
                  <a:lnTo>
                    <a:pt x="14884" y="673100"/>
                  </a:lnTo>
                  <a:lnTo>
                    <a:pt x="22631" y="685800"/>
                  </a:lnTo>
                  <a:lnTo>
                    <a:pt x="31013" y="711200"/>
                  </a:lnTo>
                  <a:lnTo>
                    <a:pt x="49428" y="762000"/>
                  </a:lnTo>
                  <a:lnTo>
                    <a:pt x="70002" y="800100"/>
                  </a:lnTo>
                  <a:lnTo>
                    <a:pt x="92735" y="850912"/>
                  </a:lnTo>
                  <a:lnTo>
                    <a:pt x="117500" y="889012"/>
                  </a:lnTo>
                  <a:lnTo>
                    <a:pt x="144170" y="927112"/>
                  </a:lnTo>
                  <a:lnTo>
                    <a:pt x="172872" y="977900"/>
                  </a:lnTo>
                  <a:lnTo>
                    <a:pt x="203352" y="1016000"/>
                  </a:lnTo>
                  <a:lnTo>
                    <a:pt x="235737" y="1041400"/>
                  </a:lnTo>
                  <a:lnTo>
                    <a:pt x="269646" y="1079500"/>
                  </a:lnTo>
                  <a:lnTo>
                    <a:pt x="305333" y="1117600"/>
                  </a:lnTo>
                  <a:lnTo>
                    <a:pt x="342671" y="1143000"/>
                  </a:lnTo>
                  <a:lnTo>
                    <a:pt x="381533" y="1181100"/>
                  </a:lnTo>
                  <a:lnTo>
                    <a:pt x="421792" y="1206500"/>
                  </a:lnTo>
                  <a:lnTo>
                    <a:pt x="463448" y="1231900"/>
                  </a:lnTo>
                  <a:lnTo>
                    <a:pt x="506501" y="1257300"/>
                  </a:lnTo>
                  <a:lnTo>
                    <a:pt x="550824" y="1282700"/>
                  </a:lnTo>
                  <a:lnTo>
                    <a:pt x="596290" y="1295400"/>
                  </a:lnTo>
                  <a:lnTo>
                    <a:pt x="643026" y="1320800"/>
                  </a:lnTo>
                  <a:lnTo>
                    <a:pt x="690651" y="1333500"/>
                  </a:lnTo>
                  <a:lnTo>
                    <a:pt x="714908" y="1346200"/>
                  </a:lnTo>
                  <a:lnTo>
                    <a:pt x="740181" y="1346200"/>
                  </a:lnTo>
                  <a:lnTo>
                    <a:pt x="715670" y="1333500"/>
                  </a:lnTo>
                  <a:lnTo>
                    <a:pt x="691540" y="1333500"/>
                  </a:lnTo>
                  <a:lnTo>
                    <a:pt x="649058" y="1310855"/>
                  </a:lnTo>
                  <a:lnTo>
                    <a:pt x="716000" y="1332255"/>
                  </a:lnTo>
                  <a:lnTo>
                    <a:pt x="760920" y="1343685"/>
                  </a:lnTo>
                  <a:lnTo>
                    <a:pt x="806602" y="1353146"/>
                  </a:lnTo>
                  <a:lnTo>
                    <a:pt x="853008" y="1360601"/>
                  </a:lnTo>
                  <a:lnTo>
                    <a:pt x="900099" y="1365973"/>
                  </a:lnTo>
                  <a:lnTo>
                    <a:pt x="947801" y="1369237"/>
                  </a:lnTo>
                  <a:lnTo>
                    <a:pt x="996086" y="1370330"/>
                  </a:lnTo>
                  <a:lnTo>
                    <a:pt x="1044359" y="1369237"/>
                  </a:lnTo>
                  <a:lnTo>
                    <a:pt x="1092060" y="1365973"/>
                  </a:lnTo>
                  <a:lnTo>
                    <a:pt x="1139151" y="1360601"/>
                  </a:lnTo>
                  <a:lnTo>
                    <a:pt x="1185557" y="1353146"/>
                  </a:lnTo>
                  <a:lnTo>
                    <a:pt x="1231239" y="1343685"/>
                  </a:lnTo>
                  <a:lnTo>
                    <a:pt x="1267929" y="1334350"/>
                  </a:lnTo>
                  <a:lnTo>
                    <a:pt x="1251737" y="1346200"/>
                  </a:lnTo>
                  <a:lnTo>
                    <a:pt x="1252626" y="1346200"/>
                  </a:lnTo>
                  <a:lnTo>
                    <a:pt x="1277010" y="1333500"/>
                  </a:lnTo>
                  <a:lnTo>
                    <a:pt x="1271231" y="1333500"/>
                  </a:lnTo>
                  <a:lnTo>
                    <a:pt x="1276223" y="1332230"/>
                  </a:lnTo>
                  <a:lnTo>
                    <a:pt x="1320253" y="1318895"/>
                  </a:lnTo>
                  <a:lnTo>
                    <a:pt x="1342047" y="1311224"/>
                  </a:lnTo>
                  <a:lnTo>
                    <a:pt x="1300378" y="1333500"/>
                  </a:lnTo>
                  <a:lnTo>
                    <a:pt x="1301394" y="1333500"/>
                  </a:lnTo>
                  <a:lnTo>
                    <a:pt x="1349146" y="1320800"/>
                  </a:lnTo>
                  <a:lnTo>
                    <a:pt x="1395882" y="1295400"/>
                  </a:lnTo>
                  <a:lnTo>
                    <a:pt x="1441348" y="1282700"/>
                  </a:lnTo>
                  <a:lnTo>
                    <a:pt x="1485544" y="1257300"/>
                  </a:lnTo>
                  <a:lnTo>
                    <a:pt x="1528597" y="1231900"/>
                  </a:lnTo>
                  <a:lnTo>
                    <a:pt x="1570253" y="1206500"/>
                  </a:lnTo>
                  <a:lnTo>
                    <a:pt x="1610639" y="1181100"/>
                  </a:lnTo>
                  <a:lnTo>
                    <a:pt x="1649501" y="1143000"/>
                  </a:lnTo>
                  <a:lnTo>
                    <a:pt x="1686839" y="1117600"/>
                  </a:lnTo>
                  <a:lnTo>
                    <a:pt x="1722399" y="1079500"/>
                  </a:lnTo>
                  <a:lnTo>
                    <a:pt x="1756435" y="1041400"/>
                  </a:lnTo>
                  <a:lnTo>
                    <a:pt x="1788820" y="1016000"/>
                  </a:lnTo>
                  <a:lnTo>
                    <a:pt x="1819173" y="977900"/>
                  </a:lnTo>
                  <a:lnTo>
                    <a:pt x="1847875" y="927112"/>
                  </a:lnTo>
                  <a:lnTo>
                    <a:pt x="1874672" y="889012"/>
                  </a:lnTo>
                  <a:lnTo>
                    <a:pt x="1899310" y="850912"/>
                  </a:lnTo>
                  <a:lnTo>
                    <a:pt x="1922043" y="800100"/>
                  </a:lnTo>
                  <a:lnTo>
                    <a:pt x="1942617" y="762000"/>
                  </a:lnTo>
                  <a:lnTo>
                    <a:pt x="1961032" y="711200"/>
                  </a:lnTo>
                  <a:lnTo>
                    <a:pt x="1969287" y="685800"/>
                  </a:lnTo>
                  <a:lnTo>
                    <a:pt x="1977161" y="673100"/>
                  </a:lnTo>
                  <a:lnTo>
                    <a:pt x="1991004" y="622300"/>
                  </a:lnTo>
                  <a:lnTo>
                    <a:pt x="2002434" y="571500"/>
                  </a:lnTo>
                  <a:lnTo>
                    <a:pt x="2011451" y="520700"/>
                  </a:lnTo>
                  <a:lnTo>
                    <a:pt x="2017928" y="469900"/>
                  </a:lnTo>
                  <a:lnTo>
                    <a:pt x="2021992" y="419100"/>
                  </a:lnTo>
                  <a:lnTo>
                    <a:pt x="2022881" y="393700"/>
                  </a:lnTo>
                  <a:lnTo>
                    <a:pt x="2023262" y="36830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50536" y="2022347"/>
              <a:ext cx="2051685" cy="2018030"/>
            </a:xfrm>
            <a:custGeom>
              <a:avLst/>
              <a:gdLst/>
              <a:ahLst/>
              <a:cxnLst/>
              <a:rect l="l" t="t" r="r" b="b"/>
              <a:pathLst>
                <a:path w="2051684" h="2018029">
                  <a:moveTo>
                    <a:pt x="1025651" y="0"/>
                  </a:moveTo>
                  <a:lnTo>
                    <a:pt x="977372" y="1098"/>
                  </a:lnTo>
                  <a:lnTo>
                    <a:pt x="929667" y="4360"/>
                  </a:lnTo>
                  <a:lnTo>
                    <a:pt x="882585" y="9738"/>
                  </a:lnTo>
                  <a:lnTo>
                    <a:pt x="836176" y="17183"/>
                  </a:lnTo>
                  <a:lnTo>
                    <a:pt x="790489" y="26647"/>
                  </a:lnTo>
                  <a:lnTo>
                    <a:pt x="745573" y="38082"/>
                  </a:lnTo>
                  <a:lnTo>
                    <a:pt x="701478" y="51438"/>
                  </a:lnTo>
                  <a:lnTo>
                    <a:pt x="658253" y="66667"/>
                  </a:lnTo>
                  <a:lnTo>
                    <a:pt x="615947" y="83721"/>
                  </a:lnTo>
                  <a:lnTo>
                    <a:pt x="574610" y="102552"/>
                  </a:lnTo>
                  <a:lnTo>
                    <a:pt x="534290" y="123110"/>
                  </a:lnTo>
                  <a:lnTo>
                    <a:pt x="495037" y="145348"/>
                  </a:lnTo>
                  <a:lnTo>
                    <a:pt x="456900" y="169218"/>
                  </a:lnTo>
                  <a:lnTo>
                    <a:pt x="419929" y="194669"/>
                  </a:lnTo>
                  <a:lnTo>
                    <a:pt x="384172" y="221655"/>
                  </a:lnTo>
                  <a:lnTo>
                    <a:pt x="349679" y="250126"/>
                  </a:lnTo>
                  <a:lnTo>
                    <a:pt x="316500" y="280035"/>
                  </a:lnTo>
                  <a:lnTo>
                    <a:pt x="284683" y="311332"/>
                  </a:lnTo>
                  <a:lnTo>
                    <a:pt x="254278" y="343969"/>
                  </a:lnTo>
                  <a:lnTo>
                    <a:pt x="225334" y="377898"/>
                  </a:lnTo>
                  <a:lnTo>
                    <a:pt x="197900" y="413071"/>
                  </a:lnTo>
                  <a:lnTo>
                    <a:pt x="172026" y="449438"/>
                  </a:lnTo>
                  <a:lnTo>
                    <a:pt x="147761" y="486951"/>
                  </a:lnTo>
                  <a:lnTo>
                    <a:pt x="125153" y="525563"/>
                  </a:lnTo>
                  <a:lnTo>
                    <a:pt x="104254" y="565224"/>
                  </a:lnTo>
                  <a:lnTo>
                    <a:pt x="85110" y="605885"/>
                  </a:lnTo>
                  <a:lnTo>
                    <a:pt x="67773" y="647500"/>
                  </a:lnTo>
                  <a:lnTo>
                    <a:pt x="52291" y="690018"/>
                  </a:lnTo>
                  <a:lnTo>
                    <a:pt x="38713" y="733392"/>
                  </a:lnTo>
                  <a:lnTo>
                    <a:pt x="27089" y="777573"/>
                  </a:lnTo>
                  <a:lnTo>
                    <a:pt x="17468" y="822512"/>
                  </a:lnTo>
                  <a:lnTo>
                    <a:pt x="9900" y="868162"/>
                  </a:lnTo>
                  <a:lnTo>
                    <a:pt x="4432" y="914473"/>
                  </a:lnTo>
                  <a:lnTo>
                    <a:pt x="1116" y="961398"/>
                  </a:lnTo>
                  <a:lnTo>
                    <a:pt x="0" y="1008888"/>
                  </a:lnTo>
                  <a:lnTo>
                    <a:pt x="1116" y="1056377"/>
                  </a:lnTo>
                  <a:lnTo>
                    <a:pt x="4432" y="1103302"/>
                  </a:lnTo>
                  <a:lnTo>
                    <a:pt x="9900" y="1149613"/>
                  </a:lnTo>
                  <a:lnTo>
                    <a:pt x="17468" y="1195263"/>
                  </a:lnTo>
                  <a:lnTo>
                    <a:pt x="27089" y="1240202"/>
                  </a:lnTo>
                  <a:lnTo>
                    <a:pt x="38713" y="1284383"/>
                  </a:lnTo>
                  <a:lnTo>
                    <a:pt x="52291" y="1327757"/>
                  </a:lnTo>
                  <a:lnTo>
                    <a:pt x="67773" y="1370275"/>
                  </a:lnTo>
                  <a:lnTo>
                    <a:pt x="85110" y="1411890"/>
                  </a:lnTo>
                  <a:lnTo>
                    <a:pt x="104254" y="1452551"/>
                  </a:lnTo>
                  <a:lnTo>
                    <a:pt x="125153" y="1492212"/>
                  </a:lnTo>
                  <a:lnTo>
                    <a:pt x="147761" y="1530824"/>
                  </a:lnTo>
                  <a:lnTo>
                    <a:pt x="172026" y="1568337"/>
                  </a:lnTo>
                  <a:lnTo>
                    <a:pt x="197900" y="1604704"/>
                  </a:lnTo>
                  <a:lnTo>
                    <a:pt x="225334" y="1639877"/>
                  </a:lnTo>
                  <a:lnTo>
                    <a:pt x="254278" y="1673806"/>
                  </a:lnTo>
                  <a:lnTo>
                    <a:pt x="284683" y="1706443"/>
                  </a:lnTo>
                  <a:lnTo>
                    <a:pt x="316500" y="1737740"/>
                  </a:lnTo>
                  <a:lnTo>
                    <a:pt x="349679" y="1767649"/>
                  </a:lnTo>
                  <a:lnTo>
                    <a:pt x="384172" y="1796120"/>
                  </a:lnTo>
                  <a:lnTo>
                    <a:pt x="419929" y="1823106"/>
                  </a:lnTo>
                  <a:lnTo>
                    <a:pt x="456900" y="1848557"/>
                  </a:lnTo>
                  <a:lnTo>
                    <a:pt x="495037" y="1872427"/>
                  </a:lnTo>
                  <a:lnTo>
                    <a:pt x="534290" y="1894665"/>
                  </a:lnTo>
                  <a:lnTo>
                    <a:pt x="574610" y="1915223"/>
                  </a:lnTo>
                  <a:lnTo>
                    <a:pt x="615947" y="1934054"/>
                  </a:lnTo>
                  <a:lnTo>
                    <a:pt x="658253" y="1951108"/>
                  </a:lnTo>
                  <a:lnTo>
                    <a:pt x="701478" y="1966337"/>
                  </a:lnTo>
                  <a:lnTo>
                    <a:pt x="745573" y="1979693"/>
                  </a:lnTo>
                  <a:lnTo>
                    <a:pt x="790489" y="1991128"/>
                  </a:lnTo>
                  <a:lnTo>
                    <a:pt x="836176" y="2000592"/>
                  </a:lnTo>
                  <a:lnTo>
                    <a:pt x="882585" y="2008037"/>
                  </a:lnTo>
                  <a:lnTo>
                    <a:pt x="929667" y="2013415"/>
                  </a:lnTo>
                  <a:lnTo>
                    <a:pt x="977372" y="2016677"/>
                  </a:lnTo>
                  <a:lnTo>
                    <a:pt x="1025651" y="2017776"/>
                  </a:lnTo>
                  <a:lnTo>
                    <a:pt x="1073931" y="2016677"/>
                  </a:lnTo>
                  <a:lnTo>
                    <a:pt x="1121636" y="2013415"/>
                  </a:lnTo>
                  <a:lnTo>
                    <a:pt x="1168718" y="2008037"/>
                  </a:lnTo>
                  <a:lnTo>
                    <a:pt x="1215127" y="2000592"/>
                  </a:lnTo>
                  <a:lnTo>
                    <a:pt x="1260814" y="1991128"/>
                  </a:lnTo>
                  <a:lnTo>
                    <a:pt x="1305730" y="1979693"/>
                  </a:lnTo>
                  <a:lnTo>
                    <a:pt x="1349825" y="1966337"/>
                  </a:lnTo>
                  <a:lnTo>
                    <a:pt x="1393050" y="1951108"/>
                  </a:lnTo>
                  <a:lnTo>
                    <a:pt x="1435356" y="1934054"/>
                  </a:lnTo>
                  <a:lnTo>
                    <a:pt x="1476693" y="1915223"/>
                  </a:lnTo>
                  <a:lnTo>
                    <a:pt x="1517013" y="1894665"/>
                  </a:lnTo>
                  <a:lnTo>
                    <a:pt x="1556266" y="1872427"/>
                  </a:lnTo>
                  <a:lnTo>
                    <a:pt x="1594403" y="1848557"/>
                  </a:lnTo>
                  <a:lnTo>
                    <a:pt x="1631374" y="1823106"/>
                  </a:lnTo>
                  <a:lnTo>
                    <a:pt x="1667131" y="1796120"/>
                  </a:lnTo>
                  <a:lnTo>
                    <a:pt x="1701624" y="1767649"/>
                  </a:lnTo>
                  <a:lnTo>
                    <a:pt x="1734803" y="1737740"/>
                  </a:lnTo>
                  <a:lnTo>
                    <a:pt x="1766620" y="1706443"/>
                  </a:lnTo>
                  <a:lnTo>
                    <a:pt x="1797025" y="1673806"/>
                  </a:lnTo>
                  <a:lnTo>
                    <a:pt x="1825969" y="1639877"/>
                  </a:lnTo>
                  <a:lnTo>
                    <a:pt x="1853403" y="1604704"/>
                  </a:lnTo>
                  <a:lnTo>
                    <a:pt x="1879277" y="1568337"/>
                  </a:lnTo>
                  <a:lnTo>
                    <a:pt x="1903542" y="1530824"/>
                  </a:lnTo>
                  <a:lnTo>
                    <a:pt x="1926150" y="1492212"/>
                  </a:lnTo>
                  <a:lnTo>
                    <a:pt x="1947049" y="1452551"/>
                  </a:lnTo>
                  <a:lnTo>
                    <a:pt x="1966193" y="1411890"/>
                  </a:lnTo>
                  <a:lnTo>
                    <a:pt x="1983530" y="1370275"/>
                  </a:lnTo>
                  <a:lnTo>
                    <a:pt x="1999012" y="1327757"/>
                  </a:lnTo>
                  <a:lnTo>
                    <a:pt x="2012590" y="1284383"/>
                  </a:lnTo>
                  <a:lnTo>
                    <a:pt x="2024214" y="1240202"/>
                  </a:lnTo>
                  <a:lnTo>
                    <a:pt x="2033835" y="1195263"/>
                  </a:lnTo>
                  <a:lnTo>
                    <a:pt x="2041403" y="1149613"/>
                  </a:lnTo>
                  <a:lnTo>
                    <a:pt x="2046871" y="1103302"/>
                  </a:lnTo>
                  <a:lnTo>
                    <a:pt x="2050187" y="1056377"/>
                  </a:lnTo>
                  <a:lnTo>
                    <a:pt x="2051304" y="1008888"/>
                  </a:lnTo>
                  <a:lnTo>
                    <a:pt x="2050187" y="961398"/>
                  </a:lnTo>
                  <a:lnTo>
                    <a:pt x="2046871" y="914473"/>
                  </a:lnTo>
                  <a:lnTo>
                    <a:pt x="2041403" y="868162"/>
                  </a:lnTo>
                  <a:lnTo>
                    <a:pt x="2033835" y="822512"/>
                  </a:lnTo>
                  <a:lnTo>
                    <a:pt x="2024214" y="777573"/>
                  </a:lnTo>
                  <a:lnTo>
                    <a:pt x="2012590" y="733392"/>
                  </a:lnTo>
                  <a:lnTo>
                    <a:pt x="1999012" y="690018"/>
                  </a:lnTo>
                  <a:lnTo>
                    <a:pt x="1983530" y="647500"/>
                  </a:lnTo>
                  <a:lnTo>
                    <a:pt x="1966193" y="605885"/>
                  </a:lnTo>
                  <a:lnTo>
                    <a:pt x="1947049" y="565224"/>
                  </a:lnTo>
                  <a:lnTo>
                    <a:pt x="1926150" y="525563"/>
                  </a:lnTo>
                  <a:lnTo>
                    <a:pt x="1903542" y="486951"/>
                  </a:lnTo>
                  <a:lnTo>
                    <a:pt x="1879277" y="449438"/>
                  </a:lnTo>
                  <a:lnTo>
                    <a:pt x="1853403" y="413071"/>
                  </a:lnTo>
                  <a:lnTo>
                    <a:pt x="1825969" y="377898"/>
                  </a:lnTo>
                  <a:lnTo>
                    <a:pt x="1797025" y="343969"/>
                  </a:lnTo>
                  <a:lnTo>
                    <a:pt x="1766620" y="311332"/>
                  </a:lnTo>
                  <a:lnTo>
                    <a:pt x="1734803" y="280035"/>
                  </a:lnTo>
                  <a:lnTo>
                    <a:pt x="1701624" y="250126"/>
                  </a:lnTo>
                  <a:lnTo>
                    <a:pt x="1667131" y="221655"/>
                  </a:lnTo>
                  <a:lnTo>
                    <a:pt x="1631374" y="194669"/>
                  </a:lnTo>
                  <a:lnTo>
                    <a:pt x="1594403" y="169218"/>
                  </a:lnTo>
                  <a:lnTo>
                    <a:pt x="1556266" y="145348"/>
                  </a:lnTo>
                  <a:lnTo>
                    <a:pt x="1517013" y="123110"/>
                  </a:lnTo>
                  <a:lnTo>
                    <a:pt x="1476693" y="102552"/>
                  </a:lnTo>
                  <a:lnTo>
                    <a:pt x="1435356" y="83721"/>
                  </a:lnTo>
                  <a:lnTo>
                    <a:pt x="1393050" y="66667"/>
                  </a:lnTo>
                  <a:lnTo>
                    <a:pt x="1349825" y="51438"/>
                  </a:lnTo>
                  <a:lnTo>
                    <a:pt x="1305730" y="38082"/>
                  </a:lnTo>
                  <a:lnTo>
                    <a:pt x="1260814" y="26647"/>
                  </a:lnTo>
                  <a:lnTo>
                    <a:pt x="1215127" y="17183"/>
                  </a:lnTo>
                  <a:lnTo>
                    <a:pt x="1168718" y="9738"/>
                  </a:lnTo>
                  <a:lnTo>
                    <a:pt x="1121636" y="4360"/>
                  </a:lnTo>
                  <a:lnTo>
                    <a:pt x="1073931" y="1098"/>
                  </a:lnTo>
                  <a:lnTo>
                    <a:pt x="1025651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50536" y="2022347"/>
              <a:ext cx="2051685" cy="2018030"/>
            </a:xfrm>
            <a:custGeom>
              <a:avLst/>
              <a:gdLst/>
              <a:ahLst/>
              <a:cxnLst/>
              <a:rect l="l" t="t" r="r" b="b"/>
              <a:pathLst>
                <a:path w="2051684" h="2018029">
                  <a:moveTo>
                    <a:pt x="0" y="1008888"/>
                  </a:moveTo>
                  <a:lnTo>
                    <a:pt x="1116" y="961398"/>
                  </a:lnTo>
                  <a:lnTo>
                    <a:pt x="4432" y="914473"/>
                  </a:lnTo>
                  <a:lnTo>
                    <a:pt x="9900" y="868162"/>
                  </a:lnTo>
                  <a:lnTo>
                    <a:pt x="17468" y="822512"/>
                  </a:lnTo>
                  <a:lnTo>
                    <a:pt x="27089" y="777573"/>
                  </a:lnTo>
                  <a:lnTo>
                    <a:pt x="38713" y="733392"/>
                  </a:lnTo>
                  <a:lnTo>
                    <a:pt x="52291" y="690018"/>
                  </a:lnTo>
                  <a:lnTo>
                    <a:pt x="67773" y="647500"/>
                  </a:lnTo>
                  <a:lnTo>
                    <a:pt x="85110" y="605885"/>
                  </a:lnTo>
                  <a:lnTo>
                    <a:pt x="104254" y="565224"/>
                  </a:lnTo>
                  <a:lnTo>
                    <a:pt x="125153" y="525563"/>
                  </a:lnTo>
                  <a:lnTo>
                    <a:pt x="147761" y="486951"/>
                  </a:lnTo>
                  <a:lnTo>
                    <a:pt x="172026" y="449438"/>
                  </a:lnTo>
                  <a:lnTo>
                    <a:pt x="197900" y="413071"/>
                  </a:lnTo>
                  <a:lnTo>
                    <a:pt x="225334" y="377898"/>
                  </a:lnTo>
                  <a:lnTo>
                    <a:pt x="254278" y="343969"/>
                  </a:lnTo>
                  <a:lnTo>
                    <a:pt x="284683" y="311332"/>
                  </a:lnTo>
                  <a:lnTo>
                    <a:pt x="316500" y="280035"/>
                  </a:lnTo>
                  <a:lnTo>
                    <a:pt x="349679" y="250126"/>
                  </a:lnTo>
                  <a:lnTo>
                    <a:pt x="384172" y="221655"/>
                  </a:lnTo>
                  <a:lnTo>
                    <a:pt x="419929" y="194669"/>
                  </a:lnTo>
                  <a:lnTo>
                    <a:pt x="456900" y="169218"/>
                  </a:lnTo>
                  <a:lnTo>
                    <a:pt x="495037" y="145348"/>
                  </a:lnTo>
                  <a:lnTo>
                    <a:pt x="534290" y="123110"/>
                  </a:lnTo>
                  <a:lnTo>
                    <a:pt x="574610" y="102552"/>
                  </a:lnTo>
                  <a:lnTo>
                    <a:pt x="615947" y="83721"/>
                  </a:lnTo>
                  <a:lnTo>
                    <a:pt x="658253" y="66667"/>
                  </a:lnTo>
                  <a:lnTo>
                    <a:pt x="701478" y="51438"/>
                  </a:lnTo>
                  <a:lnTo>
                    <a:pt x="745573" y="38082"/>
                  </a:lnTo>
                  <a:lnTo>
                    <a:pt x="790489" y="26647"/>
                  </a:lnTo>
                  <a:lnTo>
                    <a:pt x="836176" y="17183"/>
                  </a:lnTo>
                  <a:lnTo>
                    <a:pt x="882585" y="9738"/>
                  </a:lnTo>
                  <a:lnTo>
                    <a:pt x="929667" y="4360"/>
                  </a:lnTo>
                  <a:lnTo>
                    <a:pt x="977372" y="1098"/>
                  </a:lnTo>
                  <a:lnTo>
                    <a:pt x="1025651" y="0"/>
                  </a:lnTo>
                  <a:lnTo>
                    <a:pt x="1073931" y="1098"/>
                  </a:lnTo>
                  <a:lnTo>
                    <a:pt x="1121636" y="4360"/>
                  </a:lnTo>
                  <a:lnTo>
                    <a:pt x="1168718" y="9738"/>
                  </a:lnTo>
                  <a:lnTo>
                    <a:pt x="1215127" y="17183"/>
                  </a:lnTo>
                  <a:lnTo>
                    <a:pt x="1260814" y="26647"/>
                  </a:lnTo>
                  <a:lnTo>
                    <a:pt x="1305730" y="38082"/>
                  </a:lnTo>
                  <a:lnTo>
                    <a:pt x="1349825" y="51438"/>
                  </a:lnTo>
                  <a:lnTo>
                    <a:pt x="1393050" y="66667"/>
                  </a:lnTo>
                  <a:lnTo>
                    <a:pt x="1435356" y="83721"/>
                  </a:lnTo>
                  <a:lnTo>
                    <a:pt x="1476693" y="102552"/>
                  </a:lnTo>
                  <a:lnTo>
                    <a:pt x="1517013" y="123110"/>
                  </a:lnTo>
                  <a:lnTo>
                    <a:pt x="1556266" y="145348"/>
                  </a:lnTo>
                  <a:lnTo>
                    <a:pt x="1594403" y="169218"/>
                  </a:lnTo>
                  <a:lnTo>
                    <a:pt x="1631374" y="194669"/>
                  </a:lnTo>
                  <a:lnTo>
                    <a:pt x="1667131" y="221655"/>
                  </a:lnTo>
                  <a:lnTo>
                    <a:pt x="1701624" y="250126"/>
                  </a:lnTo>
                  <a:lnTo>
                    <a:pt x="1734803" y="280035"/>
                  </a:lnTo>
                  <a:lnTo>
                    <a:pt x="1766620" y="311332"/>
                  </a:lnTo>
                  <a:lnTo>
                    <a:pt x="1797025" y="343969"/>
                  </a:lnTo>
                  <a:lnTo>
                    <a:pt x="1825969" y="377898"/>
                  </a:lnTo>
                  <a:lnTo>
                    <a:pt x="1853403" y="413071"/>
                  </a:lnTo>
                  <a:lnTo>
                    <a:pt x="1879277" y="449438"/>
                  </a:lnTo>
                  <a:lnTo>
                    <a:pt x="1903542" y="486951"/>
                  </a:lnTo>
                  <a:lnTo>
                    <a:pt x="1926150" y="525563"/>
                  </a:lnTo>
                  <a:lnTo>
                    <a:pt x="1947049" y="565224"/>
                  </a:lnTo>
                  <a:lnTo>
                    <a:pt x="1966193" y="605885"/>
                  </a:lnTo>
                  <a:lnTo>
                    <a:pt x="1983530" y="647500"/>
                  </a:lnTo>
                  <a:lnTo>
                    <a:pt x="1999012" y="690018"/>
                  </a:lnTo>
                  <a:lnTo>
                    <a:pt x="2012590" y="733392"/>
                  </a:lnTo>
                  <a:lnTo>
                    <a:pt x="2024214" y="777573"/>
                  </a:lnTo>
                  <a:lnTo>
                    <a:pt x="2033835" y="822512"/>
                  </a:lnTo>
                  <a:lnTo>
                    <a:pt x="2041403" y="868162"/>
                  </a:lnTo>
                  <a:lnTo>
                    <a:pt x="2046871" y="914473"/>
                  </a:lnTo>
                  <a:lnTo>
                    <a:pt x="2050187" y="961398"/>
                  </a:lnTo>
                  <a:lnTo>
                    <a:pt x="2051304" y="1008888"/>
                  </a:lnTo>
                  <a:lnTo>
                    <a:pt x="2050187" y="1056377"/>
                  </a:lnTo>
                  <a:lnTo>
                    <a:pt x="2046871" y="1103302"/>
                  </a:lnTo>
                  <a:lnTo>
                    <a:pt x="2041403" y="1149613"/>
                  </a:lnTo>
                  <a:lnTo>
                    <a:pt x="2033835" y="1195263"/>
                  </a:lnTo>
                  <a:lnTo>
                    <a:pt x="2024214" y="1240202"/>
                  </a:lnTo>
                  <a:lnTo>
                    <a:pt x="2012590" y="1284383"/>
                  </a:lnTo>
                  <a:lnTo>
                    <a:pt x="1999012" y="1327757"/>
                  </a:lnTo>
                  <a:lnTo>
                    <a:pt x="1983530" y="1370275"/>
                  </a:lnTo>
                  <a:lnTo>
                    <a:pt x="1966193" y="1411890"/>
                  </a:lnTo>
                  <a:lnTo>
                    <a:pt x="1947049" y="1452551"/>
                  </a:lnTo>
                  <a:lnTo>
                    <a:pt x="1926150" y="1492212"/>
                  </a:lnTo>
                  <a:lnTo>
                    <a:pt x="1903542" y="1530824"/>
                  </a:lnTo>
                  <a:lnTo>
                    <a:pt x="1879277" y="1568337"/>
                  </a:lnTo>
                  <a:lnTo>
                    <a:pt x="1853403" y="1604704"/>
                  </a:lnTo>
                  <a:lnTo>
                    <a:pt x="1825969" y="1639877"/>
                  </a:lnTo>
                  <a:lnTo>
                    <a:pt x="1797025" y="1673806"/>
                  </a:lnTo>
                  <a:lnTo>
                    <a:pt x="1766620" y="1706443"/>
                  </a:lnTo>
                  <a:lnTo>
                    <a:pt x="1734803" y="1737740"/>
                  </a:lnTo>
                  <a:lnTo>
                    <a:pt x="1701624" y="1767649"/>
                  </a:lnTo>
                  <a:lnTo>
                    <a:pt x="1667131" y="1796120"/>
                  </a:lnTo>
                  <a:lnTo>
                    <a:pt x="1631374" y="1823106"/>
                  </a:lnTo>
                  <a:lnTo>
                    <a:pt x="1594403" y="1848557"/>
                  </a:lnTo>
                  <a:lnTo>
                    <a:pt x="1556266" y="1872427"/>
                  </a:lnTo>
                  <a:lnTo>
                    <a:pt x="1517013" y="1894665"/>
                  </a:lnTo>
                  <a:lnTo>
                    <a:pt x="1476693" y="1915223"/>
                  </a:lnTo>
                  <a:lnTo>
                    <a:pt x="1435356" y="1934054"/>
                  </a:lnTo>
                  <a:lnTo>
                    <a:pt x="1393050" y="1951108"/>
                  </a:lnTo>
                  <a:lnTo>
                    <a:pt x="1349825" y="1966337"/>
                  </a:lnTo>
                  <a:lnTo>
                    <a:pt x="1305730" y="1979693"/>
                  </a:lnTo>
                  <a:lnTo>
                    <a:pt x="1260814" y="1991128"/>
                  </a:lnTo>
                  <a:lnTo>
                    <a:pt x="1215127" y="2000592"/>
                  </a:lnTo>
                  <a:lnTo>
                    <a:pt x="1168718" y="2008037"/>
                  </a:lnTo>
                  <a:lnTo>
                    <a:pt x="1121636" y="2013415"/>
                  </a:lnTo>
                  <a:lnTo>
                    <a:pt x="1073931" y="2016677"/>
                  </a:lnTo>
                  <a:lnTo>
                    <a:pt x="1025651" y="2017776"/>
                  </a:lnTo>
                  <a:lnTo>
                    <a:pt x="977372" y="2016677"/>
                  </a:lnTo>
                  <a:lnTo>
                    <a:pt x="929667" y="2013415"/>
                  </a:lnTo>
                  <a:lnTo>
                    <a:pt x="882585" y="2008037"/>
                  </a:lnTo>
                  <a:lnTo>
                    <a:pt x="836176" y="2000592"/>
                  </a:lnTo>
                  <a:lnTo>
                    <a:pt x="790489" y="1991128"/>
                  </a:lnTo>
                  <a:lnTo>
                    <a:pt x="745573" y="1979693"/>
                  </a:lnTo>
                  <a:lnTo>
                    <a:pt x="701478" y="1966337"/>
                  </a:lnTo>
                  <a:lnTo>
                    <a:pt x="658253" y="1951108"/>
                  </a:lnTo>
                  <a:lnTo>
                    <a:pt x="615947" y="1934054"/>
                  </a:lnTo>
                  <a:lnTo>
                    <a:pt x="574610" y="1915223"/>
                  </a:lnTo>
                  <a:lnTo>
                    <a:pt x="534290" y="1894665"/>
                  </a:lnTo>
                  <a:lnTo>
                    <a:pt x="495037" y="1872427"/>
                  </a:lnTo>
                  <a:lnTo>
                    <a:pt x="456900" y="1848557"/>
                  </a:lnTo>
                  <a:lnTo>
                    <a:pt x="419929" y="1823106"/>
                  </a:lnTo>
                  <a:lnTo>
                    <a:pt x="384172" y="1796120"/>
                  </a:lnTo>
                  <a:lnTo>
                    <a:pt x="349679" y="1767649"/>
                  </a:lnTo>
                  <a:lnTo>
                    <a:pt x="316500" y="1737740"/>
                  </a:lnTo>
                  <a:lnTo>
                    <a:pt x="284683" y="1706443"/>
                  </a:lnTo>
                  <a:lnTo>
                    <a:pt x="254278" y="1673806"/>
                  </a:lnTo>
                  <a:lnTo>
                    <a:pt x="225334" y="1639877"/>
                  </a:lnTo>
                  <a:lnTo>
                    <a:pt x="197900" y="1604704"/>
                  </a:lnTo>
                  <a:lnTo>
                    <a:pt x="172026" y="1568337"/>
                  </a:lnTo>
                  <a:lnTo>
                    <a:pt x="147761" y="1530824"/>
                  </a:lnTo>
                  <a:lnTo>
                    <a:pt x="125153" y="1492212"/>
                  </a:lnTo>
                  <a:lnTo>
                    <a:pt x="104254" y="1452551"/>
                  </a:lnTo>
                  <a:lnTo>
                    <a:pt x="85110" y="1411890"/>
                  </a:lnTo>
                  <a:lnTo>
                    <a:pt x="67773" y="1370275"/>
                  </a:lnTo>
                  <a:lnTo>
                    <a:pt x="52291" y="1327757"/>
                  </a:lnTo>
                  <a:lnTo>
                    <a:pt x="38713" y="1284383"/>
                  </a:lnTo>
                  <a:lnTo>
                    <a:pt x="27089" y="1240202"/>
                  </a:lnTo>
                  <a:lnTo>
                    <a:pt x="17468" y="1195263"/>
                  </a:lnTo>
                  <a:lnTo>
                    <a:pt x="9900" y="1149613"/>
                  </a:lnTo>
                  <a:lnTo>
                    <a:pt x="4432" y="1103302"/>
                  </a:lnTo>
                  <a:lnTo>
                    <a:pt x="1116" y="1056377"/>
                  </a:lnTo>
                  <a:lnTo>
                    <a:pt x="0" y="1008888"/>
                  </a:lnTo>
                  <a:close/>
                </a:path>
              </a:pathLst>
            </a:custGeom>
            <a:ln w="3175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3723" y="2438400"/>
              <a:ext cx="352044" cy="4983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600" y="3182111"/>
              <a:ext cx="352044" cy="49834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922009" y="3756405"/>
            <a:ext cx="4070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Microsoft YaHei"/>
                <a:cs typeface="Microsoft YaHei"/>
              </a:rPr>
              <a:t>PGW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59829" y="2224278"/>
            <a:ext cx="313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Microsoft YaHei"/>
                <a:cs typeface="Microsoft YaHei"/>
              </a:rPr>
              <a:t>B</a:t>
            </a:r>
            <a:r>
              <a:rPr sz="1200" b="1" dirty="0">
                <a:latin typeface="Microsoft YaHei"/>
                <a:cs typeface="Microsoft YaHei"/>
              </a:rPr>
              <a:t>SS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8215" y="2450592"/>
            <a:ext cx="352043" cy="49834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502402" y="2216022"/>
            <a:ext cx="420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Microsoft YaHei"/>
                <a:cs typeface="Microsoft YaHei"/>
              </a:rPr>
              <a:t>P</a:t>
            </a:r>
            <a:r>
              <a:rPr sz="1200" b="1" spc="-5" dirty="0">
                <a:latin typeface="Microsoft YaHei"/>
                <a:cs typeface="Microsoft YaHei"/>
              </a:rPr>
              <a:t>CRF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54579" y="2020760"/>
            <a:ext cx="7914640" cy="2231390"/>
            <a:chOff x="2354579" y="2020760"/>
            <a:chExt cx="7914640" cy="2231390"/>
          </a:xfrm>
        </p:grpSpPr>
        <p:sp>
          <p:nvSpPr>
            <p:cNvPr id="25" name="object 25"/>
            <p:cNvSpPr/>
            <p:nvPr/>
          </p:nvSpPr>
          <p:spPr>
            <a:xfrm>
              <a:off x="5715000" y="2686812"/>
              <a:ext cx="635000" cy="495300"/>
            </a:xfrm>
            <a:custGeom>
              <a:avLst/>
              <a:gdLst/>
              <a:ahLst/>
              <a:cxnLst/>
              <a:rect l="l" t="t" r="r" b="b"/>
              <a:pathLst>
                <a:path w="635000" h="495300">
                  <a:moveTo>
                    <a:pt x="175260" y="12064"/>
                  </a:moveTo>
                  <a:lnTo>
                    <a:pt x="457453" y="0"/>
                  </a:lnTo>
                </a:path>
                <a:path w="635000" h="495300">
                  <a:moveTo>
                    <a:pt x="0" y="262127"/>
                  </a:moveTo>
                  <a:lnTo>
                    <a:pt x="405257" y="494791"/>
                  </a:lnTo>
                </a:path>
                <a:path w="635000" h="495300">
                  <a:moveTo>
                    <a:pt x="634619" y="249936"/>
                  </a:moveTo>
                  <a:lnTo>
                    <a:pt x="405384" y="4946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02759" y="3511296"/>
              <a:ext cx="1519555" cy="391795"/>
            </a:xfrm>
            <a:custGeom>
              <a:avLst/>
              <a:gdLst/>
              <a:ahLst/>
              <a:cxnLst/>
              <a:rect l="l" t="t" r="r" b="b"/>
              <a:pathLst>
                <a:path w="1519554" h="391795">
                  <a:moveTo>
                    <a:pt x="1441703" y="0"/>
                  </a:moveTo>
                  <a:lnTo>
                    <a:pt x="1450720" y="46736"/>
                  </a:lnTo>
                  <a:lnTo>
                    <a:pt x="63373" y="316483"/>
                  </a:lnTo>
                  <a:lnTo>
                    <a:pt x="54228" y="269747"/>
                  </a:lnTo>
                  <a:lnTo>
                    <a:pt x="0" y="343534"/>
                  </a:lnTo>
                  <a:lnTo>
                    <a:pt x="77977" y="391667"/>
                  </a:lnTo>
                  <a:lnTo>
                    <a:pt x="68834" y="344931"/>
                  </a:lnTo>
                  <a:lnTo>
                    <a:pt x="1456309" y="75183"/>
                  </a:lnTo>
                  <a:lnTo>
                    <a:pt x="1465326" y="121919"/>
                  </a:lnTo>
                  <a:lnTo>
                    <a:pt x="1519554" y="48132"/>
                  </a:lnTo>
                  <a:lnTo>
                    <a:pt x="144170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4416" y="2020760"/>
              <a:ext cx="3884803" cy="22311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76372" y="2535935"/>
              <a:ext cx="5751830" cy="1391920"/>
            </a:xfrm>
            <a:custGeom>
              <a:avLst/>
              <a:gdLst/>
              <a:ahLst/>
              <a:cxnLst/>
              <a:rect l="l" t="t" r="r" b="b"/>
              <a:pathLst>
                <a:path w="5751830" h="1391920">
                  <a:moveTo>
                    <a:pt x="970788" y="66294"/>
                  </a:moveTo>
                  <a:lnTo>
                    <a:pt x="898906" y="0"/>
                  </a:lnTo>
                  <a:lnTo>
                    <a:pt x="898906" y="50800"/>
                  </a:lnTo>
                  <a:lnTo>
                    <a:pt x="71882" y="50800"/>
                  </a:lnTo>
                  <a:lnTo>
                    <a:pt x="71882" y="0"/>
                  </a:lnTo>
                  <a:lnTo>
                    <a:pt x="0" y="66294"/>
                  </a:lnTo>
                  <a:lnTo>
                    <a:pt x="71882" y="132588"/>
                  </a:lnTo>
                  <a:lnTo>
                    <a:pt x="71882" y="81788"/>
                  </a:lnTo>
                  <a:lnTo>
                    <a:pt x="898906" y="81788"/>
                  </a:lnTo>
                  <a:lnTo>
                    <a:pt x="898906" y="132588"/>
                  </a:lnTo>
                  <a:lnTo>
                    <a:pt x="970788" y="66294"/>
                  </a:lnTo>
                  <a:close/>
                </a:path>
                <a:path w="5751830" h="1391920">
                  <a:moveTo>
                    <a:pt x="973836" y="1325118"/>
                  </a:moveTo>
                  <a:lnTo>
                    <a:pt x="901954" y="1258824"/>
                  </a:lnTo>
                  <a:lnTo>
                    <a:pt x="901954" y="1309624"/>
                  </a:lnTo>
                  <a:lnTo>
                    <a:pt x="73406" y="1309624"/>
                  </a:lnTo>
                  <a:lnTo>
                    <a:pt x="73406" y="1258824"/>
                  </a:lnTo>
                  <a:lnTo>
                    <a:pt x="1524" y="1325118"/>
                  </a:lnTo>
                  <a:lnTo>
                    <a:pt x="73406" y="1391412"/>
                  </a:lnTo>
                  <a:lnTo>
                    <a:pt x="73406" y="1340612"/>
                  </a:lnTo>
                  <a:lnTo>
                    <a:pt x="901954" y="1340612"/>
                  </a:lnTo>
                  <a:lnTo>
                    <a:pt x="901954" y="1391412"/>
                  </a:lnTo>
                  <a:lnTo>
                    <a:pt x="973836" y="1325118"/>
                  </a:lnTo>
                  <a:close/>
                </a:path>
                <a:path w="5751830" h="1391920">
                  <a:moveTo>
                    <a:pt x="2855595" y="920496"/>
                  </a:moveTo>
                  <a:lnTo>
                    <a:pt x="2827782" y="833247"/>
                  </a:lnTo>
                  <a:lnTo>
                    <a:pt x="2804287" y="874649"/>
                  </a:lnTo>
                  <a:lnTo>
                    <a:pt x="1419225" y="86741"/>
                  </a:lnTo>
                  <a:lnTo>
                    <a:pt x="1442847" y="45339"/>
                  </a:lnTo>
                  <a:lnTo>
                    <a:pt x="1353566" y="66040"/>
                  </a:lnTo>
                  <a:lnTo>
                    <a:pt x="1381379" y="153289"/>
                  </a:lnTo>
                  <a:lnTo>
                    <a:pt x="1405001" y="111887"/>
                  </a:lnTo>
                  <a:lnTo>
                    <a:pt x="2789936" y="899795"/>
                  </a:lnTo>
                  <a:lnTo>
                    <a:pt x="2766441" y="941197"/>
                  </a:lnTo>
                  <a:lnTo>
                    <a:pt x="2855595" y="920496"/>
                  </a:lnTo>
                  <a:close/>
                </a:path>
                <a:path w="5751830" h="1391920">
                  <a:moveTo>
                    <a:pt x="5751576" y="1028700"/>
                  </a:moveTo>
                  <a:lnTo>
                    <a:pt x="5678932" y="961644"/>
                  </a:lnTo>
                  <a:lnTo>
                    <a:pt x="5678932" y="1013079"/>
                  </a:lnTo>
                  <a:lnTo>
                    <a:pt x="3484880" y="1013079"/>
                  </a:lnTo>
                  <a:lnTo>
                    <a:pt x="3484880" y="961644"/>
                  </a:lnTo>
                  <a:lnTo>
                    <a:pt x="3412236" y="1028700"/>
                  </a:lnTo>
                  <a:lnTo>
                    <a:pt x="3484880" y="1095756"/>
                  </a:lnTo>
                  <a:lnTo>
                    <a:pt x="3484880" y="1044333"/>
                  </a:lnTo>
                  <a:lnTo>
                    <a:pt x="5678932" y="1044333"/>
                  </a:lnTo>
                  <a:lnTo>
                    <a:pt x="5678932" y="1095756"/>
                  </a:lnTo>
                  <a:lnTo>
                    <a:pt x="5751576" y="102870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4579" y="3246120"/>
              <a:ext cx="480059" cy="2956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14572" y="2177795"/>
              <a:ext cx="629920" cy="1836420"/>
            </a:xfrm>
            <a:custGeom>
              <a:avLst/>
              <a:gdLst/>
              <a:ahLst/>
              <a:cxnLst/>
              <a:rect l="l" t="t" r="r" b="b"/>
              <a:pathLst>
                <a:path w="629920" h="1836420">
                  <a:moveTo>
                    <a:pt x="97155" y="1239520"/>
                  </a:moveTo>
                  <a:lnTo>
                    <a:pt x="95377" y="1239520"/>
                  </a:lnTo>
                  <a:lnTo>
                    <a:pt x="95377" y="1238123"/>
                  </a:lnTo>
                  <a:lnTo>
                    <a:pt x="93599" y="1236853"/>
                  </a:lnTo>
                  <a:lnTo>
                    <a:pt x="93599" y="1235456"/>
                  </a:lnTo>
                  <a:lnTo>
                    <a:pt x="90170" y="1234059"/>
                  </a:lnTo>
                  <a:lnTo>
                    <a:pt x="88392" y="1232789"/>
                  </a:lnTo>
                  <a:lnTo>
                    <a:pt x="84963" y="1232789"/>
                  </a:lnTo>
                  <a:lnTo>
                    <a:pt x="81534" y="1231392"/>
                  </a:lnTo>
                  <a:lnTo>
                    <a:pt x="76327" y="1232789"/>
                  </a:lnTo>
                  <a:lnTo>
                    <a:pt x="72771" y="1235456"/>
                  </a:lnTo>
                  <a:lnTo>
                    <a:pt x="69342" y="1238123"/>
                  </a:lnTo>
                  <a:lnTo>
                    <a:pt x="65913" y="1240917"/>
                  </a:lnTo>
                  <a:lnTo>
                    <a:pt x="62484" y="1244981"/>
                  </a:lnTo>
                  <a:lnTo>
                    <a:pt x="60706" y="1246251"/>
                  </a:lnTo>
                  <a:lnTo>
                    <a:pt x="57277" y="1249045"/>
                  </a:lnTo>
                  <a:lnTo>
                    <a:pt x="53721" y="1251712"/>
                  </a:lnTo>
                  <a:lnTo>
                    <a:pt x="52070" y="1254379"/>
                  </a:lnTo>
                  <a:lnTo>
                    <a:pt x="50292" y="1255776"/>
                  </a:lnTo>
                  <a:lnTo>
                    <a:pt x="48514" y="1258443"/>
                  </a:lnTo>
                  <a:lnTo>
                    <a:pt x="46863" y="1259840"/>
                  </a:lnTo>
                  <a:lnTo>
                    <a:pt x="45085" y="1262507"/>
                  </a:lnTo>
                  <a:lnTo>
                    <a:pt x="43307" y="1262507"/>
                  </a:lnTo>
                  <a:lnTo>
                    <a:pt x="35801" y="1272679"/>
                  </a:lnTo>
                  <a:lnTo>
                    <a:pt x="28790" y="1282827"/>
                  </a:lnTo>
                  <a:lnTo>
                    <a:pt x="22123" y="1292987"/>
                  </a:lnTo>
                  <a:lnTo>
                    <a:pt x="15621" y="1303147"/>
                  </a:lnTo>
                  <a:lnTo>
                    <a:pt x="15621" y="1305814"/>
                  </a:lnTo>
                  <a:lnTo>
                    <a:pt x="13843" y="1308481"/>
                  </a:lnTo>
                  <a:lnTo>
                    <a:pt x="12192" y="1311275"/>
                  </a:lnTo>
                  <a:lnTo>
                    <a:pt x="12192" y="1312545"/>
                  </a:lnTo>
                  <a:lnTo>
                    <a:pt x="10414" y="1315339"/>
                  </a:lnTo>
                  <a:lnTo>
                    <a:pt x="10414" y="1318006"/>
                  </a:lnTo>
                  <a:lnTo>
                    <a:pt x="8636" y="1319403"/>
                  </a:lnTo>
                  <a:lnTo>
                    <a:pt x="8636" y="1322070"/>
                  </a:lnTo>
                  <a:lnTo>
                    <a:pt x="6985" y="1324737"/>
                  </a:lnTo>
                  <a:lnTo>
                    <a:pt x="6985" y="1328801"/>
                  </a:lnTo>
                  <a:lnTo>
                    <a:pt x="5207" y="1330198"/>
                  </a:lnTo>
                  <a:lnTo>
                    <a:pt x="5207" y="1335659"/>
                  </a:lnTo>
                  <a:lnTo>
                    <a:pt x="3429" y="1336929"/>
                  </a:lnTo>
                  <a:lnTo>
                    <a:pt x="3429" y="1342390"/>
                  </a:lnTo>
                  <a:lnTo>
                    <a:pt x="1778" y="1345057"/>
                  </a:lnTo>
                  <a:lnTo>
                    <a:pt x="1778" y="1353185"/>
                  </a:lnTo>
                  <a:lnTo>
                    <a:pt x="0" y="1354582"/>
                  </a:lnTo>
                  <a:lnTo>
                    <a:pt x="0" y="1395222"/>
                  </a:lnTo>
                  <a:lnTo>
                    <a:pt x="1778" y="1396492"/>
                  </a:lnTo>
                  <a:lnTo>
                    <a:pt x="1778" y="1404620"/>
                  </a:lnTo>
                  <a:lnTo>
                    <a:pt x="3429" y="1406017"/>
                  </a:lnTo>
                  <a:lnTo>
                    <a:pt x="3429" y="1411351"/>
                  </a:lnTo>
                  <a:lnTo>
                    <a:pt x="5207" y="1414145"/>
                  </a:lnTo>
                  <a:lnTo>
                    <a:pt x="5207" y="1419479"/>
                  </a:lnTo>
                  <a:lnTo>
                    <a:pt x="6985" y="1420876"/>
                  </a:lnTo>
                  <a:lnTo>
                    <a:pt x="6985" y="1424940"/>
                  </a:lnTo>
                  <a:lnTo>
                    <a:pt x="8636" y="1427607"/>
                  </a:lnTo>
                  <a:lnTo>
                    <a:pt x="8636" y="1429004"/>
                  </a:lnTo>
                  <a:lnTo>
                    <a:pt x="10414" y="1431671"/>
                  </a:lnTo>
                  <a:lnTo>
                    <a:pt x="10414" y="1434465"/>
                  </a:lnTo>
                  <a:lnTo>
                    <a:pt x="12192" y="1437132"/>
                  </a:lnTo>
                  <a:lnTo>
                    <a:pt x="13843" y="1439799"/>
                  </a:lnTo>
                  <a:lnTo>
                    <a:pt x="15621" y="1442593"/>
                  </a:lnTo>
                  <a:lnTo>
                    <a:pt x="15621" y="1445260"/>
                  </a:lnTo>
                  <a:lnTo>
                    <a:pt x="22123" y="1456169"/>
                  </a:lnTo>
                  <a:lnTo>
                    <a:pt x="28790" y="1466583"/>
                  </a:lnTo>
                  <a:lnTo>
                    <a:pt x="35801" y="1476502"/>
                  </a:lnTo>
                  <a:lnTo>
                    <a:pt x="43307" y="1485900"/>
                  </a:lnTo>
                  <a:lnTo>
                    <a:pt x="43307" y="1487170"/>
                  </a:lnTo>
                  <a:lnTo>
                    <a:pt x="45085" y="1487170"/>
                  </a:lnTo>
                  <a:lnTo>
                    <a:pt x="46863" y="1488567"/>
                  </a:lnTo>
                  <a:lnTo>
                    <a:pt x="48514" y="1491234"/>
                  </a:lnTo>
                  <a:lnTo>
                    <a:pt x="50292" y="1492631"/>
                  </a:lnTo>
                  <a:lnTo>
                    <a:pt x="50292" y="1494028"/>
                  </a:lnTo>
                  <a:lnTo>
                    <a:pt x="52070" y="1494028"/>
                  </a:lnTo>
                  <a:lnTo>
                    <a:pt x="53721" y="1496695"/>
                  </a:lnTo>
                  <a:lnTo>
                    <a:pt x="57277" y="1499362"/>
                  </a:lnTo>
                  <a:lnTo>
                    <a:pt x="60706" y="1503426"/>
                  </a:lnTo>
                  <a:lnTo>
                    <a:pt x="62484" y="1503426"/>
                  </a:lnTo>
                  <a:lnTo>
                    <a:pt x="62484" y="1504823"/>
                  </a:lnTo>
                  <a:lnTo>
                    <a:pt x="69342" y="1510157"/>
                  </a:lnTo>
                  <a:lnTo>
                    <a:pt x="72771" y="1514221"/>
                  </a:lnTo>
                  <a:lnTo>
                    <a:pt x="76327" y="1517015"/>
                  </a:lnTo>
                  <a:lnTo>
                    <a:pt x="88392" y="1517015"/>
                  </a:lnTo>
                  <a:lnTo>
                    <a:pt x="90170" y="1515618"/>
                  </a:lnTo>
                  <a:lnTo>
                    <a:pt x="93599" y="1514221"/>
                  </a:lnTo>
                  <a:lnTo>
                    <a:pt x="93599" y="1512951"/>
                  </a:lnTo>
                  <a:lnTo>
                    <a:pt x="95377" y="1511554"/>
                  </a:lnTo>
                  <a:lnTo>
                    <a:pt x="95377" y="1510157"/>
                  </a:lnTo>
                  <a:lnTo>
                    <a:pt x="97155" y="1508887"/>
                  </a:lnTo>
                  <a:lnTo>
                    <a:pt x="97155" y="1503426"/>
                  </a:lnTo>
                  <a:lnTo>
                    <a:pt x="93599" y="1498092"/>
                  </a:lnTo>
                  <a:lnTo>
                    <a:pt x="90170" y="1495298"/>
                  </a:lnTo>
                  <a:lnTo>
                    <a:pt x="86741" y="1492631"/>
                  </a:lnTo>
                  <a:lnTo>
                    <a:pt x="83185" y="1489964"/>
                  </a:lnTo>
                  <a:lnTo>
                    <a:pt x="81534" y="1489964"/>
                  </a:lnTo>
                  <a:lnTo>
                    <a:pt x="81534" y="1488567"/>
                  </a:lnTo>
                  <a:lnTo>
                    <a:pt x="77978" y="1485900"/>
                  </a:lnTo>
                  <a:lnTo>
                    <a:pt x="76327" y="1483106"/>
                  </a:lnTo>
                  <a:lnTo>
                    <a:pt x="72771" y="1480439"/>
                  </a:lnTo>
                  <a:lnTo>
                    <a:pt x="71120" y="1477772"/>
                  </a:lnTo>
                  <a:lnTo>
                    <a:pt x="67564" y="1474978"/>
                  </a:lnTo>
                  <a:lnTo>
                    <a:pt x="60134" y="1465834"/>
                  </a:lnTo>
                  <a:lnTo>
                    <a:pt x="53314" y="1456588"/>
                  </a:lnTo>
                  <a:lnTo>
                    <a:pt x="47142" y="1447076"/>
                  </a:lnTo>
                  <a:lnTo>
                    <a:pt x="41656" y="1437132"/>
                  </a:lnTo>
                  <a:lnTo>
                    <a:pt x="41656" y="1435735"/>
                  </a:lnTo>
                  <a:lnTo>
                    <a:pt x="39878" y="1433068"/>
                  </a:lnTo>
                  <a:lnTo>
                    <a:pt x="39878" y="1431671"/>
                  </a:lnTo>
                  <a:lnTo>
                    <a:pt x="38100" y="1430401"/>
                  </a:lnTo>
                  <a:lnTo>
                    <a:pt x="38100" y="1427607"/>
                  </a:lnTo>
                  <a:lnTo>
                    <a:pt x="36449" y="1424940"/>
                  </a:lnTo>
                  <a:lnTo>
                    <a:pt x="36449" y="1422285"/>
                  </a:lnTo>
                  <a:lnTo>
                    <a:pt x="34671" y="1422285"/>
                  </a:lnTo>
                  <a:lnTo>
                    <a:pt x="34671" y="1416824"/>
                  </a:lnTo>
                  <a:lnTo>
                    <a:pt x="32893" y="1415415"/>
                  </a:lnTo>
                  <a:lnTo>
                    <a:pt x="32893" y="1412760"/>
                  </a:lnTo>
                  <a:lnTo>
                    <a:pt x="31242" y="1411351"/>
                  </a:lnTo>
                  <a:lnTo>
                    <a:pt x="31242" y="1404620"/>
                  </a:lnTo>
                  <a:lnTo>
                    <a:pt x="29464" y="1403362"/>
                  </a:lnTo>
                  <a:lnTo>
                    <a:pt x="29464" y="1395222"/>
                  </a:lnTo>
                  <a:lnTo>
                    <a:pt x="27686" y="1393837"/>
                  </a:lnTo>
                  <a:lnTo>
                    <a:pt x="27686" y="1355979"/>
                  </a:lnTo>
                  <a:lnTo>
                    <a:pt x="29464" y="1354582"/>
                  </a:lnTo>
                  <a:lnTo>
                    <a:pt x="29464" y="1345057"/>
                  </a:lnTo>
                  <a:lnTo>
                    <a:pt x="31242" y="1343787"/>
                  </a:lnTo>
                  <a:lnTo>
                    <a:pt x="31242" y="1338326"/>
                  </a:lnTo>
                  <a:lnTo>
                    <a:pt x="32893" y="1336929"/>
                  </a:lnTo>
                  <a:lnTo>
                    <a:pt x="32893" y="1332865"/>
                  </a:lnTo>
                  <a:lnTo>
                    <a:pt x="34671" y="1331595"/>
                  </a:lnTo>
                  <a:lnTo>
                    <a:pt x="34671" y="1327531"/>
                  </a:lnTo>
                  <a:lnTo>
                    <a:pt x="36449" y="1326134"/>
                  </a:lnTo>
                  <a:lnTo>
                    <a:pt x="36449" y="1323467"/>
                  </a:lnTo>
                  <a:lnTo>
                    <a:pt x="38100" y="1322070"/>
                  </a:lnTo>
                  <a:lnTo>
                    <a:pt x="38100" y="1319403"/>
                  </a:lnTo>
                  <a:lnTo>
                    <a:pt x="39878" y="1318006"/>
                  </a:lnTo>
                  <a:lnTo>
                    <a:pt x="39878" y="1316609"/>
                  </a:lnTo>
                  <a:lnTo>
                    <a:pt x="41656" y="1313942"/>
                  </a:lnTo>
                  <a:lnTo>
                    <a:pt x="41656" y="1312545"/>
                  </a:lnTo>
                  <a:lnTo>
                    <a:pt x="47142" y="1302473"/>
                  </a:lnTo>
                  <a:lnTo>
                    <a:pt x="53314" y="1292631"/>
                  </a:lnTo>
                  <a:lnTo>
                    <a:pt x="60134" y="1283284"/>
                  </a:lnTo>
                  <a:lnTo>
                    <a:pt x="67564" y="1274699"/>
                  </a:lnTo>
                  <a:lnTo>
                    <a:pt x="69342" y="1272032"/>
                  </a:lnTo>
                  <a:lnTo>
                    <a:pt x="71120" y="1270635"/>
                  </a:lnTo>
                  <a:lnTo>
                    <a:pt x="72771" y="1269238"/>
                  </a:lnTo>
                  <a:lnTo>
                    <a:pt x="72771" y="1267968"/>
                  </a:lnTo>
                  <a:lnTo>
                    <a:pt x="76327" y="1265174"/>
                  </a:lnTo>
                  <a:lnTo>
                    <a:pt x="77978" y="1262507"/>
                  </a:lnTo>
                  <a:lnTo>
                    <a:pt x="81534" y="1259840"/>
                  </a:lnTo>
                  <a:lnTo>
                    <a:pt x="83185" y="1259840"/>
                  </a:lnTo>
                  <a:lnTo>
                    <a:pt x="83185" y="1258443"/>
                  </a:lnTo>
                  <a:lnTo>
                    <a:pt x="86741" y="1255776"/>
                  </a:lnTo>
                  <a:lnTo>
                    <a:pt x="90170" y="1253109"/>
                  </a:lnTo>
                  <a:lnTo>
                    <a:pt x="93599" y="1250315"/>
                  </a:lnTo>
                  <a:lnTo>
                    <a:pt x="95377" y="1249045"/>
                  </a:lnTo>
                  <a:lnTo>
                    <a:pt x="97155" y="1246251"/>
                  </a:lnTo>
                  <a:lnTo>
                    <a:pt x="97155" y="1239520"/>
                  </a:lnTo>
                  <a:close/>
                </a:path>
                <a:path w="629920" h="1836420">
                  <a:moveTo>
                    <a:pt x="97155" y="8128"/>
                  </a:moveTo>
                  <a:lnTo>
                    <a:pt x="95377" y="8128"/>
                  </a:lnTo>
                  <a:lnTo>
                    <a:pt x="95377" y="6731"/>
                  </a:lnTo>
                  <a:lnTo>
                    <a:pt x="93599" y="5461"/>
                  </a:lnTo>
                  <a:lnTo>
                    <a:pt x="93599" y="4064"/>
                  </a:lnTo>
                  <a:lnTo>
                    <a:pt x="90170" y="2667"/>
                  </a:lnTo>
                  <a:lnTo>
                    <a:pt x="88392" y="1397"/>
                  </a:lnTo>
                  <a:lnTo>
                    <a:pt x="84963" y="1397"/>
                  </a:lnTo>
                  <a:lnTo>
                    <a:pt x="81534" y="0"/>
                  </a:lnTo>
                  <a:lnTo>
                    <a:pt x="76327" y="1397"/>
                  </a:lnTo>
                  <a:lnTo>
                    <a:pt x="72771" y="4064"/>
                  </a:lnTo>
                  <a:lnTo>
                    <a:pt x="69342" y="6731"/>
                  </a:lnTo>
                  <a:lnTo>
                    <a:pt x="65913" y="9525"/>
                  </a:lnTo>
                  <a:lnTo>
                    <a:pt x="62484" y="13589"/>
                  </a:lnTo>
                  <a:lnTo>
                    <a:pt x="60706" y="14859"/>
                  </a:lnTo>
                  <a:lnTo>
                    <a:pt x="57277" y="17653"/>
                  </a:lnTo>
                  <a:lnTo>
                    <a:pt x="53721" y="20320"/>
                  </a:lnTo>
                  <a:lnTo>
                    <a:pt x="52070" y="22987"/>
                  </a:lnTo>
                  <a:lnTo>
                    <a:pt x="50292" y="24384"/>
                  </a:lnTo>
                  <a:lnTo>
                    <a:pt x="48514" y="27051"/>
                  </a:lnTo>
                  <a:lnTo>
                    <a:pt x="46863" y="28448"/>
                  </a:lnTo>
                  <a:lnTo>
                    <a:pt x="45085" y="31115"/>
                  </a:lnTo>
                  <a:lnTo>
                    <a:pt x="43307" y="31115"/>
                  </a:lnTo>
                  <a:lnTo>
                    <a:pt x="35801" y="41287"/>
                  </a:lnTo>
                  <a:lnTo>
                    <a:pt x="28790" y="51435"/>
                  </a:lnTo>
                  <a:lnTo>
                    <a:pt x="22123" y="61595"/>
                  </a:lnTo>
                  <a:lnTo>
                    <a:pt x="15621" y="71755"/>
                  </a:lnTo>
                  <a:lnTo>
                    <a:pt x="15621" y="74422"/>
                  </a:lnTo>
                  <a:lnTo>
                    <a:pt x="13843" y="77089"/>
                  </a:lnTo>
                  <a:lnTo>
                    <a:pt x="12192" y="79883"/>
                  </a:lnTo>
                  <a:lnTo>
                    <a:pt x="12192" y="81153"/>
                  </a:lnTo>
                  <a:lnTo>
                    <a:pt x="10414" y="83947"/>
                  </a:lnTo>
                  <a:lnTo>
                    <a:pt x="10414" y="86614"/>
                  </a:lnTo>
                  <a:lnTo>
                    <a:pt x="8636" y="88011"/>
                  </a:lnTo>
                  <a:lnTo>
                    <a:pt x="8636" y="90678"/>
                  </a:lnTo>
                  <a:lnTo>
                    <a:pt x="6985" y="93345"/>
                  </a:lnTo>
                  <a:lnTo>
                    <a:pt x="6985" y="97409"/>
                  </a:lnTo>
                  <a:lnTo>
                    <a:pt x="5207" y="98806"/>
                  </a:lnTo>
                  <a:lnTo>
                    <a:pt x="5207" y="104267"/>
                  </a:lnTo>
                  <a:lnTo>
                    <a:pt x="3429" y="105537"/>
                  </a:lnTo>
                  <a:lnTo>
                    <a:pt x="3429" y="110998"/>
                  </a:lnTo>
                  <a:lnTo>
                    <a:pt x="1778" y="113665"/>
                  </a:lnTo>
                  <a:lnTo>
                    <a:pt x="1778" y="121793"/>
                  </a:lnTo>
                  <a:lnTo>
                    <a:pt x="0" y="123190"/>
                  </a:lnTo>
                  <a:lnTo>
                    <a:pt x="0" y="163830"/>
                  </a:lnTo>
                  <a:lnTo>
                    <a:pt x="1778" y="165100"/>
                  </a:lnTo>
                  <a:lnTo>
                    <a:pt x="1778" y="173228"/>
                  </a:lnTo>
                  <a:lnTo>
                    <a:pt x="3429" y="174625"/>
                  </a:lnTo>
                  <a:lnTo>
                    <a:pt x="3429" y="179959"/>
                  </a:lnTo>
                  <a:lnTo>
                    <a:pt x="5207" y="182753"/>
                  </a:lnTo>
                  <a:lnTo>
                    <a:pt x="5207" y="188087"/>
                  </a:lnTo>
                  <a:lnTo>
                    <a:pt x="6985" y="189484"/>
                  </a:lnTo>
                  <a:lnTo>
                    <a:pt x="6985" y="193548"/>
                  </a:lnTo>
                  <a:lnTo>
                    <a:pt x="8636" y="196215"/>
                  </a:lnTo>
                  <a:lnTo>
                    <a:pt x="8636" y="197612"/>
                  </a:lnTo>
                  <a:lnTo>
                    <a:pt x="10414" y="200279"/>
                  </a:lnTo>
                  <a:lnTo>
                    <a:pt x="10414" y="203073"/>
                  </a:lnTo>
                  <a:lnTo>
                    <a:pt x="12192" y="205740"/>
                  </a:lnTo>
                  <a:lnTo>
                    <a:pt x="13843" y="208407"/>
                  </a:lnTo>
                  <a:lnTo>
                    <a:pt x="15621" y="211201"/>
                  </a:lnTo>
                  <a:lnTo>
                    <a:pt x="15621" y="213868"/>
                  </a:lnTo>
                  <a:lnTo>
                    <a:pt x="22123" y="224777"/>
                  </a:lnTo>
                  <a:lnTo>
                    <a:pt x="28790" y="235191"/>
                  </a:lnTo>
                  <a:lnTo>
                    <a:pt x="35801" y="245110"/>
                  </a:lnTo>
                  <a:lnTo>
                    <a:pt x="43307" y="254508"/>
                  </a:lnTo>
                  <a:lnTo>
                    <a:pt x="43307" y="255778"/>
                  </a:lnTo>
                  <a:lnTo>
                    <a:pt x="45085" y="255778"/>
                  </a:lnTo>
                  <a:lnTo>
                    <a:pt x="46863" y="257175"/>
                  </a:lnTo>
                  <a:lnTo>
                    <a:pt x="48514" y="259842"/>
                  </a:lnTo>
                  <a:lnTo>
                    <a:pt x="50292" y="261239"/>
                  </a:lnTo>
                  <a:lnTo>
                    <a:pt x="50292" y="262636"/>
                  </a:lnTo>
                  <a:lnTo>
                    <a:pt x="52070" y="262636"/>
                  </a:lnTo>
                  <a:lnTo>
                    <a:pt x="53721" y="265303"/>
                  </a:lnTo>
                  <a:lnTo>
                    <a:pt x="57277" y="267970"/>
                  </a:lnTo>
                  <a:lnTo>
                    <a:pt x="60706" y="272034"/>
                  </a:lnTo>
                  <a:lnTo>
                    <a:pt x="62484" y="272034"/>
                  </a:lnTo>
                  <a:lnTo>
                    <a:pt x="62484" y="273431"/>
                  </a:lnTo>
                  <a:lnTo>
                    <a:pt x="69342" y="278765"/>
                  </a:lnTo>
                  <a:lnTo>
                    <a:pt x="72771" y="282829"/>
                  </a:lnTo>
                  <a:lnTo>
                    <a:pt x="76327" y="285623"/>
                  </a:lnTo>
                  <a:lnTo>
                    <a:pt x="88392" y="285623"/>
                  </a:lnTo>
                  <a:lnTo>
                    <a:pt x="90170" y="284226"/>
                  </a:lnTo>
                  <a:lnTo>
                    <a:pt x="93599" y="282829"/>
                  </a:lnTo>
                  <a:lnTo>
                    <a:pt x="93599" y="281559"/>
                  </a:lnTo>
                  <a:lnTo>
                    <a:pt x="95377" y="280162"/>
                  </a:lnTo>
                  <a:lnTo>
                    <a:pt x="95377" y="278765"/>
                  </a:lnTo>
                  <a:lnTo>
                    <a:pt x="97155" y="277495"/>
                  </a:lnTo>
                  <a:lnTo>
                    <a:pt x="97155" y="272034"/>
                  </a:lnTo>
                  <a:lnTo>
                    <a:pt x="93599" y="266700"/>
                  </a:lnTo>
                  <a:lnTo>
                    <a:pt x="90170" y="263906"/>
                  </a:lnTo>
                  <a:lnTo>
                    <a:pt x="86741" y="261239"/>
                  </a:lnTo>
                  <a:lnTo>
                    <a:pt x="83185" y="258572"/>
                  </a:lnTo>
                  <a:lnTo>
                    <a:pt x="81534" y="258572"/>
                  </a:lnTo>
                  <a:lnTo>
                    <a:pt x="81534" y="257175"/>
                  </a:lnTo>
                  <a:lnTo>
                    <a:pt x="77978" y="254508"/>
                  </a:lnTo>
                  <a:lnTo>
                    <a:pt x="76327" y="251714"/>
                  </a:lnTo>
                  <a:lnTo>
                    <a:pt x="72771" y="249047"/>
                  </a:lnTo>
                  <a:lnTo>
                    <a:pt x="71120" y="246380"/>
                  </a:lnTo>
                  <a:lnTo>
                    <a:pt x="67564" y="243586"/>
                  </a:lnTo>
                  <a:lnTo>
                    <a:pt x="60134" y="234442"/>
                  </a:lnTo>
                  <a:lnTo>
                    <a:pt x="53314" y="225196"/>
                  </a:lnTo>
                  <a:lnTo>
                    <a:pt x="47142" y="215684"/>
                  </a:lnTo>
                  <a:lnTo>
                    <a:pt x="41656" y="205740"/>
                  </a:lnTo>
                  <a:lnTo>
                    <a:pt x="41656" y="204343"/>
                  </a:lnTo>
                  <a:lnTo>
                    <a:pt x="39878" y="201676"/>
                  </a:lnTo>
                  <a:lnTo>
                    <a:pt x="39878" y="200279"/>
                  </a:lnTo>
                  <a:lnTo>
                    <a:pt x="38100" y="199009"/>
                  </a:lnTo>
                  <a:lnTo>
                    <a:pt x="38100" y="196215"/>
                  </a:lnTo>
                  <a:lnTo>
                    <a:pt x="36449" y="193548"/>
                  </a:lnTo>
                  <a:lnTo>
                    <a:pt x="36449" y="190881"/>
                  </a:lnTo>
                  <a:lnTo>
                    <a:pt x="34671" y="190881"/>
                  </a:lnTo>
                  <a:lnTo>
                    <a:pt x="34671" y="185420"/>
                  </a:lnTo>
                  <a:lnTo>
                    <a:pt x="32893" y="184023"/>
                  </a:lnTo>
                  <a:lnTo>
                    <a:pt x="32893" y="181356"/>
                  </a:lnTo>
                  <a:lnTo>
                    <a:pt x="31242" y="179959"/>
                  </a:lnTo>
                  <a:lnTo>
                    <a:pt x="31242" y="173228"/>
                  </a:lnTo>
                  <a:lnTo>
                    <a:pt x="29464" y="171958"/>
                  </a:lnTo>
                  <a:lnTo>
                    <a:pt x="29464" y="163830"/>
                  </a:lnTo>
                  <a:lnTo>
                    <a:pt x="27686" y="162433"/>
                  </a:lnTo>
                  <a:lnTo>
                    <a:pt x="27686" y="124587"/>
                  </a:lnTo>
                  <a:lnTo>
                    <a:pt x="29464" y="123190"/>
                  </a:lnTo>
                  <a:lnTo>
                    <a:pt x="29464" y="113665"/>
                  </a:lnTo>
                  <a:lnTo>
                    <a:pt x="31242" y="112395"/>
                  </a:lnTo>
                  <a:lnTo>
                    <a:pt x="31242" y="106934"/>
                  </a:lnTo>
                  <a:lnTo>
                    <a:pt x="32893" y="105537"/>
                  </a:lnTo>
                  <a:lnTo>
                    <a:pt x="32893" y="101473"/>
                  </a:lnTo>
                  <a:lnTo>
                    <a:pt x="34671" y="100203"/>
                  </a:lnTo>
                  <a:lnTo>
                    <a:pt x="34671" y="96139"/>
                  </a:lnTo>
                  <a:lnTo>
                    <a:pt x="36449" y="94742"/>
                  </a:lnTo>
                  <a:lnTo>
                    <a:pt x="36449" y="92075"/>
                  </a:lnTo>
                  <a:lnTo>
                    <a:pt x="38100" y="90678"/>
                  </a:lnTo>
                  <a:lnTo>
                    <a:pt x="38100" y="88011"/>
                  </a:lnTo>
                  <a:lnTo>
                    <a:pt x="39878" y="86614"/>
                  </a:lnTo>
                  <a:lnTo>
                    <a:pt x="39878" y="85217"/>
                  </a:lnTo>
                  <a:lnTo>
                    <a:pt x="41656" y="82550"/>
                  </a:lnTo>
                  <a:lnTo>
                    <a:pt x="41656" y="81153"/>
                  </a:lnTo>
                  <a:lnTo>
                    <a:pt x="47142" y="71081"/>
                  </a:lnTo>
                  <a:lnTo>
                    <a:pt x="53314" y="61239"/>
                  </a:lnTo>
                  <a:lnTo>
                    <a:pt x="60134" y="51892"/>
                  </a:lnTo>
                  <a:lnTo>
                    <a:pt x="67564" y="43307"/>
                  </a:lnTo>
                  <a:lnTo>
                    <a:pt x="69342" y="40640"/>
                  </a:lnTo>
                  <a:lnTo>
                    <a:pt x="71120" y="39243"/>
                  </a:lnTo>
                  <a:lnTo>
                    <a:pt x="72771" y="37846"/>
                  </a:lnTo>
                  <a:lnTo>
                    <a:pt x="72771" y="36576"/>
                  </a:lnTo>
                  <a:lnTo>
                    <a:pt x="76327" y="33782"/>
                  </a:lnTo>
                  <a:lnTo>
                    <a:pt x="77978" y="31115"/>
                  </a:lnTo>
                  <a:lnTo>
                    <a:pt x="81534" y="28448"/>
                  </a:lnTo>
                  <a:lnTo>
                    <a:pt x="83185" y="28448"/>
                  </a:lnTo>
                  <a:lnTo>
                    <a:pt x="83185" y="27051"/>
                  </a:lnTo>
                  <a:lnTo>
                    <a:pt x="86741" y="24384"/>
                  </a:lnTo>
                  <a:lnTo>
                    <a:pt x="90170" y="21717"/>
                  </a:lnTo>
                  <a:lnTo>
                    <a:pt x="93599" y="18923"/>
                  </a:lnTo>
                  <a:lnTo>
                    <a:pt x="95377" y="17653"/>
                  </a:lnTo>
                  <a:lnTo>
                    <a:pt x="97155" y="14859"/>
                  </a:lnTo>
                  <a:lnTo>
                    <a:pt x="97155" y="8128"/>
                  </a:lnTo>
                  <a:close/>
                </a:path>
                <a:path w="629920" h="1836420">
                  <a:moveTo>
                    <a:pt x="147320" y="1280160"/>
                  </a:moveTo>
                  <a:lnTo>
                    <a:pt x="145669" y="1277366"/>
                  </a:lnTo>
                  <a:lnTo>
                    <a:pt x="143891" y="1274699"/>
                  </a:lnTo>
                  <a:lnTo>
                    <a:pt x="138684" y="1270635"/>
                  </a:lnTo>
                  <a:lnTo>
                    <a:pt x="130048" y="1270635"/>
                  </a:lnTo>
                  <a:lnTo>
                    <a:pt x="101066" y="1297216"/>
                  </a:lnTo>
                  <a:lnTo>
                    <a:pt x="74383" y="1347825"/>
                  </a:lnTo>
                  <a:lnTo>
                    <a:pt x="71120" y="1374902"/>
                  </a:lnTo>
                  <a:lnTo>
                    <a:pt x="74383" y="1401381"/>
                  </a:lnTo>
                  <a:lnTo>
                    <a:pt x="84302" y="1427353"/>
                  </a:lnTo>
                  <a:lnTo>
                    <a:pt x="101066" y="1451813"/>
                  </a:lnTo>
                  <a:lnTo>
                    <a:pt x="124841" y="1473708"/>
                  </a:lnTo>
                  <a:lnTo>
                    <a:pt x="130048" y="1477772"/>
                  </a:lnTo>
                  <a:lnTo>
                    <a:pt x="138684" y="1477772"/>
                  </a:lnTo>
                  <a:lnTo>
                    <a:pt x="145669" y="1472311"/>
                  </a:lnTo>
                  <a:lnTo>
                    <a:pt x="147320" y="1469644"/>
                  </a:lnTo>
                  <a:lnTo>
                    <a:pt x="147320" y="1464183"/>
                  </a:lnTo>
                  <a:lnTo>
                    <a:pt x="145669" y="1460119"/>
                  </a:lnTo>
                  <a:lnTo>
                    <a:pt x="143891" y="1458722"/>
                  </a:lnTo>
                  <a:lnTo>
                    <a:pt x="124409" y="1440116"/>
                  </a:lnTo>
                  <a:lnTo>
                    <a:pt x="110299" y="1419339"/>
                  </a:lnTo>
                  <a:lnTo>
                    <a:pt x="101701" y="1397304"/>
                  </a:lnTo>
                  <a:lnTo>
                    <a:pt x="98806" y="1374902"/>
                  </a:lnTo>
                  <a:lnTo>
                    <a:pt x="101701" y="1351902"/>
                  </a:lnTo>
                  <a:lnTo>
                    <a:pt x="110286" y="1329880"/>
                  </a:lnTo>
                  <a:lnTo>
                    <a:pt x="124409" y="1309395"/>
                  </a:lnTo>
                  <a:lnTo>
                    <a:pt x="143891" y="1290955"/>
                  </a:lnTo>
                  <a:lnTo>
                    <a:pt x="145669" y="1288288"/>
                  </a:lnTo>
                  <a:lnTo>
                    <a:pt x="147320" y="1285494"/>
                  </a:lnTo>
                  <a:lnTo>
                    <a:pt x="147320" y="1280160"/>
                  </a:lnTo>
                  <a:close/>
                </a:path>
                <a:path w="629920" h="1836420">
                  <a:moveTo>
                    <a:pt x="147320" y="48768"/>
                  </a:moveTo>
                  <a:lnTo>
                    <a:pt x="145669" y="45974"/>
                  </a:lnTo>
                  <a:lnTo>
                    <a:pt x="143891" y="43307"/>
                  </a:lnTo>
                  <a:lnTo>
                    <a:pt x="138684" y="39243"/>
                  </a:lnTo>
                  <a:lnTo>
                    <a:pt x="130048" y="39243"/>
                  </a:lnTo>
                  <a:lnTo>
                    <a:pt x="101066" y="65824"/>
                  </a:lnTo>
                  <a:lnTo>
                    <a:pt x="74383" y="116433"/>
                  </a:lnTo>
                  <a:lnTo>
                    <a:pt x="71120" y="143510"/>
                  </a:lnTo>
                  <a:lnTo>
                    <a:pt x="74383" y="169989"/>
                  </a:lnTo>
                  <a:lnTo>
                    <a:pt x="84302" y="195961"/>
                  </a:lnTo>
                  <a:lnTo>
                    <a:pt x="101066" y="220421"/>
                  </a:lnTo>
                  <a:lnTo>
                    <a:pt x="124841" y="242316"/>
                  </a:lnTo>
                  <a:lnTo>
                    <a:pt x="130048" y="246380"/>
                  </a:lnTo>
                  <a:lnTo>
                    <a:pt x="138684" y="246380"/>
                  </a:lnTo>
                  <a:lnTo>
                    <a:pt x="145669" y="240919"/>
                  </a:lnTo>
                  <a:lnTo>
                    <a:pt x="147320" y="238252"/>
                  </a:lnTo>
                  <a:lnTo>
                    <a:pt x="147320" y="232791"/>
                  </a:lnTo>
                  <a:lnTo>
                    <a:pt x="145669" y="228727"/>
                  </a:lnTo>
                  <a:lnTo>
                    <a:pt x="143891" y="227330"/>
                  </a:lnTo>
                  <a:lnTo>
                    <a:pt x="124409" y="208724"/>
                  </a:lnTo>
                  <a:lnTo>
                    <a:pt x="110299" y="187947"/>
                  </a:lnTo>
                  <a:lnTo>
                    <a:pt x="101701" y="165912"/>
                  </a:lnTo>
                  <a:lnTo>
                    <a:pt x="98806" y="143510"/>
                  </a:lnTo>
                  <a:lnTo>
                    <a:pt x="101701" y="120510"/>
                  </a:lnTo>
                  <a:lnTo>
                    <a:pt x="110286" y="98488"/>
                  </a:lnTo>
                  <a:lnTo>
                    <a:pt x="124409" y="78003"/>
                  </a:lnTo>
                  <a:lnTo>
                    <a:pt x="143891" y="59563"/>
                  </a:lnTo>
                  <a:lnTo>
                    <a:pt x="145669" y="56896"/>
                  </a:lnTo>
                  <a:lnTo>
                    <a:pt x="147320" y="54102"/>
                  </a:lnTo>
                  <a:lnTo>
                    <a:pt x="147320" y="48768"/>
                  </a:lnTo>
                  <a:close/>
                </a:path>
                <a:path w="629920" h="1836420">
                  <a:moveTo>
                    <a:pt x="199390" y="1315339"/>
                  </a:moveTo>
                  <a:lnTo>
                    <a:pt x="192405" y="1309878"/>
                  </a:lnTo>
                  <a:lnTo>
                    <a:pt x="178562" y="1309878"/>
                  </a:lnTo>
                  <a:lnTo>
                    <a:pt x="171704" y="1315339"/>
                  </a:lnTo>
                  <a:lnTo>
                    <a:pt x="171704" y="1431671"/>
                  </a:lnTo>
                  <a:lnTo>
                    <a:pt x="178562" y="1437132"/>
                  </a:lnTo>
                  <a:lnTo>
                    <a:pt x="192405" y="1437132"/>
                  </a:lnTo>
                  <a:lnTo>
                    <a:pt x="199390" y="1431671"/>
                  </a:lnTo>
                  <a:lnTo>
                    <a:pt x="199390" y="1315339"/>
                  </a:lnTo>
                  <a:close/>
                </a:path>
                <a:path w="629920" h="1836420">
                  <a:moveTo>
                    <a:pt x="199390" y="83947"/>
                  </a:moveTo>
                  <a:lnTo>
                    <a:pt x="192405" y="78486"/>
                  </a:lnTo>
                  <a:lnTo>
                    <a:pt x="178562" y="78486"/>
                  </a:lnTo>
                  <a:lnTo>
                    <a:pt x="171704" y="83947"/>
                  </a:lnTo>
                  <a:lnTo>
                    <a:pt x="171704" y="200279"/>
                  </a:lnTo>
                  <a:lnTo>
                    <a:pt x="178562" y="205740"/>
                  </a:lnTo>
                  <a:lnTo>
                    <a:pt x="192405" y="205740"/>
                  </a:lnTo>
                  <a:lnTo>
                    <a:pt x="199390" y="200279"/>
                  </a:lnTo>
                  <a:lnTo>
                    <a:pt x="199390" y="83947"/>
                  </a:lnTo>
                  <a:close/>
                </a:path>
                <a:path w="629920" h="1836420">
                  <a:moveTo>
                    <a:pt x="393573" y="1339723"/>
                  </a:moveTo>
                  <a:lnTo>
                    <a:pt x="392150" y="1334262"/>
                  </a:lnTo>
                  <a:lnTo>
                    <a:pt x="390829" y="1329156"/>
                  </a:lnTo>
                  <a:lnTo>
                    <a:pt x="383374" y="1320520"/>
                  </a:lnTo>
                  <a:lnTo>
                    <a:pt x="372351" y="1314691"/>
                  </a:lnTo>
                  <a:lnTo>
                    <a:pt x="365887" y="1313662"/>
                  </a:lnTo>
                  <a:lnTo>
                    <a:pt x="365887" y="1347851"/>
                  </a:lnTo>
                  <a:lnTo>
                    <a:pt x="365887" y="1487170"/>
                  </a:lnTo>
                  <a:lnTo>
                    <a:pt x="365887" y="1537335"/>
                  </a:lnTo>
                  <a:lnTo>
                    <a:pt x="365887" y="1675384"/>
                  </a:lnTo>
                  <a:lnTo>
                    <a:pt x="357124" y="1668551"/>
                  </a:lnTo>
                  <a:lnTo>
                    <a:pt x="357124" y="1699768"/>
                  </a:lnTo>
                  <a:lnTo>
                    <a:pt x="267081" y="1768729"/>
                  </a:lnTo>
                  <a:lnTo>
                    <a:pt x="267081" y="1629283"/>
                  </a:lnTo>
                  <a:lnTo>
                    <a:pt x="357124" y="1699768"/>
                  </a:lnTo>
                  <a:lnTo>
                    <a:pt x="357124" y="1668551"/>
                  </a:lnTo>
                  <a:lnTo>
                    <a:pt x="306819" y="1629283"/>
                  </a:lnTo>
                  <a:lnTo>
                    <a:pt x="277368" y="1606296"/>
                  </a:lnTo>
                  <a:lnTo>
                    <a:pt x="306870" y="1583309"/>
                  </a:lnTo>
                  <a:lnTo>
                    <a:pt x="365887" y="1537335"/>
                  </a:lnTo>
                  <a:lnTo>
                    <a:pt x="365887" y="1487170"/>
                  </a:lnTo>
                  <a:lnTo>
                    <a:pt x="358902" y="1481721"/>
                  </a:lnTo>
                  <a:lnTo>
                    <a:pt x="358902" y="1511554"/>
                  </a:lnTo>
                  <a:lnTo>
                    <a:pt x="267081" y="1583309"/>
                  </a:lnTo>
                  <a:lnTo>
                    <a:pt x="267081" y="1441196"/>
                  </a:lnTo>
                  <a:lnTo>
                    <a:pt x="358902" y="1511554"/>
                  </a:lnTo>
                  <a:lnTo>
                    <a:pt x="358902" y="1481721"/>
                  </a:lnTo>
                  <a:lnTo>
                    <a:pt x="306959" y="1441196"/>
                  </a:lnTo>
                  <a:lnTo>
                    <a:pt x="275717" y="1416824"/>
                  </a:lnTo>
                  <a:lnTo>
                    <a:pt x="305765" y="1393837"/>
                  </a:lnTo>
                  <a:lnTo>
                    <a:pt x="365887" y="1347851"/>
                  </a:lnTo>
                  <a:lnTo>
                    <a:pt x="365887" y="1313662"/>
                  </a:lnTo>
                  <a:lnTo>
                    <a:pt x="358902" y="1312545"/>
                  </a:lnTo>
                  <a:lnTo>
                    <a:pt x="343281" y="1312545"/>
                  </a:lnTo>
                  <a:lnTo>
                    <a:pt x="343281" y="1334262"/>
                  </a:lnTo>
                  <a:lnTo>
                    <a:pt x="267081" y="1393837"/>
                  </a:lnTo>
                  <a:lnTo>
                    <a:pt x="267081" y="1336929"/>
                  </a:lnTo>
                  <a:lnTo>
                    <a:pt x="270510" y="1334262"/>
                  </a:lnTo>
                  <a:lnTo>
                    <a:pt x="343281" y="1334262"/>
                  </a:lnTo>
                  <a:lnTo>
                    <a:pt x="343281" y="1312545"/>
                  </a:lnTo>
                  <a:lnTo>
                    <a:pt x="273939" y="1312545"/>
                  </a:lnTo>
                  <a:lnTo>
                    <a:pt x="260477" y="1314691"/>
                  </a:lnTo>
                  <a:lnTo>
                    <a:pt x="249453" y="1320520"/>
                  </a:lnTo>
                  <a:lnTo>
                    <a:pt x="241998" y="1329156"/>
                  </a:lnTo>
                  <a:lnTo>
                    <a:pt x="239268" y="1339723"/>
                  </a:lnTo>
                  <a:lnTo>
                    <a:pt x="239268" y="1830959"/>
                  </a:lnTo>
                  <a:lnTo>
                    <a:pt x="246253" y="1836420"/>
                  </a:lnTo>
                  <a:lnTo>
                    <a:pt x="261874" y="1836420"/>
                  </a:lnTo>
                  <a:lnTo>
                    <a:pt x="267081" y="1830959"/>
                  </a:lnTo>
                  <a:lnTo>
                    <a:pt x="267081" y="1799844"/>
                  </a:lnTo>
                  <a:lnTo>
                    <a:pt x="306959" y="1768729"/>
                  </a:lnTo>
                  <a:lnTo>
                    <a:pt x="365887" y="1722755"/>
                  </a:lnTo>
                  <a:lnTo>
                    <a:pt x="365887" y="1830959"/>
                  </a:lnTo>
                  <a:lnTo>
                    <a:pt x="372745" y="1836420"/>
                  </a:lnTo>
                  <a:lnTo>
                    <a:pt x="386715" y="1836420"/>
                  </a:lnTo>
                  <a:lnTo>
                    <a:pt x="393573" y="1830959"/>
                  </a:lnTo>
                  <a:lnTo>
                    <a:pt x="393573" y="1722755"/>
                  </a:lnTo>
                  <a:lnTo>
                    <a:pt x="393573" y="1675384"/>
                  </a:lnTo>
                  <a:lnTo>
                    <a:pt x="393573" y="1537335"/>
                  </a:lnTo>
                  <a:lnTo>
                    <a:pt x="393573" y="1487170"/>
                  </a:lnTo>
                  <a:lnTo>
                    <a:pt x="393573" y="1347851"/>
                  </a:lnTo>
                  <a:lnTo>
                    <a:pt x="393573" y="1339723"/>
                  </a:lnTo>
                  <a:close/>
                </a:path>
                <a:path w="629920" h="1836420">
                  <a:moveTo>
                    <a:pt x="393573" y="108331"/>
                  </a:moveTo>
                  <a:lnTo>
                    <a:pt x="392150" y="102870"/>
                  </a:lnTo>
                  <a:lnTo>
                    <a:pt x="390829" y="97764"/>
                  </a:lnTo>
                  <a:lnTo>
                    <a:pt x="383374" y="89128"/>
                  </a:lnTo>
                  <a:lnTo>
                    <a:pt x="372351" y="83299"/>
                  </a:lnTo>
                  <a:lnTo>
                    <a:pt x="365887" y="82270"/>
                  </a:lnTo>
                  <a:lnTo>
                    <a:pt x="365887" y="116459"/>
                  </a:lnTo>
                  <a:lnTo>
                    <a:pt x="365887" y="255778"/>
                  </a:lnTo>
                  <a:lnTo>
                    <a:pt x="365887" y="305943"/>
                  </a:lnTo>
                  <a:lnTo>
                    <a:pt x="365887" y="443992"/>
                  </a:lnTo>
                  <a:lnTo>
                    <a:pt x="357124" y="437159"/>
                  </a:lnTo>
                  <a:lnTo>
                    <a:pt x="357124" y="468376"/>
                  </a:lnTo>
                  <a:lnTo>
                    <a:pt x="267081" y="537337"/>
                  </a:lnTo>
                  <a:lnTo>
                    <a:pt x="267081" y="397891"/>
                  </a:lnTo>
                  <a:lnTo>
                    <a:pt x="357124" y="468376"/>
                  </a:lnTo>
                  <a:lnTo>
                    <a:pt x="357124" y="437159"/>
                  </a:lnTo>
                  <a:lnTo>
                    <a:pt x="306819" y="397891"/>
                  </a:lnTo>
                  <a:lnTo>
                    <a:pt x="277368" y="374904"/>
                  </a:lnTo>
                  <a:lnTo>
                    <a:pt x="306870" y="351917"/>
                  </a:lnTo>
                  <a:lnTo>
                    <a:pt x="365887" y="305943"/>
                  </a:lnTo>
                  <a:lnTo>
                    <a:pt x="365887" y="255778"/>
                  </a:lnTo>
                  <a:lnTo>
                    <a:pt x="358902" y="250329"/>
                  </a:lnTo>
                  <a:lnTo>
                    <a:pt x="358902" y="280162"/>
                  </a:lnTo>
                  <a:lnTo>
                    <a:pt x="267081" y="351917"/>
                  </a:lnTo>
                  <a:lnTo>
                    <a:pt x="267081" y="209804"/>
                  </a:lnTo>
                  <a:lnTo>
                    <a:pt x="358902" y="280162"/>
                  </a:lnTo>
                  <a:lnTo>
                    <a:pt x="358902" y="250329"/>
                  </a:lnTo>
                  <a:lnTo>
                    <a:pt x="306959" y="209804"/>
                  </a:lnTo>
                  <a:lnTo>
                    <a:pt x="275717" y="185420"/>
                  </a:lnTo>
                  <a:lnTo>
                    <a:pt x="305765" y="162433"/>
                  </a:lnTo>
                  <a:lnTo>
                    <a:pt x="365887" y="116459"/>
                  </a:lnTo>
                  <a:lnTo>
                    <a:pt x="365887" y="82270"/>
                  </a:lnTo>
                  <a:lnTo>
                    <a:pt x="358902" y="81153"/>
                  </a:lnTo>
                  <a:lnTo>
                    <a:pt x="343281" y="81153"/>
                  </a:lnTo>
                  <a:lnTo>
                    <a:pt x="343281" y="102870"/>
                  </a:lnTo>
                  <a:lnTo>
                    <a:pt x="267081" y="162433"/>
                  </a:lnTo>
                  <a:lnTo>
                    <a:pt x="267081" y="105537"/>
                  </a:lnTo>
                  <a:lnTo>
                    <a:pt x="270510" y="102870"/>
                  </a:lnTo>
                  <a:lnTo>
                    <a:pt x="343281" y="102870"/>
                  </a:lnTo>
                  <a:lnTo>
                    <a:pt x="343281" y="81153"/>
                  </a:lnTo>
                  <a:lnTo>
                    <a:pt x="273939" y="81153"/>
                  </a:lnTo>
                  <a:lnTo>
                    <a:pt x="260477" y="83299"/>
                  </a:lnTo>
                  <a:lnTo>
                    <a:pt x="249453" y="89128"/>
                  </a:lnTo>
                  <a:lnTo>
                    <a:pt x="241998" y="97764"/>
                  </a:lnTo>
                  <a:lnTo>
                    <a:pt x="239268" y="108331"/>
                  </a:lnTo>
                  <a:lnTo>
                    <a:pt x="239268" y="599567"/>
                  </a:lnTo>
                  <a:lnTo>
                    <a:pt x="246253" y="605028"/>
                  </a:lnTo>
                  <a:lnTo>
                    <a:pt x="261874" y="605028"/>
                  </a:lnTo>
                  <a:lnTo>
                    <a:pt x="267081" y="599567"/>
                  </a:lnTo>
                  <a:lnTo>
                    <a:pt x="267081" y="568452"/>
                  </a:lnTo>
                  <a:lnTo>
                    <a:pt x="306959" y="537337"/>
                  </a:lnTo>
                  <a:lnTo>
                    <a:pt x="365887" y="491363"/>
                  </a:lnTo>
                  <a:lnTo>
                    <a:pt x="365887" y="599567"/>
                  </a:lnTo>
                  <a:lnTo>
                    <a:pt x="372745" y="605028"/>
                  </a:lnTo>
                  <a:lnTo>
                    <a:pt x="386715" y="605028"/>
                  </a:lnTo>
                  <a:lnTo>
                    <a:pt x="393573" y="599567"/>
                  </a:lnTo>
                  <a:lnTo>
                    <a:pt x="393573" y="491363"/>
                  </a:lnTo>
                  <a:lnTo>
                    <a:pt x="393573" y="443992"/>
                  </a:lnTo>
                  <a:lnTo>
                    <a:pt x="393573" y="305943"/>
                  </a:lnTo>
                  <a:lnTo>
                    <a:pt x="393573" y="255778"/>
                  </a:lnTo>
                  <a:lnTo>
                    <a:pt x="393573" y="116459"/>
                  </a:lnTo>
                  <a:lnTo>
                    <a:pt x="393573" y="108331"/>
                  </a:lnTo>
                  <a:close/>
                </a:path>
                <a:path w="629920" h="1836420">
                  <a:moveTo>
                    <a:pt x="459486" y="1316609"/>
                  </a:moveTo>
                  <a:lnTo>
                    <a:pt x="452501" y="1311275"/>
                  </a:lnTo>
                  <a:lnTo>
                    <a:pt x="437007" y="1311275"/>
                  </a:lnTo>
                  <a:lnTo>
                    <a:pt x="431800" y="1316609"/>
                  </a:lnTo>
                  <a:lnTo>
                    <a:pt x="431800" y="1433068"/>
                  </a:lnTo>
                  <a:lnTo>
                    <a:pt x="437007" y="1438529"/>
                  </a:lnTo>
                  <a:lnTo>
                    <a:pt x="452501" y="1438529"/>
                  </a:lnTo>
                  <a:lnTo>
                    <a:pt x="459486" y="1433068"/>
                  </a:lnTo>
                  <a:lnTo>
                    <a:pt x="459486" y="1316609"/>
                  </a:lnTo>
                  <a:close/>
                </a:path>
                <a:path w="629920" h="1836420">
                  <a:moveTo>
                    <a:pt x="459486" y="85217"/>
                  </a:moveTo>
                  <a:lnTo>
                    <a:pt x="452501" y="79883"/>
                  </a:lnTo>
                  <a:lnTo>
                    <a:pt x="437007" y="79883"/>
                  </a:lnTo>
                  <a:lnTo>
                    <a:pt x="431800" y="85217"/>
                  </a:lnTo>
                  <a:lnTo>
                    <a:pt x="431800" y="201676"/>
                  </a:lnTo>
                  <a:lnTo>
                    <a:pt x="437007" y="207137"/>
                  </a:lnTo>
                  <a:lnTo>
                    <a:pt x="452501" y="207137"/>
                  </a:lnTo>
                  <a:lnTo>
                    <a:pt x="459486" y="201676"/>
                  </a:lnTo>
                  <a:lnTo>
                    <a:pt x="459486" y="85217"/>
                  </a:lnTo>
                  <a:close/>
                </a:path>
                <a:path w="629920" h="1836420">
                  <a:moveTo>
                    <a:pt x="556641" y="1374902"/>
                  </a:moveTo>
                  <a:lnTo>
                    <a:pt x="543598" y="1321752"/>
                  </a:lnTo>
                  <a:lnTo>
                    <a:pt x="504571" y="1274699"/>
                  </a:lnTo>
                  <a:lnTo>
                    <a:pt x="499364" y="1270635"/>
                  </a:lnTo>
                  <a:lnTo>
                    <a:pt x="490728" y="1270635"/>
                  </a:lnTo>
                  <a:lnTo>
                    <a:pt x="483743" y="1274699"/>
                  </a:lnTo>
                  <a:lnTo>
                    <a:pt x="482092" y="1277366"/>
                  </a:lnTo>
                  <a:lnTo>
                    <a:pt x="480314" y="1280160"/>
                  </a:lnTo>
                  <a:lnTo>
                    <a:pt x="480314" y="1285494"/>
                  </a:lnTo>
                  <a:lnTo>
                    <a:pt x="482092" y="1288288"/>
                  </a:lnTo>
                  <a:lnTo>
                    <a:pt x="483743" y="1290955"/>
                  </a:lnTo>
                  <a:lnTo>
                    <a:pt x="503961" y="1309395"/>
                  </a:lnTo>
                  <a:lnTo>
                    <a:pt x="517994" y="1329893"/>
                  </a:lnTo>
                  <a:lnTo>
                    <a:pt x="526173" y="1351902"/>
                  </a:lnTo>
                  <a:lnTo>
                    <a:pt x="528828" y="1374902"/>
                  </a:lnTo>
                  <a:lnTo>
                    <a:pt x="526173" y="1397304"/>
                  </a:lnTo>
                  <a:lnTo>
                    <a:pt x="517994" y="1419339"/>
                  </a:lnTo>
                  <a:lnTo>
                    <a:pt x="503961" y="1440116"/>
                  </a:lnTo>
                  <a:lnTo>
                    <a:pt x="483743" y="1458722"/>
                  </a:lnTo>
                  <a:lnTo>
                    <a:pt x="478536" y="1462786"/>
                  </a:lnTo>
                  <a:lnTo>
                    <a:pt x="478536" y="1469644"/>
                  </a:lnTo>
                  <a:lnTo>
                    <a:pt x="483743" y="1473708"/>
                  </a:lnTo>
                  <a:lnTo>
                    <a:pt x="490728" y="1477772"/>
                  </a:lnTo>
                  <a:lnTo>
                    <a:pt x="499364" y="1477772"/>
                  </a:lnTo>
                  <a:lnTo>
                    <a:pt x="504571" y="1473708"/>
                  </a:lnTo>
                  <a:lnTo>
                    <a:pt x="527329" y="1451813"/>
                  </a:lnTo>
                  <a:lnTo>
                    <a:pt x="543598" y="1427353"/>
                  </a:lnTo>
                  <a:lnTo>
                    <a:pt x="553377" y="1401381"/>
                  </a:lnTo>
                  <a:lnTo>
                    <a:pt x="556641" y="1374902"/>
                  </a:lnTo>
                  <a:close/>
                </a:path>
                <a:path w="629920" h="1836420">
                  <a:moveTo>
                    <a:pt x="556641" y="143510"/>
                  </a:moveTo>
                  <a:lnTo>
                    <a:pt x="543598" y="90360"/>
                  </a:lnTo>
                  <a:lnTo>
                    <a:pt x="504571" y="43307"/>
                  </a:lnTo>
                  <a:lnTo>
                    <a:pt x="499364" y="39243"/>
                  </a:lnTo>
                  <a:lnTo>
                    <a:pt x="490728" y="39243"/>
                  </a:lnTo>
                  <a:lnTo>
                    <a:pt x="483743" y="43307"/>
                  </a:lnTo>
                  <a:lnTo>
                    <a:pt x="482092" y="45974"/>
                  </a:lnTo>
                  <a:lnTo>
                    <a:pt x="480314" y="48768"/>
                  </a:lnTo>
                  <a:lnTo>
                    <a:pt x="480314" y="54102"/>
                  </a:lnTo>
                  <a:lnTo>
                    <a:pt x="482092" y="56896"/>
                  </a:lnTo>
                  <a:lnTo>
                    <a:pt x="483743" y="59563"/>
                  </a:lnTo>
                  <a:lnTo>
                    <a:pt x="503961" y="78003"/>
                  </a:lnTo>
                  <a:lnTo>
                    <a:pt x="517994" y="98488"/>
                  </a:lnTo>
                  <a:lnTo>
                    <a:pt x="526173" y="120510"/>
                  </a:lnTo>
                  <a:lnTo>
                    <a:pt x="528828" y="143510"/>
                  </a:lnTo>
                  <a:lnTo>
                    <a:pt x="526173" y="165912"/>
                  </a:lnTo>
                  <a:lnTo>
                    <a:pt x="517994" y="187947"/>
                  </a:lnTo>
                  <a:lnTo>
                    <a:pt x="503961" y="208724"/>
                  </a:lnTo>
                  <a:lnTo>
                    <a:pt x="483743" y="227330"/>
                  </a:lnTo>
                  <a:lnTo>
                    <a:pt x="478536" y="231394"/>
                  </a:lnTo>
                  <a:lnTo>
                    <a:pt x="478536" y="238252"/>
                  </a:lnTo>
                  <a:lnTo>
                    <a:pt x="483743" y="242316"/>
                  </a:lnTo>
                  <a:lnTo>
                    <a:pt x="490728" y="246380"/>
                  </a:lnTo>
                  <a:lnTo>
                    <a:pt x="499364" y="246380"/>
                  </a:lnTo>
                  <a:lnTo>
                    <a:pt x="504571" y="242316"/>
                  </a:lnTo>
                  <a:lnTo>
                    <a:pt x="527329" y="220421"/>
                  </a:lnTo>
                  <a:lnTo>
                    <a:pt x="543598" y="195961"/>
                  </a:lnTo>
                  <a:lnTo>
                    <a:pt x="553377" y="169989"/>
                  </a:lnTo>
                  <a:lnTo>
                    <a:pt x="556641" y="143510"/>
                  </a:lnTo>
                  <a:close/>
                </a:path>
                <a:path w="629920" h="1836420">
                  <a:moveTo>
                    <a:pt x="589534" y="1267968"/>
                  </a:moveTo>
                  <a:lnTo>
                    <a:pt x="584327" y="1262507"/>
                  </a:lnTo>
                  <a:lnTo>
                    <a:pt x="582549" y="1261110"/>
                  </a:lnTo>
                  <a:lnTo>
                    <a:pt x="580898" y="1258443"/>
                  </a:lnTo>
                  <a:lnTo>
                    <a:pt x="577342" y="1255776"/>
                  </a:lnTo>
                  <a:lnTo>
                    <a:pt x="572147" y="1250708"/>
                  </a:lnTo>
                  <a:lnTo>
                    <a:pt x="566762" y="1245616"/>
                  </a:lnTo>
                  <a:lnTo>
                    <a:pt x="561047" y="1240536"/>
                  </a:lnTo>
                  <a:lnTo>
                    <a:pt x="554863" y="1235456"/>
                  </a:lnTo>
                  <a:lnTo>
                    <a:pt x="549656" y="1231392"/>
                  </a:lnTo>
                  <a:lnTo>
                    <a:pt x="541020" y="1231392"/>
                  </a:lnTo>
                  <a:lnTo>
                    <a:pt x="535813" y="1235456"/>
                  </a:lnTo>
                  <a:lnTo>
                    <a:pt x="532257" y="1236853"/>
                  </a:lnTo>
                  <a:lnTo>
                    <a:pt x="530606" y="1240917"/>
                  </a:lnTo>
                  <a:lnTo>
                    <a:pt x="530606" y="1246251"/>
                  </a:lnTo>
                  <a:lnTo>
                    <a:pt x="532257" y="1249045"/>
                  </a:lnTo>
                  <a:lnTo>
                    <a:pt x="535813" y="1250315"/>
                  </a:lnTo>
                  <a:lnTo>
                    <a:pt x="540943" y="1254633"/>
                  </a:lnTo>
                  <a:lnTo>
                    <a:pt x="545947" y="1259306"/>
                  </a:lnTo>
                  <a:lnTo>
                    <a:pt x="550646" y="1264221"/>
                  </a:lnTo>
                  <a:lnTo>
                    <a:pt x="554863" y="1269238"/>
                  </a:lnTo>
                  <a:lnTo>
                    <a:pt x="558292" y="1270635"/>
                  </a:lnTo>
                  <a:lnTo>
                    <a:pt x="560070" y="1273302"/>
                  </a:lnTo>
                  <a:lnTo>
                    <a:pt x="561848" y="1276096"/>
                  </a:lnTo>
                  <a:lnTo>
                    <a:pt x="566928" y="1280160"/>
                  </a:lnTo>
                  <a:lnTo>
                    <a:pt x="575691" y="1281430"/>
                  </a:lnTo>
                  <a:lnTo>
                    <a:pt x="580898" y="1278763"/>
                  </a:lnTo>
                  <a:lnTo>
                    <a:pt x="587756" y="1274699"/>
                  </a:lnTo>
                  <a:lnTo>
                    <a:pt x="589534" y="1267968"/>
                  </a:lnTo>
                  <a:close/>
                </a:path>
                <a:path w="629920" h="1836420">
                  <a:moveTo>
                    <a:pt x="589534" y="36576"/>
                  </a:moveTo>
                  <a:lnTo>
                    <a:pt x="584327" y="31115"/>
                  </a:lnTo>
                  <a:lnTo>
                    <a:pt x="582549" y="29718"/>
                  </a:lnTo>
                  <a:lnTo>
                    <a:pt x="580898" y="27051"/>
                  </a:lnTo>
                  <a:lnTo>
                    <a:pt x="577342" y="24384"/>
                  </a:lnTo>
                  <a:lnTo>
                    <a:pt x="572147" y="19316"/>
                  </a:lnTo>
                  <a:lnTo>
                    <a:pt x="566762" y="14224"/>
                  </a:lnTo>
                  <a:lnTo>
                    <a:pt x="561047" y="9144"/>
                  </a:lnTo>
                  <a:lnTo>
                    <a:pt x="554863" y="4064"/>
                  </a:lnTo>
                  <a:lnTo>
                    <a:pt x="549656" y="0"/>
                  </a:lnTo>
                  <a:lnTo>
                    <a:pt x="541020" y="0"/>
                  </a:lnTo>
                  <a:lnTo>
                    <a:pt x="535813" y="4064"/>
                  </a:lnTo>
                  <a:lnTo>
                    <a:pt x="532257" y="5461"/>
                  </a:lnTo>
                  <a:lnTo>
                    <a:pt x="530606" y="9525"/>
                  </a:lnTo>
                  <a:lnTo>
                    <a:pt x="530606" y="14859"/>
                  </a:lnTo>
                  <a:lnTo>
                    <a:pt x="532257" y="17653"/>
                  </a:lnTo>
                  <a:lnTo>
                    <a:pt x="535813" y="18923"/>
                  </a:lnTo>
                  <a:lnTo>
                    <a:pt x="540943" y="23241"/>
                  </a:lnTo>
                  <a:lnTo>
                    <a:pt x="545947" y="27914"/>
                  </a:lnTo>
                  <a:lnTo>
                    <a:pt x="550646" y="32829"/>
                  </a:lnTo>
                  <a:lnTo>
                    <a:pt x="554863" y="37846"/>
                  </a:lnTo>
                  <a:lnTo>
                    <a:pt x="558292" y="39243"/>
                  </a:lnTo>
                  <a:lnTo>
                    <a:pt x="560070" y="41910"/>
                  </a:lnTo>
                  <a:lnTo>
                    <a:pt x="561848" y="44704"/>
                  </a:lnTo>
                  <a:lnTo>
                    <a:pt x="566928" y="48768"/>
                  </a:lnTo>
                  <a:lnTo>
                    <a:pt x="575691" y="50038"/>
                  </a:lnTo>
                  <a:lnTo>
                    <a:pt x="580898" y="47371"/>
                  </a:lnTo>
                  <a:lnTo>
                    <a:pt x="587756" y="43307"/>
                  </a:lnTo>
                  <a:lnTo>
                    <a:pt x="589534" y="36576"/>
                  </a:lnTo>
                  <a:close/>
                </a:path>
                <a:path w="629920" h="1836420">
                  <a:moveTo>
                    <a:pt x="629412" y="1374902"/>
                  </a:moveTo>
                  <a:lnTo>
                    <a:pt x="619125" y="1320634"/>
                  </a:lnTo>
                  <a:lnTo>
                    <a:pt x="601726" y="1295019"/>
                  </a:lnTo>
                  <a:lnTo>
                    <a:pt x="594741" y="1297686"/>
                  </a:lnTo>
                  <a:lnTo>
                    <a:pt x="586105" y="1299083"/>
                  </a:lnTo>
                  <a:lnTo>
                    <a:pt x="582549" y="1305814"/>
                  </a:lnTo>
                  <a:lnTo>
                    <a:pt x="586105" y="1311275"/>
                  </a:lnTo>
                  <a:lnTo>
                    <a:pt x="592937" y="1326743"/>
                  </a:lnTo>
                  <a:lnTo>
                    <a:pt x="597814" y="1342567"/>
                  </a:lnTo>
                  <a:lnTo>
                    <a:pt x="600748" y="1358658"/>
                  </a:lnTo>
                  <a:lnTo>
                    <a:pt x="601726" y="1374902"/>
                  </a:lnTo>
                  <a:lnTo>
                    <a:pt x="597255" y="1408976"/>
                  </a:lnTo>
                  <a:lnTo>
                    <a:pt x="584339" y="1441551"/>
                  </a:lnTo>
                  <a:lnTo>
                    <a:pt x="563626" y="1471599"/>
                  </a:lnTo>
                  <a:lnTo>
                    <a:pt x="535813" y="1498092"/>
                  </a:lnTo>
                  <a:lnTo>
                    <a:pt x="532257" y="1500759"/>
                  </a:lnTo>
                  <a:lnTo>
                    <a:pt x="530606" y="1503426"/>
                  </a:lnTo>
                  <a:lnTo>
                    <a:pt x="530606" y="1508887"/>
                  </a:lnTo>
                  <a:lnTo>
                    <a:pt x="532257" y="1511554"/>
                  </a:lnTo>
                  <a:lnTo>
                    <a:pt x="535813" y="1514221"/>
                  </a:lnTo>
                  <a:lnTo>
                    <a:pt x="541020" y="1518285"/>
                  </a:lnTo>
                  <a:lnTo>
                    <a:pt x="549656" y="1518285"/>
                  </a:lnTo>
                  <a:lnTo>
                    <a:pt x="554863" y="1514221"/>
                  </a:lnTo>
                  <a:lnTo>
                    <a:pt x="586968" y="1483906"/>
                  </a:lnTo>
                  <a:lnTo>
                    <a:pt x="610323" y="1450136"/>
                  </a:lnTo>
                  <a:lnTo>
                    <a:pt x="624586" y="1413586"/>
                  </a:lnTo>
                  <a:lnTo>
                    <a:pt x="629412" y="1374902"/>
                  </a:lnTo>
                  <a:close/>
                </a:path>
                <a:path w="629920" h="1836420">
                  <a:moveTo>
                    <a:pt x="629412" y="143510"/>
                  </a:moveTo>
                  <a:lnTo>
                    <a:pt x="619125" y="89242"/>
                  </a:lnTo>
                  <a:lnTo>
                    <a:pt x="601726" y="63627"/>
                  </a:lnTo>
                  <a:lnTo>
                    <a:pt x="594741" y="66294"/>
                  </a:lnTo>
                  <a:lnTo>
                    <a:pt x="586105" y="67691"/>
                  </a:lnTo>
                  <a:lnTo>
                    <a:pt x="582549" y="74422"/>
                  </a:lnTo>
                  <a:lnTo>
                    <a:pt x="586105" y="79883"/>
                  </a:lnTo>
                  <a:lnTo>
                    <a:pt x="592937" y="95351"/>
                  </a:lnTo>
                  <a:lnTo>
                    <a:pt x="597814" y="111175"/>
                  </a:lnTo>
                  <a:lnTo>
                    <a:pt x="600748" y="127266"/>
                  </a:lnTo>
                  <a:lnTo>
                    <a:pt x="601726" y="143510"/>
                  </a:lnTo>
                  <a:lnTo>
                    <a:pt x="597255" y="177584"/>
                  </a:lnTo>
                  <a:lnTo>
                    <a:pt x="584339" y="210159"/>
                  </a:lnTo>
                  <a:lnTo>
                    <a:pt x="563626" y="240207"/>
                  </a:lnTo>
                  <a:lnTo>
                    <a:pt x="535813" y="266700"/>
                  </a:lnTo>
                  <a:lnTo>
                    <a:pt x="532257" y="269367"/>
                  </a:lnTo>
                  <a:lnTo>
                    <a:pt x="530606" y="272034"/>
                  </a:lnTo>
                  <a:lnTo>
                    <a:pt x="530606" y="277495"/>
                  </a:lnTo>
                  <a:lnTo>
                    <a:pt x="532257" y="280162"/>
                  </a:lnTo>
                  <a:lnTo>
                    <a:pt x="535813" y="282829"/>
                  </a:lnTo>
                  <a:lnTo>
                    <a:pt x="541020" y="286893"/>
                  </a:lnTo>
                  <a:lnTo>
                    <a:pt x="549656" y="286893"/>
                  </a:lnTo>
                  <a:lnTo>
                    <a:pt x="554863" y="282829"/>
                  </a:lnTo>
                  <a:lnTo>
                    <a:pt x="586968" y="252514"/>
                  </a:lnTo>
                  <a:lnTo>
                    <a:pt x="610323" y="218744"/>
                  </a:lnTo>
                  <a:lnTo>
                    <a:pt x="624586" y="182194"/>
                  </a:lnTo>
                  <a:lnTo>
                    <a:pt x="629412" y="143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9620" y="2327148"/>
              <a:ext cx="396240" cy="67970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705476" y="3506851"/>
              <a:ext cx="553085" cy="214629"/>
            </a:xfrm>
            <a:custGeom>
              <a:avLst/>
              <a:gdLst/>
              <a:ahLst/>
              <a:cxnLst/>
              <a:rect l="l" t="t" r="r" b="b"/>
              <a:pathLst>
                <a:path w="553085" h="214629">
                  <a:moveTo>
                    <a:pt x="84812" y="187960"/>
                  </a:moveTo>
                  <a:lnTo>
                    <a:pt x="73913" y="187960"/>
                  </a:lnTo>
                  <a:lnTo>
                    <a:pt x="79121" y="214630"/>
                  </a:lnTo>
                  <a:lnTo>
                    <a:pt x="89662" y="213360"/>
                  </a:lnTo>
                  <a:lnTo>
                    <a:pt x="84812" y="187960"/>
                  </a:lnTo>
                  <a:close/>
                </a:path>
                <a:path w="553085" h="214629">
                  <a:moveTo>
                    <a:pt x="77942" y="116840"/>
                  </a:moveTo>
                  <a:lnTo>
                    <a:pt x="56134" y="116840"/>
                  </a:lnTo>
                  <a:lnTo>
                    <a:pt x="48702" y="137160"/>
                  </a:lnTo>
                  <a:lnTo>
                    <a:pt x="38782" y="156210"/>
                  </a:lnTo>
                  <a:lnTo>
                    <a:pt x="26362" y="175260"/>
                  </a:lnTo>
                  <a:lnTo>
                    <a:pt x="11430" y="194310"/>
                  </a:lnTo>
                  <a:lnTo>
                    <a:pt x="14350" y="195580"/>
                  </a:lnTo>
                  <a:lnTo>
                    <a:pt x="17780" y="198119"/>
                  </a:lnTo>
                  <a:lnTo>
                    <a:pt x="21844" y="200660"/>
                  </a:lnTo>
                  <a:lnTo>
                    <a:pt x="35419" y="181610"/>
                  </a:lnTo>
                  <a:lnTo>
                    <a:pt x="46624" y="162560"/>
                  </a:lnTo>
                  <a:lnTo>
                    <a:pt x="55473" y="143510"/>
                  </a:lnTo>
                  <a:lnTo>
                    <a:pt x="61975" y="125730"/>
                  </a:lnTo>
                  <a:lnTo>
                    <a:pt x="72994" y="125730"/>
                  </a:lnTo>
                  <a:lnTo>
                    <a:pt x="72517" y="123190"/>
                  </a:lnTo>
                  <a:lnTo>
                    <a:pt x="83387" y="123190"/>
                  </a:lnTo>
                  <a:lnTo>
                    <a:pt x="77942" y="116840"/>
                  </a:lnTo>
                  <a:close/>
                </a:path>
                <a:path w="553085" h="214629">
                  <a:moveTo>
                    <a:pt x="72994" y="125730"/>
                  </a:moveTo>
                  <a:lnTo>
                    <a:pt x="61975" y="125730"/>
                  </a:lnTo>
                  <a:lnTo>
                    <a:pt x="72136" y="177800"/>
                  </a:lnTo>
                  <a:lnTo>
                    <a:pt x="40259" y="184150"/>
                  </a:lnTo>
                  <a:lnTo>
                    <a:pt x="42037" y="194310"/>
                  </a:lnTo>
                  <a:lnTo>
                    <a:pt x="73913" y="187960"/>
                  </a:lnTo>
                  <a:lnTo>
                    <a:pt x="84812" y="187960"/>
                  </a:lnTo>
                  <a:lnTo>
                    <a:pt x="84327" y="185419"/>
                  </a:lnTo>
                  <a:lnTo>
                    <a:pt x="115188" y="180340"/>
                  </a:lnTo>
                  <a:lnTo>
                    <a:pt x="114522" y="176530"/>
                  </a:lnTo>
                  <a:lnTo>
                    <a:pt x="82550" y="176530"/>
                  </a:lnTo>
                  <a:lnTo>
                    <a:pt x="72994" y="125730"/>
                  </a:lnTo>
                  <a:close/>
                </a:path>
                <a:path w="553085" h="214629">
                  <a:moveTo>
                    <a:pt x="167989" y="113030"/>
                  </a:moveTo>
                  <a:lnTo>
                    <a:pt x="157480" y="113030"/>
                  </a:lnTo>
                  <a:lnTo>
                    <a:pt x="167639" y="166369"/>
                  </a:lnTo>
                  <a:lnTo>
                    <a:pt x="161544" y="170180"/>
                  </a:lnTo>
                  <a:lnTo>
                    <a:pt x="155575" y="172719"/>
                  </a:lnTo>
                  <a:lnTo>
                    <a:pt x="149478" y="176530"/>
                  </a:lnTo>
                  <a:lnTo>
                    <a:pt x="155194" y="186690"/>
                  </a:lnTo>
                  <a:lnTo>
                    <a:pt x="195961" y="161290"/>
                  </a:lnTo>
                  <a:lnTo>
                    <a:pt x="177037" y="161290"/>
                  </a:lnTo>
                  <a:lnTo>
                    <a:pt x="167989" y="113030"/>
                  </a:lnTo>
                  <a:close/>
                </a:path>
                <a:path w="553085" h="214629">
                  <a:moveTo>
                    <a:pt x="204674" y="116840"/>
                  </a:moveTo>
                  <a:lnTo>
                    <a:pt x="193928" y="116840"/>
                  </a:lnTo>
                  <a:lnTo>
                    <a:pt x="203453" y="166369"/>
                  </a:lnTo>
                  <a:lnTo>
                    <a:pt x="206242" y="175260"/>
                  </a:lnTo>
                  <a:lnTo>
                    <a:pt x="210994" y="180340"/>
                  </a:lnTo>
                  <a:lnTo>
                    <a:pt x="217723" y="182880"/>
                  </a:lnTo>
                  <a:lnTo>
                    <a:pt x="226440" y="182880"/>
                  </a:lnTo>
                  <a:lnTo>
                    <a:pt x="264795" y="175260"/>
                  </a:lnTo>
                  <a:lnTo>
                    <a:pt x="272633" y="172719"/>
                  </a:lnTo>
                  <a:lnTo>
                    <a:pt x="219456" y="172719"/>
                  </a:lnTo>
                  <a:lnTo>
                    <a:pt x="214884" y="170180"/>
                  </a:lnTo>
                  <a:lnTo>
                    <a:pt x="213613" y="163830"/>
                  </a:lnTo>
                  <a:lnTo>
                    <a:pt x="204674" y="116840"/>
                  </a:lnTo>
                  <a:close/>
                </a:path>
                <a:path w="553085" h="214629">
                  <a:moveTo>
                    <a:pt x="83387" y="123190"/>
                  </a:moveTo>
                  <a:lnTo>
                    <a:pt x="72517" y="123190"/>
                  </a:lnTo>
                  <a:lnTo>
                    <a:pt x="86592" y="139700"/>
                  </a:lnTo>
                  <a:lnTo>
                    <a:pt x="101965" y="154940"/>
                  </a:lnTo>
                  <a:lnTo>
                    <a:pt x="118647" y="167640"/>
                  </a:lnTo>
                  <a:lnTo>
                    <a:pt x="136651" y="177800"/>
                  </a:lnTo>
                  <a:lnTo>
                    <a:pt x="139573" y="172719"/>
                  </a:lnTo>
                  <a:lnTo>
                    <a:pt x="144018" y="166369"/>
                  </a:lnTo>
                  <a:lnTo>
                    <a:pt x="124557" y="157480"/>
                  </a:lnTo>
                  <a:lnTo>
                    <a:pt x="106537" y="144780"/>
                  </a:lnTo>
                  <a:lnTo>
                    <a:pt x="89921" y="130810"/>
                  </a:lnTo>
                  <a:lnTo>
                    <a:pt x="83387" y="123190"/>
                  </a:lnTo>
                  <a:close/>
                </a:path>
                <a:path w="553085" h="214629">
                  <a:moveTo>
                    <a:pt x="113411" y="170180"/>
                  </a:moveTo>
                  <a:lnTo>
                    <a:pt x="82550" y="176530"/>
                  </a:lnTo>
                  <a:lnTo>
                    <a:pt x="114522" y="176530"/>
                  </a:lnTo>
                  <a:lnTo>
                    <a:pt x="113411" y="170180"/>
                  </a:lnTo>
                  <a:close/>
                </a:path>
                <a:path w="553085" h="214629">
                  <a:moveTo>
                    <a:pt x="270763" y="132080"/>
                  </a:moveTo>
                  <a:lnTo>
                    <a:pt x="271399" y="139700"/>
                  </a:lnTo>
                  <a:lnTo>
                    <a:pt x="271780" y="147319"/>
                  </a:lnTo>
                  <a:lnTo>
                    <a:pt x="271907" y="154940"/>
                  </a:lnTo>
                  <a:lnTo>
                    <a:pt x="272161" y="160019"/>
                  </a:lnTo>
                  <a:lnTo>
                    <a:pt x="268224" y="163830"/>
                  </a:lnTo>
                  <a:lnTo>
                    <a:pt x="259969" y="165100"/>
                  </a:lnTo>
                  <a:lnTo>
                    <a:pt x="227075" y="171450"/>
                  </a:lnTo>
                  <a:lnTo>
                    <a:pt x="219456" y="172719"/>
                  </a:lnTo>
                  <a:lnTo>
                    <a:pt x="272633" y="172719"/>
                  </a:lnTo>
                  <a:lnTo>
                    <a:pt x="278257" y="168910"/>
                  </a:lnTo>
                  <a:lnTo>
                    <a:pt x="281689" y="162560"/>
                  </a:lnTo>
                  <a:lnTo>
                    <a:pt x="282956" y="156210"/>
                  </a:lnTo>
                  <a:lnTo>
                    <a:pt x="282860" y="140969"/>
                  </a:lnTo>
                  <a:lnTo>
                    <a:pt x="282575" y="133350"/>
                  </a:lnTo>
                  <a:lnTo>
                    <a:pt x="274574" y="133350"/>
                  </a:lnTo>
                  <a:lnTo>
                    <a:pt x="270763" y="132080"/>
                  </a:lnTo>
                  <a:close/>
                </a:path>
                <a:path w="553085" h="214629">
                  <a:moveTo>
                    <a:pt x="335280" y="134619"/>
                  </a:moveTo>
                  <a:lnTo>
                    <a:pt x="289433" y="154940"/>
                  </a:lnTo>
                  <a:lnTo>
                    <a:pt x="294386" y="163830"/>
                  </a:lnTo>
                  <a:lnTo>
                    <a:pt x="315452" y="153669"/>
                  </a:lnTo>
                  <a:lnTo>
                    <a:pt x="326086" y="149860"/>
                  </a:lnTo>
                  <a:lnTo>
                    <a:pt x="336803" y="144780"/>
                  </a:lnTo>
                  <a:lnTo>
                    <a:pt x="336169" y="140969"/>
                  </a:lnTo>
                  <a:lnTo>
                    <a:pt x="335661" y="138430"/>
                  </a:lnTo>
                  <a:lnTo>
                    <a:pt x="335280" y="134619"/>
                  </a:lnTo>
                  <a:close/>
                </a:path>
                <a:path w="553085" h="214629">
                  <a:moveTo>
                    <a:pt x="369461" y="100330"/>
                  </a:moveTo>
                  <a:lnTo>
                    <a:pt x="358139" y="100330"/>
                  </a:lnTo>
                  <a:lnTo>
                    <a:pt x="361166" y="107950"/>
                  </a:lnTo>
                  <a:lnTo>
                    <a:pt x="364347" y="114300"/>
                  </a:lnTo>
                  <a:lnTo>
                    <a:pt x="367694" y="120650"/>
                  </a:lnTo>
                  <a:lnTo>
                    <a:pt x="371221" y="127000"/>
                  </a:lnTo>
                  <a:lnTo>
                    <a:pt x="362596" y="134619"/>
                  </a:lnTo>
                  <a:lnTo>
                    <a:pt x="353091" y="142240"/>
                  </a:lnTo>
                  <a:lnTo>
                    <a:pt x="342681" y="149860"/>
                  </a:lnTo>
                  <a:lnTo>
                    <a:pt x="331343" y="156210"/>
                  </a:lnTo>
                  <a:lnTo>
                    <a:pt x="334899" y="160019"/>
                  </a:lnTo>
                  <a:lnTo>
                    <a:pt x="337693" y="162560"/>
                  </a:lnTo>
                  <a:lnTo>
                    <a:pt x="339851" y="163830"/>
                  </a:lnTo>
                  <a:lnTo>
                    <a:pt x="350190" y="157480"/>
                  </a:lnTo>
                  <a:lnTo>
                    <a:pt x="359886" y="151130"/>
                  </a:lnTo>
                  <a:lnTo>
                    <a:pt x="368962" y="143510"/>
                  </a:lnTo>
                  <a:lnTo>
                    <a:pt x="377444" y="135890"/>
                  </a:lnTo>
                  <a:lnTo>
                    <a:pt x="393022" y="135890"/>
                  </a:lnTo>
                  <a:lnTo>
                    <a:pt x="389636" y="133350"/>
                  </a:lnTo>
                  <a:lnTo>
                    <a:pt x="385063" y="128269"/>
                  </a:lnTo>
                  <a:lnTo>
                    <a:pt x="391658" y="120650"/>
                  </a:lnTo>
                  <a:lnTo>
                    <a:pt x="392667" y="119380"/>
                  </a:lnTo>
                  <a:lnTo>
                    <a:pt x="378840" y="119380"/>
                  </a:lnTo>
                  <a:lnTo>
                    <a:pt x="375031" y="113030"/>
                  </a:lnTo>
                  <a:lnTo>
                    <a:pt x="371348" y="105410"/>
                  </a:lnTo>
                  <a:lnTo>
                    <a:pt x="369461" y="100330"/>
                  </a:lnTo>
                  <a:close/>
                </a:path>
                <a:path w="553085" h="214629">
                  <a:moveTo>
                    <a:pt x="193039" y="152400"/>
                  </a:moveTo>
                  <a:lnTo>
                    <a:pt x="182372" y="158750"/>
                  </a:lnTo>
                  <a:lnTo>
                    <a:pt x="177037" y="161290"/>
                  </a:lnTo>
                  <a:lnTo>
                    <a:pt x="195961" y="161290"/>
                  </a:lnTo>
                  <a:lnTo>
                    <a:pt x="193928" y="156210"/>
                  </a:lnTo>
                  <a:lnTo>
                    <a:pt x="193039" y="152400"/>
                  </a:lnTo>
                  <a:close/>
                </a:path>
                <a:path w="553085" h="214629">
                  <a:moveTo>
                    <a:pt x="224282" y="50800"/>
                  </a:moveTo>
                  <a:lnTo>
                    <a:pt x="213740" y="53339"/>
                  </a:lnTo>
                  <a:lnTo>
                    <a:pt x="220980" y="91439"/>
                  </a:lnTo>
                  <a:lnTo>
                    <a:pt x="201802" y="100330"/>
                  </a:lnTo>
                  <a:lnTo>
                    <a:pt x="222885" y="100330"/>
                  </a:lnTo>
                  <a:lnTo>
                    <a:pt x="233299" y="156210"/>
                  </a:lnTo>
                  <a:lnTo>
                    <a:pt x="243839" y="153669"/>
                  </a:lnTo>
                  <a:lnTo>
                    <a:pt x="232790" y="95250"/>
                  </a:lnTo>
                  <a:lnTo>
                    <a:pt x="253237" y="85089"/>
                  </a:lnTo>
                  <a:lnTo>
                    <a:pt x="230886" y="85089"/>
                  </a:lnTo>
                  <a:lnTo>
                    <a:pt x="224282" y="50800"/>
                  </a:lnTo>
                  <a:close/>
                </a:path>
                <a:path w="553085" h="214629">
                  <a:moveTo>
                    <a:pt x="393022" y="135890"/>
                  </a:moveTo>
                  <a:lnTo>
                    <a:pt x="377444" y="135890"/>
                  </a:lnTo>
                  <a:lnTo>
                    <a:pt x="381253" y="139700"/>
                  </a:lnTo>
                  <a:lnTo>
                    <a:pt x="385318" y="143510"/>
                  </a:lnTo>
                  <a:lnTo>
                    <a:pt x="389509" y="147319"/>
                  </a:lnTo>
                  <a:lnTo>
                    <a:pt x="396113" y="151130"/>
                  </a:lnTo>
                  <a:lnTo>
                    <a:pt x="402717" y="152400"/>
                  </a:lnTo>
                  <a:lnTo>
                    <a:pt x="409321" y="151130"/>
                  </a:lnTo>
                  <a:lnTo>
                    <a:pt x="415544" y="149860"/>
                  </a:lnTo>
                  <a:lnTo>
                    <a:pt x="419226" y="146050"/>
                  </a:lnTo>
                  <a:lnTo>
                    <a:pt x="419711" y="142240"/>
                  </a:lnTo>
                  <a:lnTo>
                    <a:pt x="406653" y="142240"/>
                  </a:lnTo>
                  <a:lnTo>
                    <a:pt x="400050" y="139700"/>
                  </a:lnTo>
                  <a:lnTo>
                    <a:pt x="394715" y="137160"/>
                  </a:lnTo>
                  <a:lnTo>
                    <a:pt x="393022" y="135890"/>
                  </a:lnTo>
                  <a:close/>
                </a:path>
                <a:path w="553085" h="214629">
                  <a:moveTo>
                    <a:pt x="414147" y="113030"/>
                  </a:moveTo>
                  <a:lnTo>
                    <a:pt x="409701" y="113030"/>
                  </a:lnTo>
                  <a:lnTo>
                    <a:pt x="410337" y="119380"/>
                  </a:lnTo>
                  <a:lnTo>
                    <a:pt x="410463" y="134619"/>
                  </a:lnTo>
                  <a:lnTo>
                    <a:pt x="410210" y="139700"/>
                  </a:lnTo>
                  <a:lnTo>
                    <a:pt x="406653" y="142240"/>
                  </a:lnTo>
                  <a:lnTo>
                    <a:pt x="419711" y="142240"/>
                  </a:lnTo>
                  <a:lnTo>
                    <a:pt x="421005" y="132080"/>
                  </a:lnTo>
                  <a:lnTo>
                    <a:pt x="420909" y="115569"/>
                  </a:lnTo>
                  <a:lnTo>
                    <a:pt x="420877" y="114300"/>
                  </a:lnTo>
                  <a:lnTo>
                    <a:pt x="417957" y="114300"/>
                  </a:lnTo>
                  <a:lnTo>
                    <a:pt x="414147" y="113030"/>
                  </a:lnTo>
                  <a:close/>
                </a:path>
                <a:path w="553085" h="214629">
                  <a:moveTo>
                    <a:pt x="434721" y="74929"/>
                  </a:moveTo>
                  <a:lnTo>
                    <a:pt x="425831" y="77470"/>
                  </a:lnTo>
                  <a:lnTo>
                    <a:pt x="435483" y="128269"/>
                  </a:lnTo>
                  <a:lnTo>
                    <a:pt x="432815" y="128269"/>
                  </a:lnTo>
                  <a:lnTo>
                    <a:pt x="427482" y="130810"/>
                  </a:lnTo>
                  <a:lnTo>
                    <a:pt x="432181" y="140969"/>
                  </a:lnTo>
                  <a:lnTo>
                    <a:pt x="457120" y="130810"/>
                  </a:lnTo>
                  <a:lnTo>
                    <a:pt x="471535" y="125730"/>
                  </a:lnTo>
                  <a:lnTo>
                    <a:pt x="444119" y="125730"/>
                  </a:lnTo>
                  <a:lnTo>
                    <a:pt x="434721" y="74929"/>
                  </a:lnTo>
                  <a:close/>
                </a:path>
                <a:path w="553085" h="214629">
                  <a:moveTo>
                    <a:pt x="261620" y="69850"/>
                  </a:moveTo>
                  <a:lnTo>
                    <a:pt x="230886" y="85089"/>
                  </a:lnTo>
                  <a:lnTo>
                    <a:pt x="253237" y="85089"/>
                  </a:lnTo>
                  <a:lnTo>
                    <a:pt x="254573" y="92710"/>
                  </a:lnTo>
                  <a:lnTo>
                    <a:pt x="255730" y="99060"/>
                  </a:lnTo>
                  <a:lnTo>
                    <a:pt x="257556" y="113030"/>
                  </a:lnTo>
                  <a:lnTo>
                    <a:pt x="258699" y="119380"/>
                  </a:lnTo>
                  <a:lnTo>
                    <a:pt x="256921" y="123190"/>
                  </a:lnTo>
                  <a:lnTo>
                    <a:pt x="252222" y="124460"/>
                  </a:lnTo>
                  <a:lnTo>
                    <a:pt x="249174" y="124460"/>
                  </a:lnTo>
                  <a:lnTo>
                    <a:pt x="245363" y="125730"/>
                  </a:lnTo>
                  <a:lnTo>
                    <a:pt x="240919" y="125730"/>
                  </a:lnTo>
                  <a:lnTo>
                    <a:pt x="242570" y="129540"/>
                  </a:lnTo>
                  <a:lnTo>
                    <a:pt x="245110" y="137160"/>
                  </a:lnTo>
                  <a:lnTo>
                    <a:pt x="249047" y="135890"/>
                  </a:lnTo>
                  <a:lnTo>
                    <a:pt x="253111" y="134619"/>
                  </a:lnTo>
                  <a:lnTo>
                    <a:pt x="257175" y="134619"/>
                  </a:lnTo>
                  <a:lnTo>
                    <a:pt x="263009" y="132080"/>
                  </a:lnTo>
                  <a:lnTo>
                    <a:pt x="266795" y="127000"/>
                  </a:lnTo>
                  <a:lnTo>
                    <a:pt x="268533" y="121919"/>
                  </a:lnTo>
                  <a:lnTo>
                    <a:pt x="268224" y="113030"/>
                  </a:lnTo>
                  <a:lnTo>
                    <a:pt x="266942" y="104140"/>
                  </a:lnTo>
                  <a:lnTo>
                    <a:pt x="265398" y="93979"/>
                  </a:lnTo>
                  <a:lnTo>
                    <a:pt x="261620" y="69850"/>
                  </a:lnTo>
                  <a:close/>
                </a:path>
                <a:path w="553085" h="214629">
                  <a:moveTo>
                    <a:pt x="542798" y="73660"/>
                  </a:moveTo>
                  <a:lnTo>
                    <a:pt x="484250" y="85089"/>
                  </a:lnTo>
                  <a:lnTo>
                    <a:pt x="494157" y="137160"/>
                  </a:lnTo>
                  <a:lnTo>
                    <a:pt x="504189" y="134619"/>
                  </a:lnTo>
                  <a:lnTo>
                    <a:pt x="503047" y="128269"/>
                  </a:lnTo>
                  <a:lnTo>
                    <a:pt x="541401" y="120650"/>
                  </a:lnTo>
                  <a:lnTo>
                    <a:pt x="551737" y="120650"/>
                  </a:lnTo>
                  <a:lnTo>
                    <a:pt x="551495" y="119380"/>
                  </a:lnTo>
                  <a:lnTo>
                    <a:pt x="501269" y="119380"/>
                  </a:lnTo>
                  <a:lnTo>
                    <a:pt x="496062" y="91439"/>
                  </a:lnTo>
                  <a:lnTo>
                    <a:pt x="534415" y="85089"/>
                  </a:lnTo>
                  <a:lnTo>
                    <a:pt x="544972" y="85089"/>
                  </a:lnTo>
                  <a:lnTo>
                    <a:pt x="542798" y="73660"/>
                  </a:lnTo>
                  <a:close/>
                </a:path>
                <a:path w="553085" h="214629">
                  <a:moveTo>
                    <a:pt x="312363" y="92710"/>
                  </a:moveTo>
                  <a:lnTo>
                    <a:pt x="301625" y="92710"/>
                  </a:lnTo>
                  <a:lnTo>
                    <a:pt x="297816" y="102869"/>
                  </a:lnTo>
                  <a:lnTo>
                    <a:pt x="290248" y="118110"/>
                  </a:lnTo>
                  <a:lnTo>
                    <a:pt x="286512" y="124460"/>
                  </a:lnTo>
                  <a:lnTo>
                    <a:pt x="290575" y="134619"/>
                  </a:lnTo>
                  <a:lnTo>
                    <a:pt x="299102" y="132080"/>
                  </a:lnTo>
                  <a:lnTo>
                    <a:pt x="308308" y="128269"/>
                  </a:lnTo>
                  <a:lnTo>
                    <a:pt x="328802" y="120650"/>
                  </a:lnTo>
                  <a:lnTo>
                    <a:pt x="300609" y="120650"/>
                  </a:lnTo>
                  <a:lnTo>
                    <a:pt x="305966" y="107950"/>
                  </a:lnTo>
                  <a:lnTo>
                    <a:pt x="311372" y="95250"/>
                  </a:lnTo>
                  <a:lnTo>
                    <a:pt x="312363" y="92710"/>
                  </a:lnTo>
                  <a:close/>
                </a:path>
                <a:path w="553085" h="214629">
                  <a:moveTo>
                    <a:pt x="64388" y="80010"/>
                  </a:moveTo>
                  <a:lnTo>
                    <a:pt x="53848" y="82550"/>
                  </a:lnTo>
                  <a:lnTo>
                    <a:pt x="58547" y="106680"/>
                  </a:lnTo>
                  <a:lnTo>
                    <a:pt x="0" y="118110"/>
                  </a:lnTo>
                  <a:lnTo>
                    <a:pt x="1905" y="127000"/>
                  </a:lnTo>
                  <a:lnTo>
                    <a:pt x="56134" y="116840"/>
                  </a:lnTo>
                  <a:lnTo>
                    <a:pt x="77942" y="116840"/>
                  </a:lnTo>
                  <a:lnTo>
                    <a:pt x="74675" y="113030"/>
                  </a:lnTo>
                  <a:lnTo>
                    <a:pt x="122570" y="104140"/>
                  </a:lnTo>
                  <a:lnTo>
                    <a:pt x="68961" y="104140"/>
                  </a:lnTo>
                  <a:lnTo>
                    <a:pt x="64388" y="80010"/>
                  </a:lnTo>
                  <a:close/>
                </a:path>
                <a:path w="553085" h="214629">
                  <a:moveTo>
                    <a:pt x="551737" y="120650"/>
                  </a:moveTo>
                  <a:lnTo>
                    <a:pt x="541401" y="120650"/>
                  </a:lnTo>
                  <a:lnTo>
                    <a:pt x="542544" y="127000"/>
                  </a:lnTo>
                  <a:lnTo>
                    <a:pt x="552703" y="125730"/>
                  </a:lnTo>
                  <a:lnTo>
                    <a:pt x="551737" y="120650"/>
                  </a:lnTo>
                  <a:close/>
                </a:path>
                <a:path w="553085" h="214629">
                  <a:moveTo>
                    <a:pt x="452994" y="59689"/>
                  </a:moveTo>
                  <a:lnTo>
                    <a:pt x="443357" y="59689"/>
                  </a:lnTo>
                  <a:lnTo>
                    <a:pt x="454913" y="120650"/>
                  </a:lnTo>
                  <a:lnTo>
                    <a:pt x="451231" y="121919"/>
                  </a:lnTo>
                  <a:lnTo>
                    <a:pt x="444119" y="125730"/>
                  </a:lnTo>
                  <a:lnTo>
                    <a:pt x="471535" y="125730"/>
                  </a:lnTo>
                  <a:lnTo>
                    <a:pt x="482346" y="121919"/>
                  </a:lnTo>
                  <a:lnTo>
                    <a:pt x="481711" y="118110"/>
                  </a:lnTo>
                  <a:lnTo>
                    <a:pt x="464185" y="118110"/>
                  </a:lnTo>
                  <a:lnTo>
                    <a:pt x="458850" y="90170"/>
                  </a:lnTo>
                  <a:lnTo>
                    <a:pt x="472821" y="87629"/>
                  </a:lnTo>
                  <a:lnTo>
                    <a:pt x="471551" y="81279"/>
                  </a:lnTo>
                  <a:lnTo>
                    <a:pt x="457073" y="81279"/>
                  </a:lnTo>
                  <a:lnTo>
                    <a:pt x="452994" y="59689"/>
                  </a:lnTo>
                  <a:close/>
                </a:path>
                <a:path w="553085" h="214629">
                  <a:moveTo>
                    <a:pt x="196469" y="72389"/>
                  </a:moveTo>
                  <a:lnTo>
                    <a:pt x="185927" y="74929"/>
                  </a:lnTo>
                  <a:lnTo>
                    <a:pt x="191897" y="105410"/>
                  </a:lnTo>
                  <a:lnTo>
                    <a:pt x="180721" y="111760"/>
                  </a:lnTo>
                  <a:lnTo>
                    <a:pt x="184403" y="121919"/>
                  </a:lnTo>
                  <a:lnTo>
                    <a:pt x="193928" y="116840"/>
                  </a:lnTo>
                  <a:lnTo>
                    <a:pt x="204674" y="116840"/>
                  </a:lnTo>
                  <a:lnTo>
                    <a:pt x="203708" y="111760"/>
                  </a:lnTo>
                  <a:lnTo>
                    <a:pt x="222885" y="100330"/>
                  </a:lnTo>
                  <a:lnTo>
                    <a:pt x="201802" y="100330"/>
                  </a:lnTo>
                  <a:lnTo>
                    <a:pt x="196469" y="72389"/>
                  </a:lnTo>
                  <a:close/>
                </a:path>
                <a:path w="553085" h="214629">
                  <a:moveTo>
                    <a:pt x="328040" y="110490"/>
                  </a:moveTo>
                  <a:lnTo>
                    <a:pt x="320397" y="113030"/>
                  </a:lnTo>
                  <a:lnTo>
                    <a:pt x="313277" y="115569"/>
                  </a:lnTo>
                  <a:lnTo>
                    <a:pt x="306681" y="118110"/>
                  </a:lnTo>
                  <a:lnTo>
                    <a:pt x="300609" y="120650"/>
                  </a:lnTo>
                  <a:lnTo>
                    <a:pt x="328802" y="120650"/>
                  </a:lnTo>
                  <a:lnTo>
                    <a:pt x="328168" y="114300"/>
                  </a:lnTo>
                  <a:lnTo>
                    <a:pt x="328040" y="110490"/>
                  </a:lnTo>
                  <a:close/>
                </a:path>
                <a:path w="553085" h="214629">
                  <a:moveTo>
                    <a:pt x="398145" y="91439"/>
                  </a:moveTo>
                  <a:lnTo>
                    <a:pt x="394289" y="99060"/>
                  </a:lnTo>
                  <a:lnTo>
                    <a:pt x="389778" y="105410"/>
                  </a:lnTo>
                  <a:lnTo>
                    <a:pt x="384625" y="113030"/>
                  </a:lnTo>
                  <a:lnTo>
                    <a:pt x="378840" y="119380"/>
                  </a:lnTo>
                  <a:lnTo>
                    <a:pt x="392667" y="119380"/>
                  </a:lnTo>
                  <a:lnTo>
                    <a:pt x="397716" y="113030"/>
                  </a:lnTo>
                  <a:lnTo>
                    <a:pt x="403226" y="104140"/>
                  </a:lnTo>
                  <a:lnTo>
                    <a:pt x="408177" y="96520"/>
                  </a:lnTo>
                  <a:lnTo>
                    <a:pt x="398145" y="91439"/>
                  </a:lnTo>
                  <a:close/>
                </a:path>
                <a:path w="553085" h="214629">
                  <a:moveTo>
                    <a:pt x="544972" y="85089"/>
                  </a:moveTo>
                  <a:lnTo>
                    <a:pt x="534415" y="85089"/>
                  </a:lnTo>
                  <a:lnTo>
                    <a:pt x="539623" y="111760"/>
                  </a:lnTo>
                  <a:lnTo>
                    <a:pt x="501269" y="119380"/>
                  </a:lnTo>
                  <a:lnTo>
                    <a:pt x="551495" y="119380"/>
                  </a:lnTo>
                  <a:lnTo>
                    <a:pt x="544972" y="85089"/>
                  </a:lnTo>
                  <a:close/>
                </a:path>
                <a:path w="553085" h="214629">
                  <a:moveTo>
                    <a:pt x="480822" y="111760"/>
                  </a:moveTo>
                  <a:lnTo>
                    <a:pt x="475107" y="114300"/>
                  </a:lnTo>
                  <a:lnTo>
                    <a:pt x="469519" y="115569"/>
                  </a:lnTo>
                  <a:lnTo>
                    <a:pt x="464185" y="118110"/>
                  </a:lnTo>
                  <a:lnTo>
                    <a:pt x="481711" y="118110"/>
                  </a:lnTo>
                  <a:lnTo>
                    <a:pt x="481202" y="114300"/>
                  </a:lnTo>
                  <a:lnTo>
                    <a:pt x="480822" y="111760"/>
                  </a:lnTo>
                  <a:close/>
                </a:path>
                <a:path w="553085" h="214629">
                  <a:moveTo>
                    <a:pt x="158623" y="63500"/>
                  </a:moveTo>
                  <a:lnTo>
                    <a:pt x="148589" y="66039"/>
                  </a:lnTo>
                  <a:lnTo>
                    <a:pt x="155701" y="102869"/>
                  </a:lnTo>
                  <a:lnTo>
                    <a:pt x="138430" y="106680"/>
                  </a:lnTo>
                  <a:lnTo>
                    <a:pt x="140208" y="115569"/>
                  </a:lnTo>
                  <a:lnTo>
                    <a:pt x="157480" y="113030"/>
                  </a:lnTo>
                  <a:lnTo>
                    <a:pt x="167989" y="113030"/>
                  </a:lnTo>
                  <a:lnTo>
                    <a:pt x="167512" y="110490"/>
                  </a:lnTo>
                  <a:lnTo>
                    <a:pt x="183134" y="107950"/>
                  </a:lnTo>
                  <a:lnTo>
                    <a:pt x="181864" y="101600"/>
                  </a:lnTo>
                  <a:lnTo>
                    <a:pt x="165735" y="101600"/>
                  </a:lnTo>
                  <a:lnTo>
                    <a:pt x="158623" y="63500"/>
                  </a:lnTo>
                  <a:close/>
                </a:path>
                <a:path w="553085" h="214629">
                  <a:moveTo>
                    <a:pt x="360214" y="69850"/>
                  </a:moveTo>
                  <a:lnTo>
                    <a:pt x="349503" y="69850"/>
                  </a:lnTo>
                  <a:lnTo>
                    <a:pt x="351155" y="77470"/>
                  </a:lnTo>
                  <a:lnTo>
                    <a:pt x="354964" y="90170"/>
                  </a:lnTo>
                  <a:lnTo>
                    <a:pt x="326771" y="100330"/>
                  </a:lnTo>
                  <a:lnTo>
                    <a:pt x="330200" y="109219"/>
                  </a:lnTo>
                  <a:lnTo>
                    <a:pt x="358139" y="100330"/>
                  </a:lnTo>
                  <a:lnTo>
                    <a:pt x="369461" y="100330"/>
                  </a:lnTo>
                  <a:lnTo>
                    <a:pt x="368046" y="96520"/>
                  </a:lnTo>
                  <a:lnTo>
                    <a:pt x="394419" y="87629"/>
                  </a:lnTo>
                  <a:lnTo>
                    <a:pt x="364998" y="87629"/>
                  </a:lnTo>
                  <a:lnTo>
                    <a:pt x="363093" y="81279"/>
                  </a:lnTo>
                  <a:lnTo>
                    <a:pt x="361314" y="74929"/>
                  </a:lnTo>
                  <a:lnTo>
                    <a:pt x="360214" y="69850"/>
                  </a:lnTo>
                  <a:close/>
                </a:path>
                <a:path w="553085" h="214629">
                  <a:moveTo>
                    <a:pt x="127508" y="93979"/>
                  </a:moveTo>
                  <a:lnTo>
                    <a:pt x="68961" y="104140"/>
                  </a:lnTo>
                  <a:lnTo>
                    <a:pt x="122570" y="104140"/>
                  </a:lnTo>
                  <a:lnTo>
                    <a:pt x="129412" y="102869"/>
                  </a:lnTo>
                  <a:lnTo>
                    <a:pt x="127508" y="93979"/>
                  </a:lnTo>
                  <a:close/>
                </a:path>
                <a:path w="553085" h="214629">
                  <a:moveTo>
                    <a:pt x="181356" y="99060"/>
                  </a:moveTo>
                  <a:lnTo>
                    <a:pt x="165735" y="101600"/>
                  </a:lnTo>
                  <a:lnTo>
                    <a:pt x="181864" y="101600"/>
                  </a:lnTo>
                  <a:lnTo>
                    <a:pt x="181356" y="99060"/>
                  </a:lnTo>
                  <a:close/>
                </a:path>
                <a:path w="553085" h="214629">
                  <a:moveTo>
                    <a:pt x="293750" y="36829"/>
                  </a:moveTo>
                  <a:lnTo>
                    <a:pt x="289937" y="52070"/>
                  </a:lnTo>
                  <a:lnTo>
                    <a:pt x="285908" y="66039"/>
                  </a:lnTo>
                  <a:lnTo>
                    <a:pt x="281642" y="78739"/>
                  </a:lnTo>
                  <a:lnTo>
                    <a:pt x="277113" y="88900"/>
                  </a:lnTo>
                  <a:lnTo>
                    <a:pt x="281432" y="97789"/>
                  </a:lnTo>
                  <a:lnTo>
                    <a:pt x="287655" y="96520"/>
                  </a:lnTo>
                  <a:lnTo>
                    <a:pt x="294386" y="93979"/>
                  </a:lnTo>
                  <a:lnTo>
                    <a:pt x="301625" y="92710"/>
                  </a:lnTo>
                  <a:lnTo>
                    <a:pt x="312363" y="92710"/>
                  </a:lnTo>
                  <a:lnTo>
                    <a:pt x="314842" y="86360"/>
                  </a:lnTo>
                  <a:lnTo>
                    <a:pt x="289051" y="86360"/>
                  </a:lnTo>
                  <a:lnTo>
                    <a:pt x="292671" y="76200"/>
                  </a:lnTo>
                  <a:lnTo>
                    <a:pt x="296481" y="66039"/>
                  </a:lnTo>
                  <a:lnTo>
                    <a:pt x="300482" y="53339"/>
                  </a:lnTo>
                  <a:lnTo>
                    <a:pt x="304673" y="38100"/>
                  </a:lnTo>
                  <a:lnTo>
                    <a:pt x="293750" y="36829"/>
                  </a:lnTo>
                  <a:close/>
                </a:path>
                <a:path w="553085" h="214629">
                  <a:moveTo>
                    <a:pt x="410210" y="71120"/>
                  </a:moveTo>
                  <a:lnTo>
                    <a:pt x="364998" y="87629"/>
                  </a:lnTo>
                  <a:lnTo>
                    <a:pt x="394419" y="87629"/>
                  </a:lnTo>
                  <a:lnTo>
                    <a:pt x="413258" y="81279"/>
                  </a:lnTo>
                  <a:lnTo>
                    <a:pt x="410210" y="71120"/>
                  </a:lnTo>
                  <a:close/>
                </a:path>
                <a:path w="553085" h="214629">
                  <a:moveTo>
                    <a:pt x="311403" y="62229"/>
                  </a:moveTo>
                  <a:lnTo>
                    <a:pt x="309245" y="69850"/>
                  </a:lnTo>
                  <a:lnTo>
                    <a:pt x="305181" y="82550"/>
                  </a:lnTo>
                  <a:lnTo>
                    <a:pt x="289051" y="86360"/>
                  </a:lnTo>
                  <a:lnTo>
                    <a:pt x="314842" y="86360"/>
                  </a:lnTo>
                  <a:lnTo>
                    <a:pt x="316825" y="81279"/>
                  </a:lnTo>
                  <a:lnTo>
                    <a:pt x="322325" y="66039"/>
                  </a:lnTo>
                  <a:lnTo>
                    <a:pt x="311403" y="62229"/>
                  </a:lnTo>
                  <a:close/>
                </a:path>
                <a:path w="553085" h="214629">
                  <a:moveTo>
                    <a:pt x="495361" y="36829"/>
                  </a:moveTo>
                  <a:lnTo>
                    <a:pt x="482981" y="36829"/>
                  </a:lnTo>
                  <a:lnTo>
                    <a:pt x="487431" y="41910"/>
                  </a:lnTo>
                  <a:lnTo>
                    <a:pt x="492013" y="45720"/>
                  </a:lnTo>
                  <a:lnTo>
                    <a:pt x="496714" y="50800"/>
                  </a:lnTo>
                  <a:lnTo>
                    <a:pt x="501523" y="53339"/>
                  </a:lnTo>
                  <a:lnTo>
                    <a:pt x="494879" y="60960"/>
                  </a:lnTo>
                  <a:lnTo>
                    <a:pt x="487711" y="66039"/>
                  </a:lnTo>
                  <a:lnTo>
                    <a:pt x="480020" y="72389"/>
                  </a:lnTo>
                  <a:lnTo>
                    <a:pt x="471805" y="77470"/>
                  </a:lnTo>
                  <a:lnTo>
                    <a:pt x="475361" y="81279"/>
                  </a:lnTo>
                  <a:lnTo>
                    <a:pt x="477774" y="85089"/>
                  </a:lnTo>
                  <a:lnTo>
                    <a:pt x="478917" y="86360"/>
                  </a:lnTo>
                  <a:lnTo>
                    <a:pt x="488128" y="80010"/>
                  </a:lnTo>
                  <a:lnTo>
                    <a:pt x="496506" y="72389"/>
                  </a:lnTo>
                  <a:lnTo>
                    <a:pt x="504027" y="66039"/>
                  </a:lnTo>
                  <a:lnTo>
                    <a:pt x="510667" y="59689"/>
                  </a:lnTo>
                  <a:lnTo>
                    <a:pt x="551984" y="59689"/>
                  </a:lnTo>
                  <a:lnTo>
                    <a:pt x="552323" y="58420"/>
                  </a:lnTo>
                  <a:lnTo>
                    <a:pt x="533400" y="55879"/>
                  </a:lnTo>
                  <a:lnTo>
                    <a:pt x="524926" y="53339"/>
                  </a:lnTo>
                  <a:lnTo>
                    <a:pt x="517144" y="50800"/>
                  </a:lnTo>
                  <a:lnTo>
                    <a:pt x="520309" y="45720"/>
                  </a:lnTo>
                  <a:lnTo>
                    <a:pt x="507873" y="45720"/>
                  </a:lnTo>
                  <a:lnTo>
                    <a:pt x="502112" y="41910"/>
                  </a:lnTo>
                  <a:lnTo>
                    <a:pt x="496649" y="38100"/>
                  </a:lnTo>
                  <a:lnTo>
                    <a:pt x="495361" y="36829"/>
                  </a:lnTo>
                  <a:close/>
                </a:path>
                <a:path w="553085" h="214629">
                  <a:moveTo>
                    <a:pt x="471043" y="78739"/>
                  </a:moveTo>
                  <a:lnTo>
                    <a:pt x="457073" y="81279"/>
                  </a:lnTo>
                  <a:lnTo>
                    <a:pt x="471551" y="81279"/>
                  </a:lnTo>
                  <a:lnTo>
                    <a:pt x="471043" y="78739"/>
                  </a:lnTo>
                  <a:close/>
                </a:path>
                <a:path w="553085" h="214629">
                  <a:moveTo>
                    <a:pt x="350647" y="26670"/>
                  </a:moveTo>
                  <a:lnTo>
                    <a:pt x="339725" y="29210"/>
                  </a:lnTo>
                  <a:lnTo>
                    <a:pt x="341679" y="38100"/>
                  </a:lnTo>
                  <a:lnTo>
                    <a:pt x="343550" y="45720"/>
                  </a:lnTo>
                  <a:lnTo>
                    <a:pt x="345350" y="53339"/>
                  </a:lnTo>
                  <a:lnTo>
                    <a:pt x="347090" y="60960"/>
                  </a:lnTo>
                  <a:lnTo>
                    <a:pt x="322199" y="68579"/>
                  </a:lnTo>
                  <a:lnTo>
                    <a:pt x="325627" y="77470"/>
                  </a:lnTo>
                  <a:lnTo>
                    <a:pt x="349503" y="69850"/>
                  </a:lnTo>
                  <a:lnTo>
                    <a:pt x="360214" y="69850"/>
                  </a:lnTo>
                  <a:lnTo>
                    <a:pt x="359663" y="67310"/>
                  </a:lnTo>
                  <a:lnTo>
                    <a:pt x="392268" y="57150"/>
                  </a:lnTo>
                  <a:lnTo>
                    <a:pt x="357377" y="57150"/>
                  </a:lnTo>
                  <a:lnTo>
                    <a:pt x="354155" y="43179"/>
                  </a:lnTo>
                  <a:lnTo>
                    <a:pt x="352430" y="35560"/>
                  </a:lnTo>
                  <a:lnTo>
                    <a:pt x="350647" y="26670"/>
                  </a:lnTo>
                  <a:close/>
                </a:path>
                <a:path w="553085" h="214629">
                  <a:moveTo>
                    <a:pt x="551984" y="59689"/>
                  </a:moveTo>
                  <a:lnTo>
                    <a:pt x="510667" y="59689"/>
                  </a:lnTo>
                  <a:lnTo>
                    <a:pt x="519479" y="62229"/>
                  </a:lnTo>
                  <a:lnTo>
                    <a:pt x="528970" y="66039"/>
                  </a:lnTo>
                  <a:lnTo>
                    <a:pt x="539152" y="68579"/>
                  </a:lnTo>
                  <a:lnTo>
                    <a:pt x="550037" y="69850"/>
                  </a:lnTo>
                  <a:lnTo>
                    <a:pt x="550545" y="66039"/>
                  </a:lnTo>
                  <a:lnTo>
                    <a:pt x="551307" y="62229"/>
                  </a:lnTo>
                  <a:lnTo>
                    <a:pt x="551984" y="59689"/>
                  </a:lnTo>
                  <a:close/>
                </a:path>
                <a:path w="553085" h="214629">
                  <a:moveTo>
                    <a:pt x="459232" y="13970"/>
                  </a:moveTo>
                  <a:lnTo>
                    <a:pt x="415036" y="22860"/>
                  </a:lnTo>
                  <a:lnTo>
                    <a:pt x="423672" y="68579"/>
                  </a:lnTo>
                  <a:lnTo>
                    <a:pt x="433450" y="66039"/>
                  </a:lnTo>
                  <a:lnTo>
                    <a:pt x="432562" y="62229"/>
                  </a:lnTo>
                  <a:lnTo>
                    <a:pt x="443357" y="59689"/>
                  </a:lnTo>
                  <a:lnTo>
                    <a:pt x="452994" y="59689"/>
                  </a:lnTo>
                  <a:lnTo>
                    <a:pt x="452755" y="58420"/>
                  </a:lnTo>
                  <a:lnTo>
                    <a:pt x="466978" y="55879"/>
                  </a:lnTo>
                  <a:lnTo>
                    <a:pt x="466509" y="53339"/>
                  </a:lnTo>
                  <a:lnTo>
                    <a:pt x="430784" y="53339"/>
                  </a:lnTo>
                  <a:lnTo>
                    <a:pt x="426465" y="30479"/>
                  </a:lnTo>
                  <a:lnTo>
                    <a:pt x="451231" y="25400"/>
                  </a:lnTo>
                  <a:lnTo>
                    <a:pt x="461344" y="25400"/>
                  </a:lnTo>
                  <a:lnTo>
                    <a:pt x="459232" y="13970"/>
                  </a:lnTo>
                  <a:close/>
                </a:path>
                <a:path w="553085" h="214629">
                  <a:moveTo>
                    <a:pt x="401447" y="44450"/>
                  </a:moveTo>
                  <a:lnTo>
                    <a:pt x="357377" y="57150"/>
                  </a:lnTo>
                  <a:lnTo>
                    <a:pt x="392268" y="57150"/>
                  </a:lnTo>
                  <a:lnTo>
                    <a:pt x="404495" y="53339"/>
                  </a:lnTo>
                  <a:lnTo>
                    <a:pt x="401447" y="44450"/>
                  </a:lnTo>
                  <a:close/>
                </a:path>
                <a:path w="553085" h="214629">
                  <a:moveTo>
                    <a:pt x="461344" y="25400"/>
                  </a:moveTo>
                  <a:lnTo>
                    <a:pt x="451231" y="25400"/>
                  </a:lnTo>
                  <a:lnTo>
                    <a:pt x="455549" y="48260"/>
                  </a:lnTo>
                  <a:lnTo>
                    <a:pt x="430784" y="53339"/>
                  </a:lnTo>
                  <a:lnTo>
                    <a:pt x="466509" y="53339"/>
                  </a:lnTo>
                  <a:lnTo>
                    <a:pt x="461344" y="25400"/>
                  </a:lnTo>
                  <a:close/>
                </a:path>
                <a:path w="553085" h="214629">
                  <a:moveTo>
                    <a:pt x="483362" y="0"/>
                  </a:moveTo>
                  <a:lnTo>
                    <a:pt x="480173" y="12700"/>
                  </a:lnTo>
                  <a:lnTo>
                    <a:pt x="476329" y="25400"/>
                  </a:lnTo>
                  <a:lnTo>
                    <a:pt x="471842" y="36829"/>
                  </a:lnTo>
                  <a:lnTo>
                    <a:pt x="466725" y="46989"/>
                  </a:lnTo>
                  <a:lnTo>
                    <a:pt x="469519" y="48260"/>
                  </a:lnTo>
                  <a:lnTo>
                    <a:pt x="472313" y="50800"/>
                  </a:lnTo>
                  <a:lnTo>
                    <a:pt x="474980" y="53339"/>
                  </a:lnTo>
                  <a:lnTo>
                    <a:pt x="477774" y="48260"/>
                  </a:lnTo>
                  <a:lnTo>
                    <a:pt x="480440" y="43179"/>
                  </a:lnTo>
                  <a:lnTo>
                    <a:pt x="482981" y="36829"/>
                  </a:lnTo>
                  <a:lnTo>
                    <a:pt x="495361" y="36829"/>
                  </a:lnTo>
                  <a:lnTo>
                    <a:pt x="491495" y="33020"/>
                  </a:lnTo>
                  <a:lnTo>
                    <a:pt x="486663" y="26670"/>
                  </a:lnTo>
                  <a:lnTo>
                    <a:pt x="486790" y="25400"/>
                  </a:lnTo>
                  <a:lnTo>
                    <a:pt x="487172" y="25400"/>
                  </a:lnTo>
                  <a:lnTo>
                    <a:pt x="523113" y="17779"/>
                  </a:lnTo>
                  <a:lnTo>
                    <a:pt x="533860" y="17779"/>
                  </a:lnTo>
                  <a:lnTo>
                    <a:pt x="534670" y="15239"/>
                  </a:lnTo>
                  <a:lnTo>
                    <a:pt x="490474" y="15239"/>
                  </a:lnTo>
                  <a:lnTo>
                    <a:pt x="492887" y="6350"/>
                  </a:lnTo>
                  <a:lnTo>
                    <a:pt x="494030" y="2539"/>
                  </a:lnTo>
                  <a:lnTo>
                    <a:pt x="483362" y="0"/>
                  </a:lnTo>
                  <a:close/>
                </a:path>
                <a:path w="553085" h="214629">
                  <a:moveTo>
                    <a:pt x="533860" y="17779"/>
                  </a:moveTo>
                  <a:lnTo>
                    <a:pt x="523113" y="17779"/>
                  </a:lnTo>
                  <a:lnTo>
                    <a:pt x="520231" y="25400"/>
                  </a:lnTo>
                  <a:lnTo>
                    <a:pt x="516731" y="33020"/>
                  </a:lnTo>
                  <a:lnTo>
                    <a:pt x="512611" y="39370"/>
                  </a:lnTo>
                  <a:lnTo>
                    <a:pt x="507873" y="45720"/>
                  </a:lnTo>
                  <a:lnTo>
                    <a:pt x="520309" y="45720"/>
                  </a:lnTo>
                  <a:lnTo>
                    <a:pt x="527431" y="34289"/>
                  </a:lnTo>
                  <a:lnTo>
                    <a:pt x="531431" y="25400"/>
                  </a:lnTo>
                  <a:lnTo>
                    <a:pt x="533860" y="17779"/>
                  </a:lnTo>
                  <a:close/>
                </a:path>
                <a:path w="553085" h="214629">
                  <a:moveTo>
                    <a:pt x="367919" y="24129"/>
                  </a:moveTo>
                  <a:lnTo>
                    <a:pt x="363347" y="31750"/>
                  </a:lnTo>
                  <a:lnTo>
                    <a:pt x="368417" y="34289"/>
                  </a:lnTo>
                  <a:lnTo>
                    <a:pt x="373903" y="36829"/>
                  </a:lnTo>
                  <a:lnTo>
                    <a:pt x="379795" y="40639"/>
                  </a:lnTo>
                  <a:lnTo>
                    <a:pt x="386080" y="43179"/>
                  </a:lnTo>
                  <a:lnTo>
                    <a:pt x="391033" y="34289"/>
                  </a:lnTo>
                  <a:lnTo>
                    <a:pt x="384938" y="31750"/>
                  </a:lnTo>
                  <a:lnTo>
                    <a:pt x="379047" y="29210"/>
                  </a:lnTo>
                  <a:lnTo>
                    <a:pt x="373370" y="26670"/>
                  </a:lnTo>
                  <a:lnTo>
                    <a:pt x="367919" y="24129"/>
                  </a:lnTo>
                  <a:close/>
                </a:path>
                <a:path w="553085" h="214629">
                  <a:moveTo>
                    <a:pt x="532892" y="6350"/>
                  </a:moveTo>
                  <a:lnTo>
                    <a:pt x="490474" y="15239"/>
                  </a:lnTo>
                  <a:lnTo>
                    <a:pt x="534670" y="15239"/>
                  </a:lnTo>
                  <a:lnTo>
                    <a:pt x="532892" y="6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34758" y="2961894"/>
              <a:ext cx="283210" cy="182245"/>
            </a:xfrm>
            <a:custGeom>
              <a:avLst/>
              <a:gdLst/>
              <a:ahLst/>
              <a:cxnLst/>
              <a:rect l="l" t="t" r="r" b="b"/>
              <a:pathLst>
                <a:path w="283209" h="182244">
                  <a:moveTo>
                    <a:pt x="51943" y="167512"/>
                  </a:moveTo>
                  <a:lnTo>
                    <a:pt x="50292" y="178180"/>
                  </a:lnTo>
                  <a:lnTo>
                    <a:pt x="68536" y="178778"/>
                  </a:lnTo>
                  <a:lnTo>
                    <a:pt x="87090" y="179625"/>
                  </a:lnTo>
                  <a:lnTo>
                    <a:pt x="105977" y="180734"/>
                  </a:lnTo>
                  <a:lnTo>
                    <a:pt x="125222" y="182117"/>
                  </a:lnTo>
                  <a:lnTo>
                    <a:pt x="127254" y="169925"/>
                  </a:lnTo>
                  <a:lnTo>
                    <a:pt x="120015" y="169544"/>
                  </a:lnTo>
                  <a:lnTo>
                    <a:pt x="106299" y="169036"/>
                  </a:lnTo>
                  <a:lnTo>
                    <a:pt x="106547" y="168528"/>
                  </a:lnTo>
                  <a:lnTo>
                    <a:pt x="95123" y="168528"/>
                  </a:lnTo>
                  <a:lnTo>
                    <a:pt x="62136" y="167653"/>
                  </a:lnTo>
                  <a:lnTo>
                    <a:pt x="51943" y="167512"/>
                  </a:lnTo>
                  <a:close/>
                </a:path>
                <a:path w="283209" h="182244">
                  <a:moveTo>
                    <a:pt x="124520" y="131825"/>
                  </a:moveTo>
                  <a:lnTo>
                    <a:pt x="112902" y="131825"/>
                  </a:lnTo>
                  <a:lnTo>
                    <a:pt x="95123" y="168528"/>
                  </a:lnTo>
                  <a:lnTo>
                    <a:pt x="106547" y="168528"/>
                  </a:lnTo>
                  <a:lnTo>
                    <a:pt x="124520" y="131825"/>
                  </a:lnTo>
                  <a:close/>
                </a:path>
                <a:path w="283209" h="182244">
                  <a:moveTo>
                    <a:pt x="49449" y="134492"/>
                  </a:moveTo>
                  <a:lnTo>
                    <a:pt x="37846" y="134492"/>
                  </a:lnTo>
                  <a:lnTo>
                    <a:pt x="38481" y="152780"/>
                  </a:lnTo>
                  <a:lnTo>
                    <a:pt x="42545" y="162051"/>
                  </a:lnTo>
                  <a:lnTo>
                    <a:pt x="75950" y="147700"/>
                  </a:lnTo>
                  <a:lnTo>
                    <a:pt x="49911" y="147700"/>
                  </a:lnTo>
                  <a:lnTo>
                    <a:pt x="49449" y="134492"/>
                  </a:lnTo>
                  <a:close/>
                </a:path>
                <a:path w="283209" h="182244">
                  <a:moveTo>
                    <a:pt x="123190" y="116204"/>
                  </a:moveTo>
                  <a:lnTo>
                    <a:pt x="49911" y="147700"/>
                  </a:lnTo>
                  <a:lnTo>
                    <a:pt x="75950" y="147700"/>
                  </a:lnTo>
                  <a:lnTo>
                    <a:pt x="112902" y="131825"/>
                  </a:lnTo>
                  <a:lnTo>
                    <a:pt x="124520" y="131825"/>
                  </a:lnTo>
                  <a:lnTo>
                    <a:pt x="127381" y="125983"/>
                  </a:lnTo>
                  <a:lnTo>
                    <a:pt x="123190" y="116204"/>
                  </a:lnTo>
                  <a:close/>
                </a:path>
                <a:path w="283209" h="182244">
                  <a:moveTo>
                    <a:pt x="48539" y="103123"/>
                  </a:moveTo>
                  <a:lnTo>
                    <a:pt x="36957" y="103123"/>
                  </a:lnTo>
                  <a:lnTo>
                    <a:pt x="37592" y="123316"/>
                  </a:lnTo>
                  <a:lnTo>
                    <a:pt x="3810" y="137794"/>
                  </a:lnTo>
                  <a:lnTo>
                    <a:pt x="7874" y="147446"/>
                  </a:lnTo>
                  <a:lnTo>
                    <a:pt x="37846" y="134492"/>
                  </a:lnTo>
                  <a:lnTo>
                    <a:pt x="49449" y="134492"/>
                  </a:lnTo>
                  <a:lnTo>
                    <a:pt x="49275" y="129539"/>
                  </a:lnTo>
                  <a:lnTo>
                    <a:pt x="75339" y="118363"/>
                  </a:lnTo>
                  <a:lnTo>
                    <a:pt x="49022" y="118363"/>
                  </a:lnTo>
                  <a:lnTo>
                    <a:pt x="48539" y="103123"/>
                  </a:lnTo>
                  <a:close/>
                </a:path>
                <a:path w="283209" h="182244">
                  <a:moveTo>
                    <a:pt x="127254" y="84835"/>
                  </a:moveTo>
                  <a:lnTo>
                    <a:pt x="49022" y="118363"/>
                  </a:lnTo>
                  <a:lnTo>
                    <a:pt x="75339" y="118363"/>
                  </a:lnTo>
                  <a:lnTo>
                    <a:pt x="131318" y="94360"/>
                  </a:lnTo>
                  <a:lnTo>
                    <a:pt x="127254" y="84835"/>
                  </a:lnTo>
                  <a:close/>
                </a:path>
                <a:path w="283209" h="182244">
                  <a:moveTo>
                    <a:pt x="47498" y="67563"/>
                  </a:moveTo>
                  <a:lnTo>
                    <a:pt x="36068" y="72389"/>
                  </a:lnTo>
                  <a:lnTo>
                    <a:pt x="36575" y="91947"/>
                  </a:lnTo>
                  <a:lnTo>
                    <a:pt x="0" y="107695"/>
                  </a:lnTo>
                  <a:lnTo>
                    <a:pt x="4064" y="117347"/>
                  </a:lnTo>
                  <a:lnTo>
                    <a:pt x="36957" y="103123"/>
                  </a:lnTo>
                  <a:lnTo>
                    <a:pt x="48539" y="103123"/>
                  </a:lnTo>
                  <a:lnTo>
                    <a:pt x="48387" y="98297"/>
                  </a:lnTo>
                  <a:lnTo>
                    <a:pt x="74325" y="87121"/>
                  </a:lnTo>
                  <a:lnTo>
                    <a:pt x="48006" y="87121"/>
                  </a:lnTo>
                  <a:lnTo>
                    <a:pt x="47498" y="67563"/>
                  </a:lnTo>
                  <a:close/>
                </a:path>
                <a:path w="283209" h="182244">
                  <a:moveTo>
                    <a:pt x="107569" y="61467"/>
                  </a:moveTo>
                  <a:lnTo>
                    <a:pt x="48006" y="87121"/>
                  </a:lnTo>
                  <a:lnTo>
                    <a:pt x="74325" y="87121"/>
                  </a:lnTo>
                  <a:lnTo>
                    <a:pt x="111760" y="70992"/>
                  </a:lnTo>
                  <a:lnTo>
                    <a:pt x="107569" y="61467"/>
                  </a:lnTo>
                  <a:close/>
                </a:path>
                <a:path w="283209" h="182244">
                  <a:moveTo>
                    <a:pt x="198374" y="114807"/>
                  </a:moveTo>
                  <a:lnTo>
                    <a:pt x="188223" y="122431"/>
                  </a:lnTo>
                  <a:lnTo>
                    <a:pt x="178133" y="129889"/>
                  </a:lnTo>
                  <a:lnTo>
                    <a:pt x="167949" y="137286"/>
                  </a:lnTo>
                  <a:lnTo>
                    <a:pt x="157988" y="144398"/>
                  </a:lnTo>
                  <a:lnTo>
                    <a:pt x="164846" y="152780"/>
                  </a:lnTo>
                  <a:lnTo>
                    <a:pt x="183308" y="138525"/>
                  </a:lnTo>
                  <a:lnTo>
                    <a:pt x="192653" y="131456"/>
                  </a:lnTo>
                  <a:lnTo>
                    <a:pt x="202057" y="124459"/>
                  </a:lnTo>
                  <a:lnTo>
                    <a:pt x="200787" y="121538"/>
                  </a:lnTo>
                  <a:lnTo>
                    <a:pt x="199432" y="117982"/>
                  </a:lnTo>
                  <a:lnTo>
                    <a:pt x="198374" y="114807"/>
                  </a:lnTo>
                  <a:close/>
                </a:path>
                <a:path w="283209" h="182244">
                  <a:moveTo>
                    <a:pt x="225825" y="76072"/>
                  </a:moveTo>
                  <a:lnTo>
                    <a:pt x="213233" y="76072"/>
                  </a:lnTo>
                  <a:lnTo>
                    <a:pt x="217828" y="83000"/>
                  </a:lnTo>
                  <a:lnTo>
                    <a:pt x="222472" y="89296"/>
                  </a:lnTo>
                  <a:lnTo>
                    <a:pt x="227163" y="94950"/>
                  </a:lnTo>
                  <a:lnTo>
                    <a:pt x="231901" y="99948"/>
                  </a:lnTo>
                  <a:lnTo>
                    <a:pt x="225161" y="109283"/>
                  </a:lnTo>
                  <a:lnTo>
                    <a:pt x="217503" y="118617"/>
                  </a:lnTo>
                  <a:lnTo>
                    <a:pt x="208916" y="127952"/>
                  </a:lnTo>
                  <a:lnTo>
                    <a:pt x="199390" y="137286"/>
                  </a:lnTo>
                  <a:lnTo>
                    <a:pt x="203454" y="139445"/>
                  </a:lnTo>
                  <a:lnTo>
                    <a:pt x="206756" y="141477"/>
                  </a:lnTo>
                  <a:lnTo>
                    <a:pt x="209296" y="143128"/>
                  </a:lnTo>
                  <a:lnTo>
                    <a:pt x="217916" y="134314"/>
                  </a:lnTo>
                  <a:lnTo>
                    <a:pt x="225869" y="125380"/>
                  </a:lnTo>
                  <a:lnTo>
                    <a:pt x="233227" y="116204"/>
                  </a:lnTo>
                  <a:lnTo>
                    <a:pt x="239775" y="107060"/>
                  </a:lnTo>
                  <a:lnTo>
                    <a:pt x="269748" y="107060"/>
                  </a:lnTo>
                  <a:lnTo>
                    <a:pt x="262890" y="106171"/>
                  </a:lnTo>
                  <a:lnTo>
                    <a:pt x="257048" y="105028"/>
                  </a:lnTo>
                  <a:lnTo>
                    <a:pt x="251333" y="102234"/>
                  </a:lnTo>
                  <a:lnTo>
                    <a:pt x="245618" y="97789"/>
                  </a:lnTo>
                  <a:lnTo>
                    <a:pt x="249475" y="90677"/>
                  </a:lnTo>
                  <a:lnTo>
                    <a:pt x="237744" y="90677"/>
                  </a:lnTo>
                  <a:lnTo>
                    <a:pt x="233838" y="86417"/>
                  </a:lnTo>
                  <a:lnTo>
                    <a:pt x="229933" y="81645"/>
                  </a:lnTo>
                  <a:lnTo>
                    <a:pt x="226028" y="76372"/>
                  </a:lnTo>
                  <a:lnTo>
                    <a:pt x="225825" y="76072"/>
                  </a:lnTo>
                  <a:close/>
                </a:path>
                <a:path w="283209" h="182244">
                  <a:moveTo>
                    <a:pt x="166581" y="81279"/>
                  </a:moveTo>
                  <a:lnTo>
                    <a:pt x="156464" y="81279"/>
                  </a:lnTo>
                  <a:lnTo>
                    <a:pt x="154842" y="91666"/>
                  </a:lnTo>
                  <a:lnTo>
                    <a:pt x="153019" y="100933"/>
                  </a:lnTo>
                  <a:lnTo>
                    <a:pt x="150924" y="109283"/>
                  </a:lnTo>
                  <a:lnTo>
                    <a:pt x="148717" y="116204"/>
                  </a:lnTo>
                  <a:lnTo>
                    <a:pt x="154813" y="124840"/>
                  </a:lnTo>
                  <a:lnTo>
                    <a:pt x="170719" y="114649"/>
                  </a:lnTo>
                  <a:lnTo>
                    <a:pt x="180352" y="108584"/>
                  </a:lnTo>
                  <a:lnTo>
                    <a:pt x="161544" y="108584"/>
                  </a:lnTo>
                  <a:lnTo>
                    <a:pt x="164117" y="95680"/>
                  </a:lnTo>
                  <a:lnTo>
                    <a:pt x="166581" y="81279"/>
                  </a:lnTo>
                  <a:close/>
                </a:path>
                <a:path w="283209" h="182244">
                  <a:moveTo>
                    <a:pt x="277622" y="76961"/>
                  </a:moveTo>
                  <a:lnTo>
                    <a:pt x="274700" y="77342"/>
                  </a:lnTo>
                  <a:lnTo>
                    <a:pt x="270891" y="77469"/>
                  </a:lnTo>
                  <a:lnTo>
                    <a:pt x="266319" y="77469"/>
                  </a:lnTo>
                  <a:lnTo>
                    <a:pt x="268477" y="84327"/>
                  </a:lnTo>
                  <a:lnTo>
                    <a:pt x="270184" y="90931"/>
                  </a:lnTo>
                  <a:lnTo>
                    <a:pt x="271399" y="96519"/>
                  </a:lnTo>
                  <a:lnTo>
                    <a:pt x="272669" y="103758"/>
                  </a:lnTo>
                  <a:lnTo>
                    <a:pt x="269748" y="107060"/>
                  </a:lnTo>
                  <a:lnTo>
                    <a:pt x="239775" y="107060"/>
                  </a:lnTo>
                  <a:lnTo>
                    <a:pt x="244475" y="110616"/>
                  </a:lnTo>
                  <a:lnTo>
                    <a:pt x="249300" y="113410"/>
                  </a:lnTo>
                  <a:lnTo>
                    <a:pt x="261366" y="117982"/>
                  </a:lnTo>
                  <a:lnTo>
                    <a:pt x="268224" y="117982"/>
                  </a:lnTo>
                  <a:lnTo>
                    <a:pt x="274320" y="115442"/>
                  </a:lnTo>
                  <a:lnTo>
                    <a:pt x="280162" y="112902"/>
                  </a:lnTo>
                  <a:lnTo>
                    <a:pt x="282829" y="107568"/>
                  </a:lnTo>
                  <a:lnTo>
                    <a:pt x="282194" y="99313"/>
                  </a:lnTo>
                  <a:lnTo>
                    <a:pt x="281559" y="94106"/>
                  </a:lnTo>
                  <a:lnTo>
                    <a:pt x="279985" y="86417"/>
                  </a:lnTo>
                  <a:lnTo>
                    <a:pt x="277622" y="76961"/>
                  </a:lnTo>
                  <a:close/>
                </a:path>
                <a:path w="283209" h="182244">
                  <a:moveTo>
                    <a:pt x="186055" y="92963"/>
                  </a:moveTo>
                  <a:lnTo>
                    <a:pt x="172894" y="101441"/>
                  </a:lnTo>
                  <a:lnTo>
                    <a:pt x="161544" y="108584"/>
                  </a:lnTo>
                  <a:lnTo>
                    <a:pt x="180352" y="108584"/>
                  </a:lnTo>
                  <a:lnTo>
                    <a:pt x="189102" y="103123"/>
                  </a:lnTo>
                  <a:lnTo>
                    <a:pt x="187881" y="99313"/>
                  </a:lnTo>
                  <a:lnTo>
                    <a:pt x="186944" y="96265"/>
                  </a:lnTo>
                  <a:lnTo>
                    <a:pt x="186055" y="92963"/>
                  </a:lnTo>
                  <a:close/>
                </a:path>
                <a:path w="283209" h="182244">
                  <a:moveTo>
                    <a:pt x="210259" y="49402"/>
                  </a:moveTo>
                  <a:lnTo>
                    <a:pt x="198374" y="49402"/>
                  </a:lnTo>
                  <a:lnTo>
                    <a:pt x="201634" y="56038"/>
                  </a:lnTo>
                  <a:lnTo>
                    <a:pt x="204923" y="62102"/>
                  </a:lnTo>
                  <a:lnTo>
                    <a:pt x="208025" y="67563"/>
                  </a:lnTo>
                  <a:lnTo>
                    <a:pt x="182625" y="82930"/>
                  </a:lnTo>
                  <a:lnTo>
                    <a:pt x="187960" y="91312"/>
                  </a:lnTo>
                  <a:lnTo>
                    <a:pt x="213233" y="76072"/>
                  </a:lnTo>
                  <a:lnTo>
                    <a:pt x="225825" y="76072"/>
                  </a:lnTo>
                  <a:lnTo>
                    <a:pt x="222123" y="70611"/>
                  </a:lnTo>
                  <a:lnTo>
                    <a:pt x="236058" y="62102"/>
                  </a:lnTo>
                  <a:lnTo>
                    <a:pt x="217170" y="62102"/>
                  </a:lnTo>
                  <a:lnTo>
                    <a:pt x="213995" y="56514"/>
                  </a:lnTo>
                  <a:lnTo>
                    <a:pt x="210820" y="50545"/>
                  </a:lnTo>
                  <a:lnTo>
                    <a:pt x="210259" y="49402"/>
                  </a:lnTo>
                  <a:close/>
                </a:path>
                <a:path w="283209" h="182244">
                  <a:moveTo>
                    <a:pt x="147827" y="27939"/>
                  </a:moveTo>
                  <a:lnTo>
                    <a:pt x="136651" y="28320"/>
                  </a:lnTo>
                  <a:lnTo>
                    <a:pt x="136378" y="42775"/>
                  </a:lnTo>
                  <a:lnTo>
                    <a:pt x="136271" y="45719"/>
                  </a:lnTo>
                  <a:lnTo>
                    <a:pt x="135427" y="59181"/>
                  </a:lnTo>
                  <a:lnTo>
                    <a:pt x="133919" y="72130"/>
                  </a:lnTo>
                  <a:lnTo>
                    <a:pt x="131825" y="83438"/>
                  </a:lnTo>
                  <a:lnTo>
                    <a:pt x="137922" y="90931"/>
                  </a:lnTo>
                  <a:lnTo>
                    <a:pt x="143637" y="87756"/>
                  </a:lnTo>
                  <a:lnTo>
                    <a:pt x="149860" y="84581"/>
                  </a:lnTo>
                  <a:lnTo>
                    <a:pt x="156464" y="81279"/>
                  </a:lnTo>
                  <a:lnTo>
                    <a:pt x="166581" y="81279"/>
                  </a:lnTo>
                  <a:lnTo>
                    <a:pt x="167092" y="77850"/>
                  </a:lnTo>
                  <a:lnTo>
                    <a:pt x="142748" y="77850"/>
                  </a:lnTo>
                  <a:lnTo>
                    <a:pt x="144202" y="67730"/>
                  </a:lnTo>
                  <a:lnTo>
                    <a:pt x="145540" y="55879"/>
                  </a:lnTo>
                  <a:lnTo>
                    <a:pt x="146730" y="42775"/>
                  </a:lnTo>
                  <a:lnTo>
                    <a:pt x="147827" y="27939"/>
                  </a:lnTo>
                  <a:close/>
                </a:path>
                <a:path w="283209" h="182244">
                  <a:moveTo>
                    <a:pt x="250444" y="59181"/>
                  </a:moveTo>
                  <a:lnTo>
                    <a:pt x="248227" y="67067"/>
                  </a:lnTo>
                  <a:lnTo>
                    <a:pt x="245379" y="74929"/>
                  </a:lnTo>
                  <a:lnTo>
                    <a:pt x="241889" y="82792"/>
                  </a:lnTo>
                  <a:lnTo>
                    <a:pt x="237744" y="90677"/>
                  </a:lnTo>
                  <a:lnTo>
                    <a:pt x="249475" y="90677"/>
                  </a:lnTo>
                  <a:lnTo>
                    <a:pt x="250398" y="88977"/>
                  </a:lnTo>
                  <a:lnTo>
                    <a:pt x="254619" y="80057"/>
                  </a:lnTo>
                  <a:lnTo>
                    <a:pt x="258244" y="71018"/>
                  </a:lnTo>
                  <a:lnTo>
                    <a:pt x="261239" y="61848"/>
                  </a:lnTo>
                  <a:lnTo>
                    <a:pt x="250444" y="59181"/>
                  </a:lnTo>
                  <a:close/>
                </a:path>
                <a:path w="283209" h="182244">
                  <a:moveTo>
                    <a:pt x="159512" y="50037"/>
                  </a:moveTo>
                  <a:lnTo>
                    <a:pt x="159004" y="57403"/>
                  </a:lnTo>
                  <a:lnTo>
                    <a:pt x="158369" y="64388"/>
                  </a:lnTo>
                  <a:lnTo>
                    <a:pt x="157734" y="70738"/>
                  </a:lnTo>
                  <a:lnTo>
                    <a:pt x="152654" y="73151"/>
                  </a:lnTo>
                  <a:lnTo>
                    <a:pt x="147700" y="75564"/>
                  </a:lnTo>
                  <a:lnTo>
                    <a:pt x="142748" y="77850"/>
                  </a:lnTo>
                  <a:lnTo>
                    <a:pt x="167092" y="77850"/>
                  </a:lnTo>
                  <a:lnTo>
                    <a:pt x="168741" y="66776"/>
                  </a:lnTo>
                  <a:lnTo>
                    <a:pt x="170815" y="50800"/>
                  </a:lnTo>
                  <a:lnTo>
                    <a:pt x="159512" y="50037"/>
                  </a:lnTo>
                  <a:close/>
                </a:path>
                <a:path w="283209" h="182244">
                  <a:moveTo>
                    <a:pt x="257937" y="37337"/>
                  </a:moveTo>
                  <a:lnTo>
                    <a:pt x="217170" y="62102"/>
                  </a:lnTo>
                  <a:lnTo>
                    <a:pt x="236058" y="62102"/>
                  </a:lnTo>
                  <a:lnTo>
                    <a:pt x="262890" y="45719"/>
                  </a:lnTo>
                  <a:lnTo>
                    <a:pt x="257937" y="37337"/>
                  </a:lnTo>
                  <a:close/>
                </a:path>
                <a:path w="283209" h="182244">
                  <a:moveTo>
                    <a:pt x="190119" y="6476"/>
                  </a:moveTo>
                  <a:lnTo>
                    <a:pt x="179832" y="10921"/>
                  </a:lnTo>
                  <a:lnTo>
                    <a:pt x="183642" y="19063"/>
                  </a:lnTo>
                  <a:lnTo>
                    <a:pt x="187261" y="26717"/>
                  </a:lnTo>
                  <a:lnTo>
                    <a:pt x="190690" y="33871"/>
                  </a:lnTo>
                  <a:lnTo>
                    <a:pt x="193929" y="40512"/>
                  </a:lnTo>
                  <a:lnTo>
                    <a:pt x="171323" y="53339"/>
                  </a:lnTo>
                  <a:lnTo>
                    <a:pt x="176784" y="61721"/>
                  </a:lnTo>
                  <a:lnTo>
                    <a:pt x="198374" y="49402"/>
                  </a:lnTo>
                  <a:lnTo>
                    <a:pt x="210259" y="49402"/>
                  </a:lnTo>
                  <a:lnTo>
                    <a:pt x="207645" y="44068"/>
                  </a:lnTo>
                  <a:lnTo>
                    <a:pt x="223154" y="35178"/>
                  </a:lnTo>
                  <a:lnTo>
                    <a:pt x="203326" y="35178"/>
                  </a:lnTo>
                  <a:lnTo>
                    <a:pt x="197056" y="21732"/>
                  </a:lnTo>
                  <a:lnTo>
                    <a:pt x="193665" y="14337"/>
                  </a:lnTo>
                  <a:lnTo>
                    <a:pt x="190119" y="6476"/>
                  </a:lnTo>
                  <a:close/>
                </a:path>
                <a:path w="283209" h="182244">
                  <a:moveTo>
                    <a:pt x="243459" y="12318"/>
                  </a:moveTo>
                  <a:lnTo>
                    <a:pt x="203326" y="35178"/>
                  </a:lnTo>
                  <a:lnTo>
                    <a:pt x="223154" y="35178"/>
                  </a:lnTo>
                  <a:lnTo>
                    <a:pt x="248412" y="20700"/>
                  </a:lnTo>
                  <a:lnTo>
                    <a:pt x="243459" y="12318"/>
                  </a:lnTo>
                  <a:close/>
                </a:path>
                <a:path w="283209" h="182244">
                  <a:moveTo>
                    <a:pt x="206248" y="0"/>
                  </a:moveTo>
                  <a:lnTo>
                    <a:pt x="203581" y="8635"/>
                  </a:lnTo>
                  <a:lnTo>
                    <a:pt x="209057" y="9902"/>
                  </a:lnTo>
                  <a:lnTo>
                    <a:pt x="215010" y="11429"/>
                  </a:lnTo>
                  <a:lnTo>
                    <a:pt x="221440" y="13243"/>
                  </a:lnTo>
                  <a:lnTo>
                    <a:pt x="228346" y="15366"/>
                  </a:lnTo>
                  <a:lnTo>
                    <a:pt x="231267" y="5460"/>
                  </a:lnTo>
                  <a:lnTo>
                    <a:pt x="224571" y="3768"/>
                  </a:lnTo>
                  <a:lnTo>
                    <a:pt x="218185" y="2301"/>
                  </a:lnTo>
                  <a:lnTo>
                    <a:pt x="212086" y="1049"/>
                  </a:lnTo>
                  <a:lnTo>
                    <a:pt x="206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30366" y="1518920"/>
            <a:ext cx="749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TRUE</a:t>
            </a:r>
            <a:endParaRPr sz="12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sz="12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IOT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核心网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42986" y="1566164"/>
            <a:ext cx="1151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OEM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 TSP</a:t>
            </a:r>
            <a:endParaRPr sz="12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sz="12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AWS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新加坡节点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4648" y="4157853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泰国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01617" y="1613661"/>
            <a:ext cx="636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本地接入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87064" y="3644265"/>
            <a:ext cx="4464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蜂窝网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23884" y="3046602"/>
            <a:ext cx="2990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Microsoft YaHei"/>
                <a:cs typeface="Microsoft YaHei"/>
              </a:rPr>
              <a:t>V</a:t>
            </a:r>
            <a:r>
              <a:rPr sz="1100" spc="-10" dirty="0">
                <a:latin typeface="Microsoft YaHei"/>
                <a:cs typeface="Microsoft YaHei"/>
              </a:rPr>
              <a:t>P</a:t>
            </a:r>
            <a:r>
              <a:rPr sz="1100" dirty="0">
                <a:latin typeface="Microsoft YaHei"/>
                <a:cs typeface="Microsoft YaHei"/>
              </a:rPr>
              <a:t>C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235963" y="1949195"/>
            <a:ext cx="8711565" cy="2454910"/>
            <a:chOff x="1235963" y="1949195"/>
            <a:chExt cx="8711565" cy="2454910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0967" y="1949195"/>
              <a:ext cx="478536" cy="29565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086344" y="2738627"/>
              <a:ext cx="288290" cy="134620"/>
            </a:xfrm>
            <a:custGeom>
              <a:avLst/>
              <a:gdLst/>
              <a:ahLst/>
              <a:cxnLst/>
              <a:rect l="l" t="t" r="r" b="b"/>
              <a:pathLst>
                <a:path w="288290" h="134619">
                  <a:moveTo>
                    <a:pt x="215391" y="0"/>
                  </a:moveTo>
                  <a:lnTo>
                    <a:pt x="215391" y="51435"/>
                  </a:lnTo>
                  <a:lnTo>
                    <a:pt x="72644" y="51435"/>
                  </a:lnTo>
                  <a:lnTo>
                    <a:pt x="72644" y="0"/>
                  </a:lnTo>
                  <a:lnTo>
                    <a:pt x="0" y="67056"/>
                  </a:lnTo>
                  <a:lnTo>
                    <a:pt x="72644" y="134112"/>
                  </a:lnTo>
                  <a:lnTo>
                    <a:pt x="72644" y="82676"/>
                  </a:lnTo>
                  <a:lnTo>
                    <a:pt x="215391" y="82676"/>
                  </a:lnTo>
                  <a:lnTo>
                    <a:pt x="215391" y="134112"/>
                  </a:lnTo>
                  <a:lnTo>
                    <a:pt x="288035" y="67056"/>
                  </a:lnTo>
                  <a:lnTo>
                    <a:pt x="21539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89176" y="2316479"/>
              <a:ext cx="1088390" cy="1763395"/>
            </a:xfrm>
            <a:custGeom>
              <a:avLst/>
              <a:gdLst/>
              <a:ahLst/>
              <a:cxnLst/>
              <a:rect l="l" t="t" r="r" b="b"/>
              <a:pathLst>
                <a:path w="1088389" h="1763395">
                  <a:moveTo>
                    <a:pt x="1054608" y="294005"/>
                  </a:moveTo>
                  <a:lnTo>
                    <a:pt x="1044321" y="256667"/>
                  </a:lnTo>
                  <a:lnTo>
                    <a:pt x="1038047" y="253923"/>
                  </a:lnTo>
                  <a:lnTo>
                    <a:pt x="1031113" y="254000"/>
                  </a:lnTo>
                  <a:lnTo>
                    <a:pt x="1023581" y="257378"/>
                  </a:lnTo>
                  <a:lnTo>
                    <a:pt x="1018705" y="263131"/>
                  </a:lnTo>
                  <a:lnTo>
                    <a:pt x="1016482" y="270205"/>
                  </a:lnTo>
                  <a:lnTo>
                    <a:pt x="1016889" y="277495"/>
                  </a:lnTo>
                  <a:lnTo>
                    <a:pt x="1016889" y="294005"/>
                  </a:lnTo>
                  <a:lnTo>
                    <a:pt x="1010729" y="345173"/>
                  </a:lnTo>
                  <a:lnTo>
                    <a:pt x="988695" y="385699"/>
                  </a:lnTo>
                  <a:lnTo>
                    <a:pt x="983996" y="392811"/>
                  </a:lnTo>
                  <a:lnTo>
                    <a:pt x="981583" y="397510"/>
                  </a:lnTo>
                  <a:lnTo>
                    <a:pt x="960501" y="397510"/>
                  </a:lnTo>
                  <a:lnTo>
                    <a:pt x="960501" y="383413"/>
                  </a:lnTo>
                  <a:lnTo>
                    <a:pt x="952207" y="343408"/>
                  </a:lnTo>
                  <a:lnTo>
                    <a:pt x="934402" y="317500"/>
                  </a:lnTo>
                  <a:lnTo>
                    <a:pt x="929576" y="310476"/>
                  </a:lnTo>
                  <a:lnTo>
                    <a:pt x="922782" y="305981"/>
                  </a:lnTo>
                  <a:lnTo>
                    <a:pt x="922782" y="383413"/>
                  </a:lnTo>
                  <a:lnTo>
                    <a:pt x="917409" y="409930"/>
                  </a:lnTo>
                  <a:lnTo>
                    <a:pt x="902754" y="431609"/>
                  </a:lnTo>
                  <a:lnTo>
                    <a:pt x="881037" y="446252"/>
                  </a:lnTo>
                  <a:lnTo>
                    <a:pt x="854456" y="451612"/>
                  </a:lnTo>
                  <a:lnTo>
                    <a:pt x="829259" y="446252"/>
                  </a:lnTo>
                  <a:lnTo>
                    <a:pt x="813269" y="435102"/>
                  </a:lnTo>
                  <a:lnTo>
                    <a:pt x="808253" y="431609"/>
                  </a:lnTo>
                  <a:lnTo>
                    <a:pt x="793877" y="409930"/>
                  </a:lnTo>
                  <a:lnTo>
                    <a:pt x="791375" y="397510"/>
                  </a:lnTo>
                  <a:lnTo>
                    <a:pt x="788543" y="383413"/>
                  </a:lnTo>
                  <a:lnTo>
                    <a:pt x="793877" y="358228"/>
                  </a:lnTo>
                  <a:lnTo>
                    <a:pt x="808253" y="337223"/>
                  </a:lnTo>
                  <a:lnTo>
                    <a:pt x="829259" y="322834"/>
                  </a:lnTo>
                  <a:lnTo>
                    <a:pt x="854456" y="317500"/>
                  </a:lnTo>
                  <a:lnTo>
                    <a:pt x="881037" y="322834"/>
                  </a:lnTo>
                  <a:lnTo>
                    <a:pt x="902754" y="337223"/>
                  </a:lnTo>
                  <a:lnTo>
                    <a:pt x="917409" y="358228"/>
                  </a:lnTo>
                  <a:lnTo>
                    <a:pt x="922782" y="383413"/>
                  </a:lnTo>
                  <a:lnTo>
                    <a:pt x="922782" y="305981"/>
                  </a:lnTo>
                  <a:lnTo>
                    <a:pt x="895883" y="288137"/>
                  </a:lnTo>
                  <a:lnTo>
                    <a:pt x="854456" y="279908"/>
                  </a:lnTo>
                  <a:lnTo>
                    <a:pt x="814489" y="288137"/>
                  </a:lnTo>
                  <a:lnTo>
                    <a:pt x="781558" y="310476"/>
                  </a:lnTo>
                  <a:lnTo>
                    <a:pt x="759193" y="343408"/>
                  </a:lnTo>
                  <a:lnTo>
                    <a:pt x="750951" y="383413"/>
                  </a:lnTo>
                  <a:lnTo>
                    <a:pt x="750951" y="397510"/>
                  </a:lnTo>
                  <a:lnTo>
                    <a:pt x="331978" y="397510"/>
                  </a:lnTo>
                  <a:lnTo>
                    <a:pt x="331978" y="383413"/>
                  </a:lnTo>
                  <a:lnTo>
                    <a:pt x="323684" y="343408"/>
                  </a:lnTo>
                  <a:lnTo>
                    <a:pt x="305879" y="317500"/>
                  </a:lnTo>
                  <a:lnTo>
                    <a:pt x="301053" y="310476"/>
                  </a:lnTo>
                  <a:lnTo>
                    <a:pt x="294259" y="305981"/>
                  </a:lnTo>
                  <a:lnTo>
                    <a:pt x="294259" y="383413"/>
                  </a:lnTo>
                  <a:lnTo>
                    <a:pt x="288886" y="409930"/>
                  </a:lnTo>
                  <a:lnTo>
                    <a:pt x="274231" y="431609"/>
                  </a:lnTo>
                  <a:lnTo>
                    <a:pt x="252514" y="446252"/>
                  </a:lnTo>
                  <a:lnTo>
                    <a:pt x="225933" y="451612"/>
                  </a:lnTo>
                  <a:lnTo>
                    <a:pt x="199771" y="446252"/>
                  </a:lnTo>
                  <a:lnTo>
                    <a:pt x="178879" y="431609"/>
                  </a:lnTo>
                  <a:lnTo>
                    <a:pt x="165023" y="409930"/>
                  </a:lnTo>
                  <a:lnTo>
                    <a:pt x="162674" y="397510"/>
                  </a:lnTo>
                  <a:lnTo>
                    <a:pt x="160020" y="383413"/>
                  </a:lnTo>
                  <a:lnTo>
                    <a:pt x="165023" y="358228"/>
                  </a:lnTo>
                  <a:lnTo>
                    <a:pt x="178879" y="337223"/>
                  </a:lnTo>
                  <a:lnTo>
                    <a:pt x="199771" y="322834"/>
                  </a:lnTo>
                  <a:lnTo>
                    <a:pt x="225933" y="317500"/>
                  </a:lnTo>
                  <a:lnTo>
                    <a:pt x="252514" y="322834"/>
                  </a:lnTo>
                  <a:lnTo>
                    <a:pt x="274231" y="337223"/>
                  </a:lnTo>
                  <a:lnTo>
                    <a:pt x="288886" y="358228"/>
                  </a:lnTo>
                  <a:lnTo>
                    <a:pt x="294259" y="383413"/>
                  </a:lnTo>
                  <a:lnTo>
                    <a:pt x="294259" y="305981"/>
                  </a:lnTo>
                  <a:lnTo>
                    <a:pt x="267360" y="288137"/>
                  </a:lnTo>
                  <a:lnTo>
                    <a:pt x="225933" y="279908"/>
                  </a:lnTo>
                  <a:lnTo>
                    <a:pt x="185966" y="288137"/>
                  </a:lnTo>
                  <a:lnTo>
                    <a:pt x="153035" y="310476"/>
                  </a:lnTo>
                  <a:lnTo>
                    <a:pt x="130670" y="343408"/>
                  </a:lnTo>
                  <a:lnTo>
                    <a:pt x="122428" y="383413"/>
                  </a:lnTo>
                  <a:lnTo>
                    <a:pt x="122428" y="397510"/>
                  </a:lnTo>
                  <a:lnTo>
                    <a:pt x="68326" y="397510"/>
                  </a:lnTo>
                  <a:lnTo>
                    <a:pt x="39446" y="365467"/>
                  </a:lnTo>
                  <a:lnTo>
                    <a:pt x="37719" y="345694"/>
                  </a:lnTo>
                  <a:lnTo>
                    <a:pt x="39903" y="326809"/>
                  </a:lnTo>
                  <a:lnTo>
                    <a:pt x="57531" y="292455"/>
                  </a:lnTo>
                  <a:lnTo>
                    <a:pt x="99860" y="256349"/>
                  </a:lnTo>
                  <a:lnTo>
                    <a:pt x="167652" y="223659"/>
                  </a:lnTo>
                  <a:lnTo>
                    <a:pt x="217893" y="206832"/>
                  </a:lnTo>
                  <a:lnTo>
                    <a:pt x="258953" y="197612"/>
                  </a:lnTo>
                  <a:lnTo>
                    <a:pt x="268351" y="195199"/>
                  </a:lnTo>
                  <a:lnTo>
                    <a:pt x="275463" y="192913"/>
                  </a:lnTo>
                  <a:lnTo>
                    <a:pt x="908685" y="192913"/>
                  </a:lnTo>
                  <a:lnTo>
                    <a:pt x="910971" y="195199"/>
                  </a:lnTo>
                  <a:lnTo>
                    <a:pt x="923340" y="198716"/>
                  </a:lnTo>
                  <a:lnTo>
                    <a:pt x="940981" y="205511"/>
                  </a:lnTo>
                  <a:lnTo>
                    <a:pt x="961275" y="215366"/>
                  </a:lnTo>
                  <a:lnTo>
                    <a:pt x="981583" y="228092"/>
                  </a:lnTo>
                  <a:lnTo>
                    <a:pt x="987640" y="231686"/>
                  </a:lnTo>
                  <a:lnTo>
                    <a:pt x="1011326" y="210502"/>
                  </a:lnTo>
                  <a:lnTo>
                    <a:pt x="1008481" y="203606"/>
                  </a:lnTo>
                  <a:lnTo>
                    <a:pt x="954290" y="170522"/>
                  </a:lnTo>
                  <a:lnTo>
                    <a:pt x="918083" y="157607"/>
                  </a:lnTo>
                  <a:lnTo>
                    <a:pt x="916089" y="155194"/>
                  </a:lnTo>
                  <a:lnTo>
                    <a:pt x="905827" y="142748"/>
                  </a:lnTo>
                  <a:lnTo>
                    <a:pt x="885024" y="121094"/>
                  </a:lnTo>
                  <a:lnTo>
                    <a:pt x="866267" y="104609"/>
                  </a:lnTo>
                  <a:lnTo>
                    <a:pt x="866267" y="155194"/>
                  </a:lnTo>
                  <a:lnTo>
                    <a:pt x="602615" y="155194"/>
                  </a:lnTo>
                  <a:lnTo>
                    <a:pt x="602615" y="37592"/>
                  </a:lnTo>
                  <a:lnTo>
                    <a:pt x="656310" y="43611"/>
                  </a:lnTo>
                  <a:lnTo>
                    <a:pt x="704354" y="55156"/>
                  </a:lnTo>
                  <a:lnTo>
                    <a:pt x="746721" y="70993"/>
                  </a:lnTo>
                  <a:lnTo>
                    <a:pt x="783412" y="89852"/>
                  </a:lnTo>
                  <a:lnTo>
                    <a:pt x="830846" y="122466"/>
                  </a:lnTo>
                  <a:lnTo>
                    <a:pt x="866267" y="155194"/>
                  </a:lnTo>
                  <a:lnTo>
                    <a:pt x="866267" y="104609"/>
                  </a:lnTo>
                  <a:lnTo>
                    <a:pt x="818007" y="68237"/>
                  </a:lnTo>
                  <a:lnTo>
                    <a:pt x="771880" y="42443"/>
                  </a:lnTo>
                  <a:lnTo>
                    <a:pt x="717448" y="20662"/>
                  </a:lnTo>
                  <a:lnTo>
                    <a:pt x="654735" y="5626"/>
                  </a:lnTo>
                  <a:lnTo>
                    <a:pt x="583819" y="0"/>
                  </a:lnTo>
                  <a:lnTo>
                    <a:pt x="565023" y="1485"/>
                  </a:lnTo>
                  <a:lnTo>
                    <a:pt x="565023" y="37592"/>
                  </a:lnTo>
                  <a:lnTo>
                    <a:pt x="565023" y="155194"/>
                  </a:lnTo>
                  <a:lnTo>
                    <a:pt x="315468" y="155194"/>
                  </a:lnTo>
                  <a:lnTo>
                    <a:pt x="336880" y="132930"/>
                  </a:lnTo>
                  <a:lnTo>
                    <a:pt x="366026" y="107975"/>
                  </a:lnTo>
                  <a:lnTo>
                    <a:pt x="403136" y="83159"/>
                  </a:lnTo>
                  <a:lnTo>
                    <a:pt x="448500" y="61290"/>
                  </a:lnTo>
                  <a:lnTo>
                    <a:pt x="502373" y="45161"/>
                  </a:lnTo>
                  <a:lnTo>
                    <a:pt x="565023" y="37592"/>
                  </a:lnTo>
                  <a:lnTo>
                    <a:pt x="565023" y="1485"/>
                  </a:lnTo>
                  <a:lnTo>
                    <a:pt x="515010" y="5435"/>
                  </a:lnTo>
                  <a:lnTo>
                    <a:pt x="455015" y="20002"/>
                  </a:lnTo>
                  <a:lnTo>
                    <a:pt x="403580" y="41198"/>
                  </a:lnTo>
                  <a:lnTo>
                    <a:pt x="360451" y="66471"/>
                  </a:lnTo>
                  <a:lnTo>
                    <a:pt x="325386" y="93294"/>
                  </a:lnTo>
                  <a:lnTo>
                    <a:pt x="278434" y="141401"/>
                  </a:lnTo>
                  <a:lnTo>
                    <a:pt x="266065" y="157607"/>
                  </a:lnTo>
                  <a:lnTo>
                    <a:pt x="246176" y="161112"/>
                  </a:lnTo>
                  <a:lnTo>
                    <a:pt x="180886" y="178777"/>
                  </a:lnTo>
                  <a:lnTo>
                    <a:pt x="141224" y="192913"/>
                  </a:lnTo>
                  <a:lnTo>
                    <a:pt x="91541" y="217589"/>
                  </a:lnTo>
                  <a:lnTo>
                    <a:pt x="47117" y="249301"/>
                  </a:lnTo>
                  <a:lnTo>
                    <a:pt x="12928" y="291312"/>
                  </a:lnTo>
                  <a:lnTo>
                    <a:pt x="0" y="345694"/>
                  </a:lnTo>
                  <a:lnTo>
                    <a:pt x="520" y="357454"/>
                  </a:lnTo>
                  <a:lnTo>
                    <a:pt x="11811" y="399796"/>
                  </a:lnTo>
                  <a:lnTo>
                    <a:pt x="48526" y="432231"/>
                  </a:lnTo>
                  <a:lnTo>
                    <a:pt x="68326" y="435102"/>
                  </a:lnTo>
                  <a:lnTo>
                    <a:pt x="134239" y="435102"/>
                  </a:lnTo>
                  <a:lnTo>
                    <a:pt x="151206" y="457441"/>
                  </a:lnTo>
                  <a:lnTo>
                    <a:pt x="173037" y="474497"/>
                  </a:lnTo>
                  <a:lnTo>
                    <a:pt x="198386" y="485381"/>
                  </a:lnTo>
                  <a:lnTo>
                    <a:pt x="225933" y="489204"/>
                  </a:lnTo>
                  <a:lnTo>
                    <a:pt x="254901" y="485381"/>
                  </a:lnTo>
                  <a:lnTo>
                    <a:pt x="280746" y="474497"/>
                  </a:lnTo>
                  <a:lnTo>
                    <a:pt x="302133" y="457441"/>
                  </a:lnTo>
                  <a:lnTo>
                    <a:pt x="306197" y="451612"/>
                  </a:lnTo>
                  <a:lnTo>
                    <a:pt x="317754" y="435102"/>
                  </a:lnTo>
                  <a:lnTo>
                    <a:pt x="762762" y="435102"/>
                  </a:lnTo>
                  <a:lnTo>
                    <a:pt x="779729" y="457441"/>
                  </a:lnTo>
                  <a:lnTo>
                    <a:pt x="801560" y="474497"/>
                  </a:lnTo>
                  <a:lnTo>
                    <a:pt x="826909" y="485381"/>
                  </a:lnTo>
                  <a:lnTo>
                    <a:pt x="854456" y="489204"/>
                  </a:lnTo>
                  <a:lnTo>
                    <a:pt x="883424" y="485381"/>
                  </a:lnTo>
                  <a:lnTo>
                    <a:pt x="909269" y="474497"/>
                  </a:lnTo>
                  <a:lnTo>
                    <a:pt x="930656" y="457441"/>
                  </a:lnTo>
                  <a:lnTo>
                    <a:pt x="934720" y="451612"/>
                  </a:lnTo>
                  <a:lnTo>
                    <a:pt x="946277" y="435102"/>
                  </a:lnTo>
                  <a:lnTo>
                    <a:pt x="993394" y="435102"/>
                  </a:lnTo>
                  <a:lnTo>
                    <a:pt x="995807" y="432816"/>
                  </a:lnTo>
                  <a:lnTo>
                    <a:pt x="1005954" y="423672"/>
                  </a:lnTo>
                  <a:lnTo>
                    <a:pt x="1026058" y="398653"/>
                  </a:lnTo>
                  <a:lnTo>
                    <a:pt x="1026591" y="397510"/>
                  </a:lnTo>
                  <a:lnTo>
                    <a:pt x="1045730" y="356031"/>
                  </a:lnTo>
                  <a:lnTo>
                    <a:pt x="1054608" y="294005"/>
                  </a:lnTo>
                  <a:close/>
                </a:path>
                <a:path w="1088389" h="1763395">
                  <a:moveTo>
                    <a:pt x="1088136" y="1568069"/>
                  </a:moveTo>
                  <a:lnTo>
                    <a:pt x="1077836" y="1530731"/>
                  </a:lnTo>
                  <a:lnTo>
                    <a:pt x="1071575" y="1527987"/>
                  </a:lnTo>
                  <a:lnTo>
                    <a:pt x="1064641" y="1528064"/>
                  </a:lnTo>
                  <a:lnTo>
                    <a:pt x="1057109" y="1531442"/>
                  </a:lnTo>
                  <a:lnTo>
                    <a:pt x="1052233" y="1537195"/>
                  </a:lnTo>
                  <a:lnTo>
                    <a:pt x="1050010" y="1544269"/>
                  </a:lnTo>
                  <a:lnTo>
                    <a:pt x="1050417" y="1551559"/>
                  </a:lnTo>
                  <a:lnTo>
                    <a:pt x="1050417" y="1568069"/>
                  </a:lnTo>
                  <a:lnTo>
                    <a:pt x="1044257" y="1619237"/>
                  </a:lnTo>
                  <a:lnTo>
                    <a:pt x="1022223" y="1659763"/>
                  </a:lnTo>
                  <a:lnTo>
                    <a:pt x="1017524" y="1666875"/>
                  </a:lnTo>
                  <a:lnTo>
                    <a:pt x="1015111" y="1671574"/>
                  </a:lnTo>
                  <a:lnTo>
                    <a:pt x="994029" y="1671574"/>
                  </a:lnTo>
                  <a:lnTo>
                    <a:pt x="994029" y="1657477"/>
                  </a:lnTo>
                  <a:lnTo>
                    <a:pt x="985735" y="1617472"/>
                  </a:lnTo>
                  <a:lnTo>
                    <a:pt x="967930" y="1591564"/>
                  </a:lnTo>
                  <a:lnTo>
                    <a:pt x="963104" y="1584540"/>
                  </a:lnTo>
                  <a:lnTo>
                    <a:pt x="956310" y="1580045"/>
                  </a:lnTo>
                  <a:lnTo>
                    <a:pt x="956310" y="1657477"/>
                  </a:lnTo>
                  <a:lnTo>
                    <a:pt x="950937" y="1683994"/>
                  </a:lnTo>
                  <a:lnTo>
                    <a:pt x="936282" y="1705673"/>
                  </a:lnTo>
                  <a:lnTo>
                    <a:pt x="914565" y="1720316"/>
                  </a:lnTo>
                  <a:lnTo>
                    <a:pt x="887984" y="1725676"/>
                  </a:lnTo>
                  <a:lnTo>
                    <a:pt x="862787" y="1720316"/>
                  </a:lnTo>
                  <a:lnTo>
                    <a:pt x="846797" y="1709166"/>
                  </a:lnTo>
                  <a:lnTo>
                    <a:pt x="841781" y="1705673"/>
                  </a:lnTo>
                  <a:lnTo>
                    <a:pt x="827405" y="1683994"/>
                  </a:lnTo>
                  <a:lnTo>
                    <a:pt x="824903" y="1671574"/>
                  </a:lnTo>
                  <a:lnTo>
                    <a:pt x="822071" y="1657477"/>
                  </a:lnTo>
                  <a:lnTo>
                    <a:pt x="827405" y="1632292"/>
                  </a:lnTo>
                  <a:lnTo>
                    <a:pt x="841781" y="1611287"/>
                  </a:lnTo>
                  <a:lnTo>
                    <a:pt x="862787" y="1596910"/>
                  </a:lnTo>
                  <a:lnTo>
                    <a:pt x="887984" y="1591564"/>
                  </a:lnTo>
                  <a:lnTo>
                    <a:pt x="914565" y="1596910"/>
                  </a:lnTo>
                  <a:lnTo>
                    <a:pt x="936282" y="1611287"/>
                  </a:lnTo>
                  <a:lnTo>
                    <a:pt x="950937" y="1632292"/>
                  </a:lnTo>
                  <a:lnTo>
                    <a:pt x="956310" y="1657477"/>
                  </a:lnTo>
                  <a:lnTo>
                    <a:pt x="956310" y="1580045"/>
                  </a:lnTo>
                  <a:lnTo>
                    <a:pt x="929411" y="1562201"/>
                  </a:lnTo>
                  <a:lnTo>
                    <a:pt x="887984" y="1553972"/>
                  </a:lnTo>
                  <a:lnTo>
                    <a:pt x="848017" y="1562201"/>
                  </a:lnTo>
                  <a:lnTo>
                    <a:pt x="815086" y="1584540"/>
                  </a:lnTo>
                  <a:lnTo>
                    <a:pt x="792721" y="1617472"/>
                  </a:lnTo>
                  <a:lnTo>
                    <a:pt x="784479" y="1657477"/>
                  </a:lnTo>
                  <a:lnTo>
                    <a:pt x="784479" y="1671574"/>
                  </a:lnTo>
                  <a:lnTo>
                    <a:pt x="365506" y="1671574"/>
                  </a:lnTo>
                  <a:lnTo>
                    <a:pt x="365506" y="1657477"/>
                  </a:lnTo>
                  <a:lnTo>
                    <a:pt x="357212" y="1617472"/>
                  </a:lnTo>
                  <a:lnTo>
                    <a:pt x="339407" y="1591564"/>
                  </a:lnTo>
                  <a:lnTo>
                    <a:pt x="334581" y="1584540"/>
                  </a:lnTo>
                  <a:lnTo>
                    <a:pt x="327787" y="1580045"/>
                  </a:lnTo>
                  <a:lnTo>
                    <a:pt x="327787" y="1657477"/>
                  </a:lnTo>
                  <a:lnTo>
                    <a:pt x="322414" y="1683994"/>
                  </a:lnTo>
                  <a:lnTo>
                    <a:pt x="307759" y="1705673"/>
                  </a:lnTo>
                  <a:lnTo>
                    <a:pt x="286042" y="1720316"/>
                  </a:lnTo>
                  <a:lnTo>
                    <a:pt x="259461" y="1725676"/>
                  </a:lnTo>
                  <a:lnTo>
                    <a:pt x="233299" y="1720316"/>
                  </a:lnTo>
                  <a:lnTo>
                    <a:pt x="212407" y="1705673"/>
                  </a:lnTo>
                  <a:lnTo>
                    <a:pt x="198551" y="1683994"/>
                  </a:lnTo>
                  <a:lnTo>
                    <a:pt x="196202" y="1671574"/>
                  </a:lnTo>
                  <a:lnTo>
                    <a:pt x="193548" y="1657477"/>
                  </a:lnTo>
                  <a:lnTo>
                    <a:pt x="198551" y="1632292"/>
                  </a:lnTo>
                  <a:lnTo>
                    <a:pt x="212407" y="1611287"/>
                  </a:lnTo>
                  <a:lnTo>
                    <a:pt x="233299" y="1596910"/>
                  </a:lnTo>
                  <a:lnTo>
                    <a:pt x="259461" y="1591564"/>
                  </a:lnTo>
                  <a:lnTo>
                    <a:pt x="286042" y="1596910"/>
                  </a:lnTo>
                  <a:lnTo>
                    <a:pt x="307759" y="1611287"/>
                  </a:lnTo>
                  <a:lnTo>
                    <a:pt x="322414" y="1632292"/>
                  </a:lnTo>
                  <a:lnTo>
                    <a:pt x="327787" y="1657477"/>
                  </a:lnTo>
                  <a:lnTo>
                    <a:pt x="327787" y="1580045"/>
                  </a:lnTo>
                  <a:lnTo>
                    <a:pt x="300888" y="1562201"/>
                  </a:lnTo>
                  <a:lnTo>
                    <a:pt x="259461" y="1553972"/>
                  </a:lnTo>
                  <a:lnTo>
                    <a:pt x="219494" y="1562201"/>
                  </a:lnTo>
                  <a:lnTo>
                    <a:pt x="186563" y="1584540"/>
                  </a:lnTo>
                  <a:lnTo>
                    <a:pt x="164198" y="1617472"/>
                  </a:lnTo>
                  <a:lnTo>
                    <a:pt x="155956" y="1657477"/>
                  </a:lnTo>
                  <a:lnTo>
                    <a:pt x="155956" y="1671574"/>
                  </a:lnTo>
                  <a:lnTo>
                    <a:pt x="101854" y="1671574"/>
                  </a:lnTo>
                  <a:lnTo>
                    <a:pt x="72974" y="1639531"/>
                  </a:lnTo>
                  <a:lnTo>
                    <a:pt x="71247" y="1619758"/>
                  </a:lnTo>
                  <a:lnTo>
                    <a:pt x="73431" y="1600873"/>
                  </a:lnTo>
                  <a:lnTo>
                    <a:pt x="91059" y="1566519"/>
                  </a:lnTo>
                  <a:lnTo>
                    <a:pt x="133388" y="1530413"/>
                  </a:lnTo>
                  <a:lnTo>
                    <a:pt x="201180" y="1497723"/>
                  </a:lnTo>
                  <a:lnTo>
                    <a:pt x="251421" y="1480896"/>
                  </a:lnTo>
                  <a:lnTo>
                    <a:pt x="292481" y="1471676"/>
                  </a:lnTo>
                  <a:lnTo>
                    <a:pt x="301879" y="1469263"/>
                  </a:lnTo>
                  <a:lnTo>
                    <a:pt x="308991" y="1466977"/>
                  </a:lnTo>
                  <a:lnTo>
                    <a:pt x="942213" y="1466977"/>
                  </a:lnTo>
                  <a:lnTo>
                    <a:pt x="944499" y="1469263"/>
                  </a:lnTo>
                  <a:lnTo>
                    <a:pt x="956868" y="1472780"/>
                  </a:lnTo>
                  <a:lnTo>
                    <a:pt x="974509" y="1479575"/>
                  </a:lnTo>
                  <a:lnTo>
                    <a:pt x="994803" y="1489430"/>
                  </a:lnTo>
                  <a:lnTo>
                    <a:pt x="1015111" y="1502156"/>
                  </a:lnTo>
                  <a:lnTo>
                    <a:pt x="1021168" y="1505750"/>
                  </a:lnTo>
                  <a:lnTo>
                    <a:pt x="1044854" y="1484566"/>
                  </a:lnTo>
                  <a:lnTo>
                    <a:pt x="1042009" y="1477670"/>
                  </a:lnTo>
                  <a:lnTo>
                    <a:pt x="987818" y="1444586"/>
                  </a:lnTo>
                  <a:lnTo>
                    <a:pt x="951611" y="1431671"/>
                  </a:lnTo>
                  <a:lnTo>
                    <a:pt x="949617" y="1429258"/>
                  </a:lnTo>
                  <a:lnTo>
                    <a:pt x="939355" y="1416812"/>
                  </a:lnTo>
                  <a:lnTo>
                    <a:pt x="918552" y="1395158"/>
                  </a:lnTo>
                  <a:lnTo>
                    <a:pt x="899795" y="1378673"/>
                  </a:lnTo>
                  <a:lnTo>
                    <a:pt x="899795" y="1429258"/>
                  </a:lnTo>
                  <a:lnTo>
                    <a:pt x="636143" y="1429258"/>
                  </a:lnTo>
                  <a:lnTo>
                    <a:pt x="636143" y="1311656"/>
                  </a:lnTo>
                  <a:lnTo>
                    <a:pt x="689838" y="1317675"/>
                  </a:lnTo>
                  <a:lnTo>
                    <a:pt x="737882" y="1329220"/>
                  </a:lnTo>
                  <a:lnTo>
                    <a:pt x="780249" y="1345057"/>
                  </a:lnTo>
                  <a:lnTo>
                    <a:pt x="816940" y="1363916"/>
                  </a:lnTo>
                  <a:lnTo>
                    <a:pt x="864374" y="1396530"/>
                  </a:lnTo>
                  <a:lnTo>
                    <a:pt x="899795" y="1429258"/>
                  </a:lnTo>
                  <a:lnTo>
                    <a:pt x="899795" y="1378673"/>
                  </a:lnTo>
                  <a:lnTo>
                    <a:pt x="851535" y="1342301"/>
                  </a:lnTo>
                  <a:lnTo>
                    <a:pt x="805408" y="1316507"/>
                  </a:lnTo>
                  <a:lnTo>
                    <a:pt x="750976" y="1294726"/>
                  </a:lnTo>
                  <a:lnTo>
                    <a:pt x="688263" y="1279690"/>
                  </a:lnTo>
                  <a:lnTo>
                    <a:pt x="617347" y="1274076"/>
                  </a:lnTo>
                  <a:lnTo>
                    <a:pt x="598551" y="1275562"/>
                  </a:lnTo>
                  <a:lnTo>
                    <a:pt x="598551" y="1311656"/>
                  </a:lnTo>
                  <a:lnTo>
                    <a:pt x="598551" y="1429258"/>
                  </a:lnTo>
                  <a:lnTo>
                    <a:pt x="348996" y="1429258"/>
                  </a:lnTo>
                  <a:lnTo>
                    <a:pt x="370408" y="1406994"/>
                  </a:lnTo>
                  <a:lnTo>
                    <a:pt x="399554" y="1382039"/>
                  </a:lnTo>
                  <a:lnTo>
                    <a:pt x="436664" y="1357223"/>
                  </a:lnTo>
                  <a:lnTo>
                    <a:pt x="482028" y="1335354"/>
                  </a:lnTo>
                  <a:lnTo>
                    <a:pt x="535901" y="1319225"/>
                  </a:lnTo>
                  <a:lnTo>
                    <a:pt x="598551" y="1311656"/>
                  </a:lnTo>
                  <a:lnTo>
                    <a:pt x="598551" y="1275562"/>
                  </a:lnTo>
                  <a:lnTo>
                    <a:pt x="548538" y="1279499"/>
                  </a:lnTo>
                  <a:lnTo>
                    <a:pt x="488543" y="1294066"/>
                  </a:lnTo>
                  <a:lnTo>
                    <a:pt x="437108" y="1315262"/>
                  </a:lnTo>
                  <a:lnTo>
                    <a:pt x="393979" y="1340535"/>
                  </a:lnTo>
                  <a:lnTo>
                    <a:pt x="358914" y="1367358"/>
                  </a:lnTo>
                  <a:lnTo>
                    <a:pt x="311975" y="1415465"/>
                  </a:lnTo>
                  <a:lnTo>
                    <a:pt x="299593" y="1431671"/>
                  </a:lnTo>
                  <a:lnTo>
                    <a:pt x="279704" y="1435176"/>
                  </a:lnTo>
                  <a:lnTo>
                    <a:pt x="214414" y="1452841"/>
                  </a:lnTo>
                  <a:lnTo>
                    <a:pt x="174752" y="1466977"/>
                  </a:lnTo>
                  <a:lnTo>
                    <a:pt x="125069" y="1491653"/>
                  </a:lnTo>
                  <a:lnTo>
                    <a:pt x="80645" y="1523365"/>
                  </a:lnTo>
                  <a:lnTo>
                    <a:pt x="46456" y="1565376"/>
                  </a:lnTo>
                  <a:lnTo>
                    <a:pt x="33528" y="1619758"/>
                  </a:lnTo>
                  <a:lnTo>
                    <a:pt x="34048" y="1631518"/>
                  </a:lnTo>
                  <a:lnTo>
                    <a:pt x="45339" y="1673860"/>
                  </a:lnTo>
                  <a:lnTo>
                    <a:pt x="82054" y="1706295"/>
                  </a:lnTo>
                  <a:lnTo>
                    <a:pt x="101854" y="1709166"/>
                  </a:lnTo>
                  <a:lnTo>
                    <a:pt x="167767" y="1709166"/>
                  </a:lnTo>
                  <a:lnTo>
                    <a:pt x="184734" y="1731505"/>
                  </a:lnTo>
                  <a:lnTo>
                    <a:pt x="206565" y="1748561"/>
                  </a:lnTo>
                  <a:lnTo>
                    <a:pt x="231914" y="1759445"/>
                  </a:lnTo>
                  <a:lnTo>
                    <a:pt x="259461" y="1763268"/>
                  </a:lnTo>
                  <a:lnTo>
                    <a:pt x="288429" y="1759445"/>
                  </a:lnTo>
                  <a:lnTo>
                    <a:pt x="314274" y="1748561"/>
                  </a:lnTo>
                  <a:lnTo>
                    <a:pt x="335661" y="1731505"/>
                  </a:lnTo>
                  <a:lnTo>
                    <a:pt x="339725" y="1725676"/>
                  </a:lnTo>
                  <a:lnTo>
                    <a:pt x="351282" y="1709166"/>
                  </a:lnTo>
                  <a:lnTo>
                    <a:pt x="796290" y="1709166"/>
                  </a:lnTo>
                  <a:lnTo>
                    <a:pt x="813257" y="1731505"/>
                  </a:lnTo>
                  <a:lnTo>
                    <a:pt x="835088" y="1748561"/>
                  </a:lnTo>
                  <a:lnTo>
                    <a:pt x="860437" y="1759445"/>
                  </a:lnTo>
                  <a:lnTo>
                    <a:pt x="887984" y="1763268"/>
                  </a:lnTo>
                  <a:lnTo>
                    <a:pt x="916952" y="1759445"/>
                  </a:lnTo>
                  <a:lnTo>
                    <a:pt x="942797" y="1748561"/>
                  </a:lnTo>
                  <a:lnTo>
                    <a:pt x="964184" y="1731505"/>
                  </a:lnTo>
                  <a:lnTo>
                    <a:pt x="968248" y="1725676"/>
                  </a:lnTo>
                  <a:lnTo>
                    <a:pt x="979805" y="1709166"/>
                  </a:lnTo>
                  <a:lnTo>
                    <a:pt x="1026922" y="1709166"/>
                  </a:lnTo>
                  <a:lnTo>
                    <a:pt x="1029335" y="1706880"/>
                  </a:lnTo>
                  <a:lnTo>
                    <a:pt x="1039482" y="1697736"/>
                  </a:lnTo>
                  <a:lnTo>
                    <a:pt x="1059586" y="1672717"/>
                  </a:lnTo>
                  <a:lnTo>
                    <a:pt x="1060119" y="1671574"/>
                  </a:lnTo>
                  <a:lnTo>
                    <a:pt x="1079258" y="1630095"/>
                  </a:lnTo>
                  <a:lnTo>
                    <a:pt x="1088136" y="15680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89176" y="2316479"/>
              <a:ext cx="1054735" cy="489584"/>
            </a:xfrm>
            <a:custGeom>
              <a:avLst/>
              <a:gdLst/>
              <a:ahLst/>
              <a:cxnLst/>
              <a:rect l="l" t="t" r="r" b="b"/>
              <a:pathLst>
                <a:path w="1054735" h="489585">
                  <a:moveTo>
                    <a:pt x="1052195" y="268097"/>
                  </a:moveTo>
                  <a:lnTo>
                    <a:pt x="1049258" y="261608"/>
                  </a:lnTo>
                  <a:lnTo>
                    <a:pt x="1044321" y="256667"/>
                  </a:lnTo>
                  <a:lnTo>
                    <a:pt x="1038050" y="253916"/>
                  </a:lnTo>
                  <a:lnTo>
                    <a:pt x="1031113" y="254000"/>
                  </a:lnTo>
                  <a:lnTo>
                    <a:pt x="1023586" y="257367"/>
                  </a:lnTo>
                  <a:lnTo>
                    <a:pt x="1018714" y="263128"/>
                  </a:lnTo>
                  <a:lnTo>
                    <a:pt x="1016486" y="270198"/>
                  </a:lnTo>
                  <a:lnTo>
                    <a:pt x="1016888" y="277495"/>
                  </a:lnTo>
                  <a:lnTo>
                    <a:pt x="1016888" y="282194"/>
                  </a:lnTo>
                  <a:lnTo>
                    <a:pt x="1016888" y="286893"/>
                  </a:lnTo>
                  <a:lnTo>
                    <a:pt x="1016888" y="294005"/>
                  </a:lnTo>
                  <a:lnTo>
                    <a:pt x="1015238" y="321796"/>
                  </a:lnTo>
                  <a:lnTo>
                    <a:pt x="1010729" y="345170"/>
                  </a:lnTo>
                  <a:lnTo>
                    <a:pt x="1004030" y="364138"/>
                  </a:lnTo>
                  <a:lnTo>
                    <a:pt x="995807" y="378714"/>
                  </a:lnTo>
                  <a:lnTo>
                    <a:pt x="988694" y="385699"/>
                  </a:lnTo>
                  <a:lnTo>
                    <a:pt x="983996" y="392811"/>
                  </a:lnTo>
                  <a:lnTo>
                    <a:pt x="981582" y="397510"/>
                  </a:lnTo>
                  <a:lnTo>
                    <a:pt x="979297" y="397510"/>
                  </a:lnTo>
                  <a:lnTo>
                    <a:pt x="960501" y="397510"/>
                  </a:lnTo>
                  <a:lnTo>
                    <a:pt x="960501" y="392811"/>
                  </a:lnTo>
                  <a:lnTo>
                    <a:pt x="960501" y="388112"/>
                  </a:lnTo>
                  <a:lnTo>
                    <a:pt x="960501" y="383413"/>
                  </a:lnTo>
                  <a:lnTo>
                    <a:pt x="952218" y="343398"/>
                  </a:lnTo>
                  <a:lnTo>
                    <a:pt x="929576" y="310467"/>
                  </a:lnTo>
                  <a:lnTo>
                    <a:pt x="895885" y="288133"/>
                  </a:lnTo>
                  <a:lnTo>
                    <a:pt x="854456" y="279908"/>
                  </a:lnTo>
                  <a:lnTo>
                    <a:pt x="814494" y="288133"/>
                  </a:lnTo>
                  <a:lnTo>
                    <a:pt x="781558" y="310467"/>
                  </a:lnTo>
                  <a:lnTo>
                    <a:pt x="759194" y="343398"/>
                  </a:lnTo>
                  <a:lnTo>
                    <a:pt x="750951" y="383413"/>
                  </a:lnTo>
                  <a:lnTo>
                    <a:pt x="750951" y="388112"/>
                  </a:lnTo>
                  <a:lnTo>
                    <a:pt x="750951" y="392811"/>
                  </a:lnTo>
                  <a:lnTo>
                    <a:pt x="750951" y="397510"/>
                  </a:lnTo>
                  <a:lnTo>
                    <a:pt x="508732" y="397510"/>
                  </a:lnTo>
                  <a:lnTo>
                    <a:pt x="384349" y="397510"/>
                  </a:lnTo>
                  <a:lnTo>
                    <a:pt x="338524" y="397510"/>
                  </a:lnTo>
                  <a:lnTo>
                    <a:pt x="331978" y="397510"/>
                  </a:lnTo>
                  <a:lnTo>
                    <a:pt x="331978" y="392811"/>
                  </a:lnTo>
                  <a:lnTo>
                    <a:pt x="331978" y="388112"/>
                  </a:lnTo>
                  <a:lnTo>
                    <a:pt x="331978" y="383413"/>
                  </a:lnTo>
                  <a:lnTo>
                    <a:pt x="323695" y="343398"/>
                  </a:lnTo>
                  <a:lnTo>
                    <a:pt x="301053" y="310467"/>
                  </a:lnTo>
                  <a:lnTo>
                    <a:pt x="267362" y="288133"/>
                  </a:lnTo>
                  <a:lnTo>
                    <a:pt x="225932" y="279908"/>
                  </a:lnTo>
                  <a:lnTo>
                    <a:pt x="185971" y="288133"/>
                  </a:lnTo>
                  <a:lnTo>
                    <a:pt x="153035" y="310467"/>
                  </a:lnTo>
                  <a:lnTo>
                    <a:pt x="130671" y="343398"/>
                  </a:lnTo>
                  <a:lnTo>
                    <a:pt x="122428" y="383413"/>
                  </a:lnTo>
                  <a:lnTo>
                    <a:pt x="122428" y="388112"/>
                  </a:lnTo>
                  <a:lnTo>
                    <a:pt x="122428" y="392811"/>
                  </a:lnTo>
                  <a:lnTo>
                    <a:pt x="122428" y="397510"/>
                  </a:lnTo>
                  <a:lnTo>
                    <a:pt x="91150" y="397510"/>
                  </a:lnTo>
                  <a:lnTo>
                    <a:pt x="75088" y="397510"/>
                  </a:lnTo>
                  <a:lnTo>
                    <a:pt x="69171" y="397510"/>
                  </a:lnTo>
                  <a:lnTo>
                    <a:pt x="68325" y="397510"/>
                  </a:lnTo>
                  <a:lnTo>
                    <a:pt x="59634" y="396628"/>
                  </a:lnTo>
                  <a:lnTo>
                    <a:pt x="38149" y="355248"/>
                  </a:lnTo>
                  <a:lnTo>
                    <a:pt x="37718" y="345694"/>
                  </a:lnTo>
                  <a:lnTo>
                    <a:pt x="39913" y="326804"/>
                  </a:lnTo>
                  <a:lnTo>
                    <a:pt x="57542" y="292455"/>
                  </a:lnTo>
                  <a:lnTo>
                    <a:pt x="99871" y="256339"/>
                  </a:lnTo>
                  <a:lnTo>
                    <a:pt x="167661" y="223648"/>
                  </a:lnTo>
                  <a:lnTo>
                    <a:pt x="217894" y="206827"/>
                  </a:lnTo>
                  <a:lnTo>
                    <a:pt x="258953" y="197612"/>
                  </a:lnTo>
                  <a:lnTo>
                    <a:pt x="268350" y="195199"/>
                  </a:lnTo>
                  <a:lnTo>
                    <a:pt x="275463" y="192912"/>
                  </a:lnTo>
                  <a:lnTo>
                    <a:pt x="280162" y="192912"/>
                  </a:lnTo>
                  <a:lnTo>
                    <a:pt x="640810" y="192912"/>
                  </a:lnTo>
                  <a:lnTo>
                    <a:pt x="908685" y="192912"/>
                  </a:lnTo>
                  <a:lnTo>
                    <a:pt x="910971" y="195199"/>
                  </a:lnTo>
                  <a:lnTo>
                    <a:pt x="923343" y="198713"/>
                  </a:lnTo>
                  <a:lnTo>
                    <a:pt x="940990" y="205501"/>
                  </a:lnTo>
                  <a:lnTo>
                    <a:pt x="961280" y="215362"/>
                  </a:lnTo>
                  <a:lnTo>
                    <a:pt x="981582" y="228092"/>
                  </a:lnTo>
                  <a:lnTo>
                    <a:pt x="987649" y="231679"/>
                  </a:lnTo>
                  <a:lnTo>
                    <a:pt x="1011332" y="210502"/>
                  </a:lnTo>
                  <a:lnTo>
                    <a:pt x="1008491" y="203604"/>
                  </a:lnTo>
                  <a:lnTo>
                    <a:pt x="954293" y="170513"/>
                  </a:lnTo>
                  <a:lnTo>
                    <a:pt x="918082" y="157607"/>
                  </a:lnTo>
                  <a:lnTo>
                    <a:pt x="905834" y="142740"/>
                  </a:lnTo>
                  <a:lnTo>
                    <a:pt x="855740" y="95349"/>
                  </a:lnTo>
                  <a:lnTo>
                    <a:pt x="818007" y="68230"/>
                  </a:lnTo>
                  <a:lnTo>
                    <a:pt x="771891" y="42433"/>
                  </a:lnTo>
                  <a:lnTo>
                    <a:pt x="717450" y="20661"/>
                  </a:lnTo>
                  <a:lnTo>
                    <a:pt x="654741" y="5615"/>
                  </a:lnTo>
                  <a:lnTo>
                    <a:pt x="583819" y="0"/>
                  </a:lnTo>
                  <a:lnTo>
                    <a:pt x="515012" y="5423"/>
                  </a:lnTo>
                  <a:lnTo>
                    <a:pt x="455017" y="20000"/>
                  </a:lnTo>
                  <a:lnTo>
                    <a:pt x="403582" y="41194"/>
                  </a:lnTo>
                  <a:lnTo>
                    <a:pt x="360457" y="66468"/>
                  </a:lnTo>
                  <a:lnTo>
                    <a:pt x="325393" y="93284"/>
                  </a:lnTo>
                  <a:lnTo>
                    <a:pt x="278447" y="141390"/>
                  </a:lnTo>
                  <a:lnTo>
                    <a:pt x="266065" y="157607"/>
                  </a:lnTo>
                  <a:lnTo>
                    <a:pt x="246183" y="161105"/>
                  </a:lnTo>
                  <a:lnTo>
                    <a:pt x="180893" y="178770"/>
                  </a:lnTo>
                  <a:lnTo>
                    <a:pt x="141224" y="192912"/>
                  </a:lnTo>
                  <a:lnTo>
                    <a:pt x="91551" y="217582"/>
                  </a:lnTo>
                  <a:lnTo>
                    <a:pt x="47117" y="249300"/>
                  </a:lnTo>
                  <a:lnTo>
                    <a:pt x="12938" y="291306"/>
                  </a:lnTo>
                  <a:lnTo>
                    <a:pt x="0" y="345694"/>
                  </a:lnTo>
                  <a:lnTo>
                    <a:pt x="523" y="357451"/>
                  </a:lnTo>
                  <a:lnTo>
                    <a:pt x="11811" y="399796"/>
                  </a:lnTo>
                  <a:lnTo>
                    <a:pt x="48529" y="432228"/>
                  </a:lnTo>
                  <a:lnTo>
                    <a:pt x="68325" y="435102"/>
                  </a:lnTo>
                  <a:lnTo>
                    <a:pt x="106431" y="435102"/>
                  </a:lnTo>
                  <a:lnTo>
                    <a:pt x="125999" y="435102"/>
                  </a:lnTo>
                  <a:lnTo>
                    <a:pt x="133209" y="435102"/>
                  </a:lnTo>
                  <a:lnTo>
                    <a:pt x="134238" y="435102"/>
                  </a:lnTo>
                  <a:lnTo>
                    <a:pt x="151209" y="457432"/>
                  </a:lnTo>
                  <a:lnTo>
                    <a:pt x="173037" y="474487"/>
                  </a:lnTo>
                  <a:lnTo>
                    <a:pt x="198389" y="485376"/>
                  </a:lnTo>
                  <a:lnTo>
                    <a:pt x="225932" y="489204"/>
                  </a:lnTo>
                  <a:lnTo>
                    <a:pt x="254906" y="485376"/>
                  </a:lnTo>
                  <a:lnTo>
                    <a:pt x="280749" y="474487"/>
                  </a:lnTo>
                  <a:lnTo>
                    <a:pt x="302138" y="457432"/>
                  </a:lnTo>
                  <a:lnTo>
                    <a:pt x="317754" y="435102"/>
                  </a:lnTo>
                  <a:lnTo>
                    <a:pt x="575024" y="435102"/>
                  </a:lnTo>
                  <a:lnTo>
                    <a:pt x="707136" y="435102"/>
                  </a:lnTo>
                  <a:lnTo>
                    <a:pt x="755808" y="435102"/>
                  </a:lnTo>
                  <a:lnTo>
                    <a:pt x="762762" y="435102"/>
                  </a:lnTo>
                  <a:lnTo>
                    <a:pt x="779732" y="457432"/>
                  </a:lnTo>
                  <a:lnTo>
                    <a:pt x="801560" y="474487"/>
                  </a:lnTo>
                  <a:lnTo>
                    <a:pt x="826912" y="485376"/>
                  </a:lnTo>
                  <a:lnTo>
                    <a:pt x="854456" y="489204"/>
                  </a:lnTo>
                  <a:lnTo>
                    <a:pt x="883429" y="485376"/>
                  </a:lnTo>
                  <a:lnTo>
                    <a:pt x="909272" y="474487"/>
                  </a:lnTo>
                  <a:lnTo>
                    <a:pt x="930661" y="457432"/>
                  </a:lnTo>
                  <a:lnTo>
                    <a:pt x="946276" y="435102"/>
                  </a:lnTo>
                  <a:lnTo>
                    <a:pt x="946276" y="435102"/>
                  </a:lnTo>
                  <a:lnTo>
                    <a:pt x="993394" y="435102"/>
                  </a:lnTo>
                  <a:lnTo>
                    <a:pt x="995807" y="432816"/>
                  </a:lnTo>
                  <a:lnTo>
                    <a:pt x="1005959" y="423664"/>
                  </a:lnTo>
                  <a:lnTo>
                    <a:pt x="1026064" y="398653"/>
                  </a:lnTo>
                  <a:lnTo>
                    <a:pt x="1045741" y="356020"/>
                  </a:lnTo>
                  <a:lnTo>
                    <a:pt x="1054608" y="294005"/>
                  </a:lnTo>
                  <a:lnTo>
                    <a:pt x="1054570" y="286992"/>
                  </a:lnTo>
                  <a:lnTo>
                    <a:pt x="1054306" y="280193"/>
                  </a:lnTo>
                  <a:lnTo>
                    <a:pt x="1053590" y="273823"/>
                  </a:lnTo>
                  <a:lnTo>
                    <a:pt x="1052195" y="268097"/>
                  </a:lnTo>
                  <a:close/>
                </a:path>
                <a:path w="1054735" h="489585">
                  <a:moveTo>
                    <a:pt x="602615" y="37592"/>
                  </a:moveTo>
                  <a:lnTo>
                    <a:pt x="656320" y="43600"/>
                  </a:lnTo>
                  <a:lnTo>
                    <a:pt x="704357" y="55150"/>
                  </a:lnTo>
                  <a:lnTo>
                    <a:pt x="746724" y="70985"/>
                  </a:lnTo>
                  <a:lnTo>
                    <a:pt x="783422" y="89850"/>
                  </a:lnTo>
                  <a:lnTo>
                    <a:pt x="830851" y="122457"/>
                  </a:lnTo>
                  <a:lnTo>
                    <a:pt x="866267" y="155194"/>
                  </a:lnTo>
                  <a:lnTo>
                    <a:pt x="713843" y="155194"/>
                  </a:lnTo>
                  <a:lnTo>
                    <a:pt x="635571" y="155194"/>
                  </a:lnTo>
                  <a:lnTo>
                    <a:pt x="606734" y="155194"/>
                  </a:lnTo>
                  <a:lnTo>
                    <a:pt x="602615" y="155194"/>
                  </a:lnTo>
                  <a:lnTo>
                    <a:pt x="602615" y="37592"/>
                  </a:lnTo>
                  <a:close/>
                </a:path>
                <a:path w="1054735" h="489585">
                  <a:moveTo>
                    <a:pt x="565023" y="37592"/>
                  </a:moveTo>
                  <a:lnTo>
                    <a:pt x="565023" y="105580"/>
                  </a:lnTo>
                  <a:lnTo>
                    <a:pt x="565023" y="140493"/>
                  </a:lnTo>
                  <a:lnTo>
                    <a:pt x="565023" y="153356"/>
                  </a:lnTo>
                  <a:lnTo>
                    <a:pt x="565023" y="155194"/>
                  </a:lnTo>
                  <a:lnTo>
                    <a:pt x="420749" y="155194"/>
                  </a:lnTo>
                  <a:lnTo>
                    <a:pt x="346662" y="155194"/>
                  </a:lnTo>
                  <a:lnTo>
                    <a:pt x="319367" y="155194"/>
                  </a:lnTo>
                  <a:lnTo>
                    <a:pt x="315468" y="155194"/>
                  </a:lnTo>
                  <a:lnTo>
                    <a:pt x="336890" y="132918"/>
                  </a:lnTo>
                  <a:lnTo>
                    <a:pt x="366028" y="107968"/>
                  </a:lnTo>
                  <a:lnTo>
                    <a:pt x="403145" y="83153"/>
                  </a:lnTo>
                  <a:lnTo>
                    <a:pt x="448507" y="61279"/>
                  </a:lnTo>
                  <a:lnTo>
                    <a:pt x="502378" y="45156"/>
                  </a:lnTo>
                  <a:lnTo>
                    <a:pt x="565023" y="3759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433" y="2629217"/>
              <a:ext cx="143764" cy="14363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2956" y="2629217"/>
              <a:ext cx="143763" cy="14363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754630" y="4193285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80" h="201295">
                  <a:moveTo>
                    <a:pt x="0" y="50291"/>
                  </a:moveTo>
                  <a:lnTo>
                    <a:pt x="50292" y="0"/>
                  </a:lnTo>
                  <a:lnTo>
                    <a:pt x="271271" y="0"/>
                  </a:lnTo>
                  <a:lnTo>
                    <a:pt x="271271" y="150875"/>
                  </a:lnTo>
                  <a:lnTo>
                    <a:pt x="220980" y="201168"/>
                  </a:lnTo>
                  <a:lnTo>
                    <a:pt x="0" y="201168"/>
                  </a:lnTo>
                  <a:lnTo>
                    <a:pt x="0" y="50291"/>
                  </a:lnTo>
                  <a:close/>
                </a:path>
                <a:path w="271780" h="201295">
                  <a:moveTo>
                    <a:pt x="0" y="50291"/>
                  </a:moveTo>
                  <a:lnTo>
                    <a:pt x="220980" y="50291"/>
                  </a:lnTo>
                  <a:lnTo>
                    <a:pt x="271271" y="0"/>
                  </a:lnTo>
                </a:path>
                <a:path w="271780" h="201295">
                  <a:moveTo>
                    <a:pt x="220980" y="50291"/>
                  </a:moveTo>
                  <a:lnTo>
                    <a:pt x="220980" y="201168"/>
                  </a:lnTo>
                </a:path>
              </a:pathLst>
            </a:custGeom>
            <a:ln w="1905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63673" y="4193285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80" h="201295">
                  <a:moveTo>
                    <a:pt x="0" y="50291"/>
                  </a:moveTo>
                  <a:lnTo>
                    <a:pt x="50292" y="0"/>
                  </a:lnTo>
                  <a:lnTo>
                    <a:pt x="271271" y="0"/>
                  </a:lnTo>
                  <a:lnTo>
                    <a:pt x="271271" y="150875"/>
                  </a:lnTo>
                  <a:lnTo>
                    <a:pt x="220980" y="201168"/>
                  </a:lnTo>
                  <a:lnTo>
                    <a:pt x="0" y="201168"/>
                  </a:lnTo>
                  <a:lnTo>
                    <a:pt x="0" y="50291"/>
                  </a:lnTo>
                  <a:close/>
                </a:path>
                <a:path w="271780" h="201295">
                  <a:moveTo>
                    <a:pt x="0" y="50291"/>
                  </a:moveTo>
                  <a:lnTo>
                    <a:pt x="220980" y="50291"/>
                  </a:lnTo>
                  <a:lnTo>
                    <a:pt x="271271" y="0"/>
                  </a:lnTo>
                </a:path>
                <a:path w="271780" h="201295">
                  <a:moveTo>
                    <a:pt x="220980" y="50291"/>
                  </a:moveTo>
                  <a:lnTo>
                    <a:pt x="220980" y="201168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567434" y="4193285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80" h="201295">
                  <a:moveTo>
                    <a:pt x="0" y="50291"/>
                  </a:moveTo>
                  <a:lnTo>
                    <a:pt x="50291" y="0"/>
                  </a:lnTo>
                  <a:lnTo>
                    <a:pt x="271272" y="0"/>
                  </a:lnTo>
                  <a:lnTo>
                    <a:pt x="271272" y="150875"/>
                  </a:lnTo>
                  <a:lnTo>
                    <a:pt x="220979" y="201168"/>
                  </a:lnTo>
                  <a:lnTo>
                    <a:pt x="0" y="201168"/>
                  </a:lnTo>
                  <a:lnTo>
                    <a:pt x="0" y="50291"/>
                  </a:lnTo>
                  <a:close/>
                </a:path>
                <a:path w="271780" h="201295">
                  <a:moveTo>
                    <a:pt x="0" y="50291"/>
                  </a:moveTo>
                  <a:lnTo>
                    <a:pt x="220979" y="50291"/>
                  </a:lnTo>
                  <a:lnTo>
                    <a:pt x="271272" y="0"/>
                  </a:lnTo>
                </a:path>
                <a:path w="271780" h="201295">
                  <a:moveTo>
                    <a:pt x="220979" y="50291"/>
                  </a:moveTo>
                  <a:lnTo>
                    <a:pt x="220979" y="201168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58389" y="4193285"/>
              <a:ext cx="273050" cy="201295"/>
            </a:xfrm>
            <a:custGeom>
              <a:avLst/>
              <a:gdLst/>
              <a:ahLst/>
              <a:cxnLst/>
              <a:rect l="l" t="t" r="r" b="b"/>
              <a:pathLst>
                <a:path w="273050" h="201295">
                  <a:moveTo>
                    <a:pt x="0" y="50291"/>
                  </a:moveTo>
                  <a:lnTo>
                    <a:pt x="50292" y="0"/>
                  </a:lnTo>
                  <a:lnTo>
                    <a:pt x="272796" y="0"/>
                  </a:lnTo>
                  <a:lnTo>
                    <a:pt x="272796" y="150875"/>
                  </a:lnTo>
                  <a:lnTo>
                    <a:pt x="222504" y="201168"/>
                  </a:lnTo>
                  <a:lnTo>
                    <a:pt x="0" y="201168"/>
                  </a:lnTo>
                  <a:lnTo>
                    <a:pt x="0" y="50291"/>
                  </a:lnTo>
                  <a:close/>
                </a:path>
                <a:path w="273050" h="201295">
                  <a:moveTo>
                    <a:pt x="0" y="50291"/>
                  </a:moveTo>
                  <a:lnTo>
                    <a:pt x="222504" y="50291"/>
                  </a:lnTo>
                  <a:lnTo>
                    <a:pt x="272796" y="0"/>
                  </a:lnTo>
                </a:path>
                <a:path w="273050" h="201295">
                  <a:moveTo>
                    <a:pt x="222504" y="50291"/>
                  </a:moveTo>
                  <a:lnTo>
                    <a:pt x="222504" y="201168"/>
                  </a:lnTo>
                </a:path>
              </a:pathLst>
            </a:custGeom>
            <a:ln w="190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15589" y="2910077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80" h="201294">
                  <a:moveTo>
                    <a:pt x="0" y="50292"/>
                  </a:moveTo>
                  <a:lnTo>
                    <a:pt x="50292" y="0"/>
                  </a:lnTo>
                  <a:lnTo>
                    <a:pt x="271272" y="0"/>
                  </a:lnTo>
                  <a:lnTo>
                    <a:pt x="271272" y="150875"/>
                  </a:lnTo>
                  <a:lnTo>
                    <a:pt x="220980" y="201168"/>
                  </a:lnTo>
                  <a:lnTo>
                    <a:pt x="0" y="201168"/>
                  </a:lnTo>
                  <a:lnTo>
                    <a:pt x="0" y="50292"/>
                  </a:lnTo>
                  <a:close/>
                </a:path>
                <a:path w="271780" h="201294">
                  <a:moveTo>
                    <a:pt x="0" y="50292"/>
                  </a:moveTo>
                  <a:lnTo>
                    <a:pt x="220980" y="50292"/>
                  </a:lnTo>
                  <a:lnTo>
                    <a:pt x="271272" y="0"/>
                  </a:lnTo>
                </a:path>
                <a:path w="271780" h="201294">
                  <a:moveTo>
                    <a:pt x="220980" y="50292"/>
                  </a:moveTo>
                  <a:lnTo>
                    <a:pt x="220980" y="201168"/>
                  </a:lnTo>
                </a:path>
              </a:pathLst>
            </a:custGeom>
            <a:ln w="1905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24633" y="2910077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80" h="201294">
                  <a:moveTo>
                    <a:pt x="0" y="50292"/>
                  </a:moveTo>
                  <a:lnTo>
                    <a:pt x="50292" y="0"/>
                  </a:lnTo>
                  <a:lnTo>
                    <a:pt x="271272" y="0"/>
                  </a:lnTo>
                  <a:lnTo>
                    <a:pt x="271272" y="150875"/>
                  </a:lnTo>
                  <a:lnTo>
                    <a:pt x="220980" y="201168"/>
                  </a:lnTo>
                  <a:lnTo>
                    <a:pt x="0" y="201168"/>
                  </a:lnTo>
                  <a:lnTo>
                    <a:pt x="0" y="50292"/>
                  </a:lnTo>
                  <a:close/>
                </a:path>
                <a:path w="271780" h="201294">
                  <a:moveTo>
                    <a:pt x="0" y="50292"/>
                  </a:moveTo>
                  <a:lnTo>
                    <a:pt x="220980" y="50292"/>
                  </a:lnTo>
                  <a:lnTo>
                    <a:pt x="271272" y="0"/>
                  </a:lnTo>
                </a:path>
                <a:path w="271780" h="201294">
                  <a:moveTo>
                    <a:pt x="220980" y="50292"/>
                  </a:moveTo>
                  <a:lnTo>
                    <a:pt x="220980" y="201168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28393" y="2910077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80" h="201294">
                  <a:moveTo>
                    <a:pt x="0" y="50292"/>
                  </a:moveTo>
                  <a:lnTo>
                    <a:pt x="50292" y="0"/>
                  </a:lnTo>
                  <a:lnTo>
                    <a:pt x="271272" y="0"/>
                  </a:lnTo>
                  <a:lnTo>
                    <a:pt x="271272" y="150875"/>
                  </a:lnTo>
                  <a:lnTo>
                    <a:pt x="220980" y="201168"/>
                  </a:lnTo>
                  <a:lnTo>
                    <a:pt x="0" y="201168"/>
                  </a:lnTo>
                  <a:lnTo>
                    <a:pt x="0" y="50292"/>
                  </a:lnTo>
                  <a:close/>
                </a:path>
                <a:path w="271780" h="201294">
                  <a:moveTo>
                    <a:pt x="0" y="50292"/>
                  </a:moveTo>
                  <a:lnTo>
                    <a:pt x="220980" y="50292"/>
                  </a:lnTo>
                  <a:lnTo>
                    <a:pt x="271272" y="0"/>
                  </a:lnTo>
                </a:path>
                <a:path w="271780" h="201294">
                  <a:moveTo>
                    <a:pt x="220980" y="50292"/>
                  </a:moveTo>
                  <a:lnTo>
                    <a:pt x="220980" y="201168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419350" y="2910077"/>
              <a:ext cx="271780" cy="201295"/>
            </a:xfrm>
            <a:custGeom>
              <a:avLst/>
              <a:gdLst/>
              <a:ahLst/>
              <a:cxnLst/>
              <a:rect l="l" t="t" r="r" b="b"/>
              <a:pathLst>
                <a:path w="271780" h="201294">
                  <a:moveTo>
                    <a:pt x="0" y="50292"/>
                  </a:moveTo>
                  <a:lnTo>
                    <a:pt x="50292" y="0"/>
                  </a:lnTo>
                  <a:lnTo>
                    <a:pt x="271272" y="0"/>
                  </a:lnTo>
                  <a:lnTo>
                    <a:pt x="271272" y="150875"/>
                  </a:lnTo>
                  <a:lnTo>
                    <a:pt x="220980" y="201168"/>
                  </a:lnTo>
                  <a:lnTo>
                    <a:pt x="0" y="201168"/>
                  </a:lnTo>
                  <a:lnTo>
                    <a:pt x="0" y="50292"/>
                  </a:lnTo>
                  <a:close/>
                </a:path>
                <a:path w="271780" h="201294">
                  <a:moveTo>
                    <a:pt x="0" y="50292"/>
                  </a:moveTo>
                  <a:lnTo>
                    <a:pt x="220980" y="50292"/>
                  </a:lnTo>
                  <a:lnTo>
                    <a:pt x="271272" y="0"/>
                  </a:lnTo>
                </a:path>
                <a:path w="271780" h="201294">
                  <a:moveTo>
                    <a:pt x="220980" y="50292"/>
                  </a:moveTo>
                  <a:lnTo>
                    <a:pt x="220980" y="201168"/>
                  </a:lnTo>
                </a:path>
              </a:pathLst>
            </a:custGeom>
            <a:ln w="190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5899" y="2977895"/>
              <a:ext cx="841248" cy="23317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7849" y="3149091"/>
              <a:ext cx="325881" cy="23749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059" y="2336291"/>
              <a:ext cx="298703" cy="2987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5963" y="3608831"/>
              <a:ext cx="298703" cy="298704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3193542" y="2389124"/>
            <a:ext cx="4464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蜂窝网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53464" y="1887092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泰国本地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84249" y="3209290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泰国本地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791458" y="4327397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本地接入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870063" y="2209038"/>
            <a:ext cx="5549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YaHei"/>
                <a:cs typeface="Microsoft YaHei"/>
              </a:rPr>
              <a:t>In</a:t>
            </a:r>
            <a:r>
              <a:rPr sz="1100" spc="-5" dirty="0">
                <a:latin typeface="Microsoft YaHei"/>
                <a:cs typeface="Microsoft YaHei"/>
              </a:rPr>
              <a:t>t</a:t>
            </a:r>
            <a:r>
              <a:rPr sz="1100" dirty="0">
                <a:latin typeface="Microsoft YaHei"/>
                <a:cs typeface="Microsoft YaHei"/>
              </a:rPr>
              <a:t>ran</a:t>
            </a:r>
            <a:r>
              <a:rPr sz="1100" spc="-5" dirty="0">
                <a:latin typeface="Microsoft YaHei"/>
                <a:cs typeface="Microsoft YaHei"/>
              </a:rPr>
              <a:t>et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204197" y="4326382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娱乐应用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72667" y="3922902"/>
            <a:ext cx="421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Microsoft YaHei"/>
                <a:cs typeface="Microsoft YaHei"/>
              </a:rPr>
              <a:t>e</a:t>
            </a:r>
            <a:r>
              <a:rPr sz="1050" dirty="0">
                <a:latin typeface="Microsoft YaHei"/>
                <a:cs typeface="Microsoft YaHei"/>
              </a:rPr>
              <a:t>UICC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72057" y="2649728"/>
            <a:ext cx="421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Microsoft YaHei"/>
                <a:cs typeface="Microsoft YaHei"/>
              </a:rPr>
              <a:t>e</a:t>
            </a:r>
            <a:r>
              <a:rPr sz="1050" dirty="0">
                <a:latin typeface="Microsoft YaHei"/>
                <a:cs typeface="Microsoft YaHei"/>
              </a:rPr>
              <a:t>UICC</a:t>
            </a:r>
            <a:endParaRPr sz="1050">
              <a:latin typeface="Microsoft YaHei"/>
              <a:cs typeface="Microsoft YaHe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9447148" y="1526921"/>
            <a:ext cx="608330" cy="1001394"/>
            <a:chOff x="9447148" y="1526921"/>
            <a:chExt cx="608330" cy="1001394"/>
          </a:xfrm>
        </p:grpSpPr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6523" y="2060448"/>
              <a:ext cx="466344" cy="46786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450323" y="1530096"/>
              <a:ext cx="601980" cy="441959"/>
            </a:xfrm>
            <a:custGeom>
              <a:avLst/>
              <a:gdLst/>
              <a:ahLst/>
              <a:cxnLst/>
              <a:rect l="l" t="t" r="r" b="b"/>
              <a:pathLst>
                <a:path w="601979" h="441960">
                  <a:moveTo>
                    <a:pt x="455168" y="0"/>
                  </a:moveTo>
                  <a:lnTo>
                    <a:pt x="146811" y="0"/>
                  </a:lnTo>
                  <a:lnTo>
                    <a:pt x="100429" y="7489"/>
                  </a:lnTo>
                  <a:lnTo>
                    <a:pt x="60130" y="28342"/>
                  </a:lnTo>
                  <a:lnTo>
                    <a:pt x="28342" y="60130"/>
                  </a:lnTo>
                  <a:lnTo>
                    <a:pt x="7489" y="100429"/>
                  </a:lnTo>
                  <a:lnTo>
                    <a:pt x="0" y="146812"/>
                  </a:lnTo>
                  <a:lnTo>
                    <a:pt x="0" y="295148"/>
                  </a:lnTo>
                  <a:lnTo>
                    <a:pt x="7489" y="341530"/>
                  </a:lnTo>
                  <a:lnTo>
                    <a:pt x="28342" y="381829"/>
                  </a:lnTo>
                  <a:lnTo>
                    <a:pt x="60130" y="413617"/>
                  </a:lnTo>
                  <a:lnTo>
                    <a:pt x="100429" y="434470"/>
                  </a:lnTo>
                  <a:lnTo>
                    <a:pt x="146811" y="441959"/>
                  </a:lnTo>
                  <a:lnTo>
                    <a:pt x="455168" y="441959"/>
                  </a:lnTo>
                  <a:lnTo>
                    <a:pt x="501550" y="434470"/>
                  </a:lnTo>
                  <a:lnTo>
                    <a:pt x="541849" y="413617"/>
                  </a:lnTo>
                  <a:lnTo>
                    <a:pt x="573637" y="381829"/>
                  </a:lnTo>
                  <a:lnTo>
                    <a:pt x="594490" y="341530"/>
                  </a:lnTo>
                  <a:lnTo>
                    <a:pt x="601979" y="295148"/>
                  </a:lnTo>
                  <a:lnTo>
                    <a:pt x="601979" y="146812"/>
                  </a:lnTo>
                  <a:lnTo>
                    <a:pt x="594490" y="100429"/>
                  </a:lnTo>
                  <a:lnTo>
                    <a:pt x="573637" y="60130"/>
                  </a:lnTo>
                  <a:lnTo>
                    <a:pt x="541849" y="28342"/>
                  </a:lnTo>
                  <a:lnTo>
                    <a:pt x="501550" y="7489"/>
                  </a:lnTo>
                  <a:lnTo>
                    <a:pt x="4551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450323" y="1530096"/>
              <a:ext cx="601980" cy="441959"/>
            </a:xfrm>
            <a:custGeom>
              <a:avLst/>
              <a:gdLst/>
              <a:ahLst/>
              <a:cxnLst/>
              <a:rect l="l" t="t" r="r" b="b"/>
              <a:pathLst>
                <a:path w="601979" h="441960">
                  <a:moveTo>
                    <a:pt x="0" y="146812"/>
                  </a:moveTo>
                  <a:lnTo>
                    <a:pt x="7489" y="100429"/>
                  </a:lnTo>
                  <a:lnTo>
                    <a:pt x="28342" y="60130"/>
                  </a:lnTo>
                  <a:lnTo>
                    <a:pt x="60130" y="28342"/>
                  </a:lnTo>
                  <a:lnTo>
                    <a:pt x="100429" y="7489"/>
                  </a:lnTo>
                  <a:lnTo>
                    <a:pt x="146811" y="0"/>
                  </a:lnTo>
                  <a:lnTo>
                    <a:pt x="455168" y="0"/>
                  </a:lnTo>
                  <a:lnTo>
                    <a:pt x="501550" y="7489"/>
                  </a:lnTo>
                  <a:lnTo>
                    <a:pt x="541849" y="28342"/>
                  </a:lnTo>
                  <a:lnTo>
                    <a:pt x="573637" y="60130"/>
                  </a:lnTo>
                  <a:lnTo>
                    <a:pt x="594490" y="100429"/>
                  </a:lnTo>
                  <a:lnTo>
                    <a:pt x="601979" y="146812"/>
                  </a:lnTo>
                  <a:lnTo>
                    <a:pt x="601979" y="295148"/>
                  </a:lnTo>
                  <a:lnTo>
                    <a:pt x="594490" y="341530"/>
                  </a:lnTo>
                  <a:lnTo>
                    <a:pt x="573637" y="381829"/>
                  </a:lnTo>
                  <a:lnTo>
                    <a:pt x="541849" y="413617"/>
                  </a:lnTo>
                  <a:lnTo>
                    <a:pt x="501550" y="434470"/>
                  </a:lnTo>
                  <a:lnTo>
                    <a:pt x="455168" y="441959"/>
                  </a:lnTo>
                  <a:lnTo>
                    <a:pt x="146811" y="441959"/>
                  </a:lnTo>
                  <a:lnTo>
                    <a:pt x="100429" y="434470"/>
                  </a:lnTo>
                  <a:lnTo>
                    <a:pt x="60130" y="413617"/>
                  </a:lnTo>
                  <a:lnTo>
                    <a:pt x="28342" y="381829"/>
                  </a:lnTo>
                  <a:lnTo>
                    <a:pt x="7489" y="341530"/>
                  </a:lnTo>
                  <a:lnTo>
                    <a:pt x="0" y="295148"/>
                  </a:lnTo>
                  <a:lnTo>
                    <a:pt x="0" y="14681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581515" y="1609420"/>
            <a:ext cx="3422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34342B"/>
                </a:solidFill>
                <a:latin typeface="Calibri"/>
                <a:cs typeface="Calibri"/>
              </a:rPr>
              <a:t>SMS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839461" y="2528237"/>
            <a:ext cx="5332095" cy="1579245"/>
            <a:chOff x="4839461" y="2528237"/>
            <a:chExt cx="5332095" cy="1579245"/>
          </a:xfrm>
        </p:grpSpPr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1871" y="3226308"/>
              <a:ext cx="592835" cy="55016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31808" y="3805427"/>
              <a:ext cx="839724" cy="30175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50908" y="3281172"/>
              <a:ext cx="620268" cy="47091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839461" y="2724658"/>
              <a:ext cx="271145" cy="220979"/>
            </a:xfrm>
            <a:custGeom>
              <a:avLst/>
              <a:gdLst/>
              <a:ahLst/>
              <a:cxnLst/>
              <a:rect l="l" t="t" r="r" b="b"/>
              <a:pathLst>
                <a:path w="271145" h="220980">
                  <a:moveTo>
                    <a:pt x="182245" y="113918"/>
                  </a:moveTo>
                  <a:lnTo>
                    <a:pt x="178688" y="123570"/>
                  </a:lnTo>
                  <a:lnTo>
                    <a:pt x="189102" y="125983"/>
                  </a:lnTo>
                  <a:lnTo>
                    <a:pt x="163195" y="170561"/>
                  </a:lnTo>
                  <a:lnTo>
                    <a:pt x="160023" y="178494"/>
                  </a:lnTo>
                  <a:lnTo>
                    <a:pt x="160210" y="185546"/>
                  </a:lnTo>
                  <a:lnTo>
                    <a:pt x="163730" y="191742"/>
                  </a:lnTo>
                  <a:lnTo>
                    <a:pt x="170561" y="197103"/>
                  </a:lnTo>
                  <a:lnTo>
                    <a:pt x="204342" y="216788"/>
                  </a:lnTo>
                  <a:lnTo>
                    <a:pt x="211917" y="220051"/>
                  </a:lnTo>
                  <a:lnTo>
                    <a:pt x="218836" y="220694"/>
                  </a:lnTo>
                  <a:lnTo>
                    <a:pt x="225113" y="218717"/>
                  </a:lnTo>
                  <a:lnTo>
                    <a:pt x="230759" y="214121"/>
                  </a:lnTo>
                  <a:lnTo>
                    <a:pt x="233991" y="210565"/>
                  </a:lnTo>
                  <a:lnTo>
                    <a:pt x="214375" y="210565"/>
                  </a:lnTo>
                  <a:lnTo>
                    <a:pt x="207010" y="206375"/>
                  </a:lnTo>
                  <a:lnTo>
                    <a:pt x="171323" y="185546"/>
                  </a:lnTo>
                  <a:lnTo>
                    <a:pt x="169799" y="180593"/>
                  </a:lnTo>
                  <a:lnTo>
                    <a:pt x="173354" y="174370"/>
                  </a:lnTo>
                  <a:lnTo>
                    <a:pt x="200025" y="128524"/>
                  </a:lnTo>
                  <a:lnTo>
                    <a:pt x="243670" y="128524"/>
                  </a:lnTo>
                  <a:lnTo>
                    <a:pt x="237236" y="127000"/>
                  </a:lnTo>
                  <a:lnTo>
                    <a:pt x="238711" y="124459"/>
                  </a:lnTo>
                  <a:lnTo>
                    <a:pt x="226313" y="124459"/>
                  </a:lnTo>
                  <a:lnTo>
                    <a:pt x="205232" y="119506"/>
                  </a:lnTo>
                  <a:lnTo>
                    <a:pt x="206783" y="116839"/>
                  </a:lnTo>
                  <a:lnTo>
                    <a:pt x="194437" y="116839"/>
                  </a:lnTo>
                  <a:lnTo>
                    <a:pt x="182245" y="113918"/>
                  </a:lnTo>
                  <a:close/>
                </a:path>
                <a:path w="271145" h="220980">
                  <a:moveTo>
                    <a:pt x="236854" y="188340"/>
                  </a:moveTo>
                  <a:lnTo>
                    <a:pt x="232283" y="194690"/>
                  </a:lnTo>
                  <a:lnTo>
                    <a:pt x="228091" y="200025"/>
                  </a:lnTo>
                  <a:lnTo>
                    <a:pt x="224282" y="204596"/>
                  </a:lnTo>
                  <a:lnTo>
                    <a:pt x="220090" y="209930"/>
                  </a:lnTo>
                  <a:lnTo>
                    <a:pt x="214375" y="210565"/>
                  </a:lnTo>
                  <a:lnTo>
                    <a:pt x="233991" y="210565"/>
                  </a:lnTo>
                  <a:lnTo>
                    <a:pt x="234568" y="209930"/>
                  </a:lnTo>
                  <a:lnTo>
                    <a:pt x="244728" y="197484"/>
                  </a:lnTo>
                  <a:lnTo>
                    <a:pt x="241935" y="194437"/>
                  </a:lnTo>
                  <a:lnTo>
                    <a:pt x="239267" y="191388"/>
                  </a:lnTo>
                  <a:lnTo>
                    <a:pt x="236854" y="188340"/>
                  </a:lnTo>
                  <a:close/>
                </a:path>
                <a:path w="271145" h="220980">
                  <a:moveTo>
                    <a:pt x="243670" y="128524"/>
                  </a:moveTo>
                  <a:lnTo>
                    <a:pt x="200025" y="128524"/>
                  </a:lnTo>
                  <a:lnTo>
                    <a:pt x="221107" y="133350"/>
                  </a:lnTo>
                  <a:lnTo>
                    <a:pt x="192912" y="181863"/>
                  </a:lnTo>
                  <a:lnTo>
                    <a:pt x="202184" y="187197"/>
                  </a:lnTo>
                  <a:lnTo>
                    <a:pt x="232028" y="135889"/>
                  </a:lnTo>
                  <a:lnTo>
                    <a:pt x="270460" y="135889"/>
                  </a:lnTo>
                  <a:lnTo>
                    <a:pt x="271017" y="135000"/>
                  </a:lnTo>
                  <a:lnTo>
                    <a:pt x="243670" y="128524"/>
                  </a:lnTo>
                  <a:close/>
                </a:path>
                <a:path w="271145" h="220980">
                  <a:moveTo>
                    <a:pt x="218566" y="163956"/>
                  </a:moveTo>
                  <a:lnTo>
                    <a:pt x="217170" y="167893"/>
                  </a:lnTo>
                  <a:lnTo>
                    <a:pt x="215900" y="171576"/>
                  </a:lnTo>
                  <a:lnTo>
                    <a:pt x="214629" y="174751"/>
                  </a:lnTo>
                  <a:lnTo>
                    <a:pt x="218059" y="176911"/>
                  </a:lnTo>
                  <a:lnTo>
                    <a:pt x="221614" y="178942"/>
                  </a:lnTo>
                  <a:lnTo>
                    <a:pt x="225298" y="180975"/>
                  </a:lnTo>
                  <a:lnTo>
                    <a:pt x="231251" y="183001"/>
                  </a:lnTo>
                  <a:lnTo>
                    <a:pt x="236918" y="182229"/>
                  </a:lnTo>
                  <a:lnTo>
                    <a:pt x="242300" y="178671"/>
                  </a:lnTo>
                  <a:lnTo>
                    <a:pt x="246987" y="172846"/>
                  </a:lnTo>
                  <a:lnTo>
                    <a:pt x="232028" y="172846"/>
                  </a:lnTo>
                  <a:lnTo>
                    <a:pt x="227964" y="170306"/>
                  </a:lnTo>
                  <a:lnTo>
                    <a:pt x="225171" y="168655"/>
                  </a:lnTo>
                  <a:lnTo>
                    <a:pt x="222123" y="166624"/>
                  </a:lnTo>
                  <a:lnTo>
                    <a:pt x="218566" y="163956"/>
                  </a:lnTo>
                  <a:close/>
                </a:path>
                <a:path w="271145" h="220980">
                  <a:moveTo>
                    <a:pt x="270460" y="135889"/>
                  </a:moveTo>
                  <a:lnTo>
                    <a:pt x="232028" y="135889"/>
                  </a:lnTo>
                  <a:lnTo>
                    <a:pt x="254635" y="140969"/>
                  </a:lnTo>
                  <a:lnTo>
                    <a:pt x="250686" y="147615"/>
                  </a:lnTo>
                  <a:lnTo>
                    <a:pt x="246856" y="153844"/>
                  </a:lnTo>
                  <a:lnTo>
                    <a:pt x="243169" y="159668"/>
                  </a:lnTo>
                  <a:lnTo>
                    <a:pt x="239649" y="165100"/>
                  </a:lnTo>
                  <a:lnTo>
                    <a:pt x="235965" y="171068"/>
                  </a:lnTo>
                  <a:lnTo>
                    <a:pt x="232028" y="172846"/>
                  </a:lnTo>
                  <a:lnTo>
                    <a:pt x="246987" y="172846"/>
                  </a:lnTo>
                  <a:lnTo>
                    <a:pt x="247396" y="172338"/>
                  </a:lnTo>
                  <a:lnTo>
                    <a:pt x="252372" y="164576"/>
                  </a:lnTo>
                  <a:lnTo>
                    <a:pt x="257968" y="155765"/>
                  </a:lnTo>
                  <a:lnTo>
                    <a:pt x="270460" y="135889"/>
                  </a:lnTo>
                  <a:close/>
                </a:path>
                <a:path w="271145" h="220980">
                  <a:moveTo>
                    <a:pt x="116204" y="142493"/>
                  </a:moveTo>
                  <a:lnTo>
                    <a:pt x="114300" y="153542"/>
                  </a:lnTo>
                  <a:lnTo>
                    <a:pt x="125924" y="155473"/>
                  </a:lnTo>
                  <a:lnTo>
                    <a:pt x="161036" y="161670"/>
                  </a:lnTo>
                  <a:lnTo>
                    <a:pt x="162051" y="158876"/>
                  </a:lnTo>
                  <a:lnTo>
                    <a:pt x="163481" y="155765"/>
                  </a:lnTo>
                  <a:lnTo>
                    <a:pt x="165226" y="152400"/>
                  </a:lnTo>
                  <a:lnTo>
                    <a:pt x="146938" y="148970"/>
                  </a:lnTo>
                  <a:lnTo>
                    <a:pt x="148194" y="146812"/>
                  </a:lnTo>
                  <a:lnTo>
                    <a:pt x="136525" y="146812"/>
                  </a:lnTo>
                  <a:lnTo>
                    <a:pt x="129666" y="145414"/>
                  </a:lnTo>
                  <a:lnTo>
                    <a:pt x="122936" y="143890"/>
                  </a:lnTo>
                  <a:lnTo>
                    <a:pt x="116204" y="142493"/>
                  </a:lnTo>
                  <a:close/>
                </a:path>
                <a:path w="271145" h="220980">
                  <a:moveTo>
                    <a:pt x="153542" y="82422"/>
                  </a:moveTo>
                  <a:lnTo>
                    <a:pt x="148716" y="90677"/>
                  </a:lnTo>
                  <a:lnTo>
                    <a:pt x="163957" y="99567"/>
                  </a:lnTo>
                  <a:lnTo>
                    <a:pt x="136525" y="146812"/>
                  </a:lnTo>
                  <a:lnTo>
                    <a:pt x="148194" y="146812"/>
                  </a:lnTo>
                  <a:lnTo>
                    <a:pt x="172720" y="104647"/>
                  </a:lnTo>
                  <a:lnTo>
                    <a:pt x="191113" y="104647"/>
                  </a:lnTo>
                  <a:lnTo>
                    <a:pt x="191262" y="104393"/>
                  </a:lnTo>
                  <a:lnTo>
                    <a:pt x="177546" y="96392"/>
                  </a:lnTo>
                  <a:lnTo>
                    <a:pt x="180496" y="91312"/>
                  </a:lnTo>
                  <a:lnTo>
                    <a:pt x="168783" y="91312"/>
                  </a:lnTo>
                  <a:lnTo>
                    <a:pt x="153542" y="82422"/>
                  </a:lnTo>
                  <a:close/>
                </a:path>
                <a:path w="271145" h="220980">
                  <a:moveTo>
                    <a:pt x="100830" y="51688"/>
                  </a:moveTo>
                  <a:lnTo>
                    <a:pt x="92963" y="51688"/>
                  </a:lnTo>
                  <a:lnTo>
                    <a:pt x="92784" y="63372"/>
                  </a:lnTo>
                  <a:lnTo>
                    <a:pt x="92678" y="74040"/>
                  </a:lnTo>
                  <a:lnTo>
                    <a:pt x="94662" y="94646"/>
                  </a:lnTo>
                  <a:lnTo>
                    <a:pt x="99054" y="115054"/>
                  </a:lnTo>
                  <a:lnTo>
                    <a:pt x="105790" y="134746"/>
                  </a:lnTo>
                  <a:lnTo>
                    <a:pt x="111125" y="133222"/>
                  </a:lnTo>
                  <a:lnTo>
                    <a:pt x="115442" y="132079"/>
                  </a:lnTo>
                  <a:lnTo>
                    <a:pt x="118617" y="131190"/>
                  </a:lnTo>
                  <a:lnTo>
                    <a:pt x="110140" y="111303"/>
                  </a:lnTo>
                  <a:lnTo>
                    <a:pt x="104330" y="90487"/>
                  </a:lnTo>
                  <a:lnTo>
                    <a:pt x="101203" y="68833"/>
                  </a:lnTo>
                  <a:lnTo>
                    <a:pt x="100830" y="51688"/>
                  </a:lnTo>
                  <a:close/>
                </a:path>
                <a:path w="271145" h="220980">
                  <a:moveTo>
                    <a:pt x="28448" y="76834"/>
                  </a:moveTo>
                  <a:lnTo>
                    <a:pt x="23622" y="85089"/>
                  </a:lnTo>
                  <a:lnTo>
                    <a:pt x="51688" y="101472"/>
                  </a:lnTo>
                  <a:lnTo>
                    <a:pt x="37591" y="125729"/>
                  </a:lnTo>
                  <a:lnTo>
                    <a:pt x="46862" y="131063"/>
                  </a:lnTo>
                  <a:lnTo>
                    <a:pt x="60960" y="106806"/>
                  </a:lnTo>
                  <a:lnTo>
                    <a:pt x="79965" y="106806"/>
                  </a:lnTo>
                  <a:lnTo>
                    <a:pt x="65786" y="98551"/>
                  </a:lnTo>
                  <a:lnTo>
                    <a:pt x="68879" y="93217"/>
                  </a:lnTo>
                  <a:lnTo>
                    <a:pt x="56514" y="93217"/>
                  </a:lnTo>
                  <a:lnTo>
                    <a:pt x="28448" y="76834"/>
                  </a:lnTo>
                  <a:close/>
                </a:path>
                <a:path w="271145" h="220980">
                  <a:moveTo>
                    <a:pt x="245745" y="91058"/>
                  </a:moveTo>
                  <a:lnTo>
                    <a:pt x="226313" y="124459"/>
                  </a:lnTo>
                  <a:lnTo>
                    <a:pt x="238711" y="124459"/>
                  </a:lnTo>
                  <a:lnTo>
                    <a:pt x="255015" y="96392"/>
                  </a:lnTo>
                  <a:lnTo>
                    <a:pt x="245745" y="91058"/>
                  </a:lnTo>
                  <a:close/>
                </a:path>
                <a:path w="271145" h="220980">
                  <a:moveTo>
                    <a:pt x="79965" y="106806"/>
                  </a:moveTo>
                  <a:lnTo>
                    <a:pt x="60960" y="106806"/>
                  </a:lnTo>
                  <a:lnTo>
                    <a:pt x="88011" y="122554"/>
                  </a:lnTo>
                  <a:lnTo>
                    <a:pt x="92837" y="114300"/>
                  </a:lnTo>
                  <a:lnTo>
                    <a:pt x="79965" y="106806"/>
                  </a:lnTo>
                  <a:close/>
                </a:path>
                <a:path w="271145" h="220980">
                  <a:moveTo>
                    <a:pt x="210565" y="89280"/>
                  </a:moveTo>
                  <a:lnTo>
                    <a:pt x="194437" y="116839"/>
                  </a:lnTo>
                  <a:lnTo>
                    <a:pt x="206783" y="116839"/>
                  </a:lnTo>
                  <a:lnTo>
                    <a:pt x="219710" y="94614"/>
                  </a:lnTo>
                  <a:lnTo>
                    <a:pt x="210565" y="89280"/>
                  </a:lnTo>
                  <a:close/>
                </a:path>
                <a:path w="271145" h="220980">
                  <a:moveTo>
                    <a:pt x="191113" y="104647"/>
                  </a:moveTo>
                  <a:lnTo>
                    <a:pt x="172720" y="104647"/>
                  </a:lnTo>
                  <a:lnTo>
                    <a:pt x="186436" y="112649"/>
                  </a:lnTo>
                  <a:lnTo>
                    <a:pt x="191113" y="104647"/>
                  </a:lnTo>
                  <a:close/>
                </a:path>
                <a:path w="271145" h="220980">
                  <a:moveTo>
                    <a:pt x="100716" y="46227"/>
                  </a:moveTo>
                  <a:lnTo>
                    <a:pt x="83692" y="46227"/>
                  </a:lnTo>
                  <a:lnTo>
                    <a:pt x="56514" y="93217"/>
                  </a:lnTo>
                  <a:lnTo>
                    <a:pt x="68879" y="93217"/>
                  </a:lnTo>
                  <a:lnTo>
                    <a:pt x="92963" y="51688"/>
                  </a:lnTo>
                  <a:lnTo>
                    <a:pt x="100830" y="51688"/>
                  </a:lnTo>
                  <a:lnTo>
                    <a:pt x="100716" y="46227"/>
                  </a:lnTo>
                  <a:close/>
                </a:path>
                <a:path w="271145" h="220980">
                  <a:moveTo>
                    <a:pt x="187960" y="58292"/>
                  </a:moveTo>
                  <a:lnTo>
                    <a:pt x="168783" y="91312"/>
                  </a:lnTo>
                  <a:lnTo>
                    <a:pt x="180496" y="91312"/>
                  </a:lnTo>
                  <a:lnTo>
                    <a:pt x="196723" y="63372"/>
                  </a:lnTo>
                  <a:lnTo>
                    <a:pt x="187960" y="58292"/>
                  </a:lnTo>
                  <a:close/>
                </a:path>
                <a:path w="271145" h="220980">
                  <a:moveTo>
                    <a:pt x="41783" y="0"/>
                  </a:moveTo>
                  <a:lnTo>
                    <a:pt x="36702" y="8762"/>
                  </a:lnTo>
                  <a:lnTo>
                    <a:pt x="84454" y="36575"/>
                  </a:lnTo>
                  <a:lnTo>
                    <a:pt x="66186" y="46319"/>
                  </a:lnTo>
                  <a:lnTo>
                    <a:pt x="46037" y="54419"/>
                  </a:lnTo>
                  <a:lnTo>
                    <a:pt x="23983" y="60900"/>
                  </a:lnTo>
                  <a:lnTo>
                    <a:pt x="0" y="65786"/>
                  </a:lnTo>
                  <a:lnTo>
                    <a:pt x="1142" y="68833"/>
                  </a:lnTo>
                  <a:lnTo>
                    <a:pt x="2412" y="72643"/>
                  </a:lnTo>
                  <a:lnTo>
                    <a:pt x="3810" y="77342"/>
                  </a:lnTo>
                  <a:lnTo>
                    <a:pt x="26525" y="71749"/>
                  </a:lnTo>
                  <a:lnTo>
                    <a:pt x="47418" y="64690"/>
                  </a:lnTo>
                  <a:lnTo>
                    <a:pt x="66478" y="56179"/>
                  </a:lnTo>
                  <a:lnTo>
                    <a:pt x="83692" y="46227"/>
                  </a:lnTo>
                  <a:lnTo>
                    <a:pt x="100716" y="46227"/>
                  </a:lnTo>
                  <a:lnTo>
                    <a:pt x="100711" y="45974"/>
                  </a:lnTo>
                  <a:lnTo>
                    <a:pt x="120796" y="45974"/>
                  </a:lnTo>
                  <a:lnTo>
                    <a:pt x="102488" y="35305"/>
                  </a:lnTo>
                  <a:lnTo>
                    <a:pt x="105568" y="29971"/>
                  </a:lnTo>
                  <a:lnTo>
                    <a:pt x="93217" y="29971"/>
                  </a:lnTo>
                  <a:lnTo>
                    <a:pt x="41783" y="0"/>
                  </a:lnTo>
                  <a:close/>
                </a:path>
                <a:path w="271145" h="220980">
                  <a:moveTo>
                    <a:pt x="120796" y="45974"/>
                  </a:moveTo>
                  <a:lnTo>
                    <a:pt x="100711" y="45974"/>
                  </a:lnTo>
                  <a:lnTo>
                    <a:pt x="148843" y="74040"/>
                  </a:lnTo>
                  <a:lnTo>
                    <a:pt x="153924" y="65277"/>
                  </a:lnTo>
                  <a:lnTo>
                    <a:pt x="120796" y="45974"/>
                  </a:lnTo>
                  <a:close/>
                </a:path>
                <a:path w="271145" h="220980">
                  <a:moveTo>
                    <a:pt x="105663" y="8636"/>
                  </a:moveTo>
                  <a:lnTo>
                    <a:pt x="93217" y="29971"/>
                  </a:lnTo>
                  <a:lnTo>
                    <a:pt x="105568" y="29971"/>
                  </a:lnTo>
                  <a:lnTo>
                    <a:pt x="114808" y="13969"/>
                  </a:lnTo>
                  <a:lnTo>
                    <a:pt x="105663" y="8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073268" y="2856484"/>
              <a:ext cx="283845" cy="236220"/>
            </a:xfrm>
            <a:custGeom>
              <a:avLst/>
              <a:gdLst/>
              <a:ahLst/>
              <a:cxnLst/>
              <a:rect l="l" t="t" r="r" b="b"/>
              <a:pathLst>
                <a:path w="283845" h="236219">
                  <a:moveTo>
                    <a:pt x="201692" y="207010"/>
                  </a:moveTo>
                  <a:lnTo>
                    <a:pt x="181101" y="207010"/>
                  </a:lnTo>
                  <a:lnTo>
                    <a:pt x="214883" y="226060"/>
                  </a:lnTo>
                  <a:lnTo>
                    <a:pt x="211581" y="231140"/>
                  </a:lnTo>
                  <a:lnTo>
                    <a:pt x="220471" y="236220"/>
                  </a:lnTo>
                  <a:lnTo>
                    <a:pt x="231584" y="217170"/>
                  </a:lnTo>
                  <a:lnTo>
                    <a:pt x="219709" y="217170"/>
                  </a:lnTo>
                  <a:lnTo>
                    <a:pt x="201692" y="207010"/>
                  </a:lnTo>
                  <a:close/>
                </a:path>
                <a:path w="283845" h="236219">
                  <a:moveTo>
                    <a:pt x="218070" y="173990"/>
                  </a:moveTo>
                  <a:lnTo>
                    <a:pt x="199770" y="173990"/>
                  </a:lnTo>
                  <a:lnTo>
                    <a:pt x="233425" y="194310"/>
                  </a:lnTo>
                  <a:lnTo>
                    <a:pt x="219709" y="217170"/>
                  </a:lnTo>
                  <a:lnTo>
                    <a:pt x="231584" y="217170"/>
                  </a:lnTo>
                  <a:lnTo>
                    <a:pt x="247141" y="190500"/>
                  </a:lnTo>
                  <a:lnTo>
                    <a:pt x="218070" y="173990"/>
                  </a:lnTo>
                  <a:close/>
                </a:path>
                <a:path w="283845" h="236219">
                  <a:moveTo>
                    <a:pt x="195706" y="161290"/>
                  </a:moveTo>
                  <a:lnTo>
                    <a:pt x="168909" y="207010"/>
                  </a:lnTo>
                  <a:lnTo>
                    <a:pt x="177800" y="212090"/>
                  </a:lnTo>
                  <a:lnTo>
                    <a:pt x="181101" y="207010"/>
                  </a:lnTo>
                  <a:lnTo>
                    <a:pt x="201692" y="207010"/>
                  </a:lnTo>
                  <a:lnTo>
                    <a:pt x="185927" y="198120"/>
                  </a:lnTo>
                  <a:lnTo>
                    <a:pt x="199770" y="173990"/>
                  </a:lnTo>
                  <a:lnTo>
                    <a:pt x="218070" y="173990"/>
                  </a:lnTo>
                  <a:lnTo>
                    <a:pt x="195706" y="161290"/>
                  </a:lnTo>
                  <a:close/>
                </a:path>
                <a:path w="283845" h="236219">
                  <a:moveTo>
                    <a:pt x="243243" y="158750"/>
                  </a:moveTo>
                  <a:lnTo>
                    <a:pt x="232282" y="158750"/>
                  </a:lnTo>
                  <a:lnTo>
                    <a:pt x="236472" y="167640"/>
                  </a:lnTo>
                  <a:lnTo>
                    <a:pt x="241601" y="176530"/>
                  </a:lnTo>
                  <a:lnTo>
                    <a:pt x="247659" y="184150"/>
                  </a:lnTo>
                  <a:lnTo>
                    <a:pt x="254634" y="193040"/>
                  </a:lnTo>
                  <a:lnTo>
                    <a:pt x="257428" y="190500"/>
                  </a:lnTo>
                  <a:lnTo>
                    <a:pt x="260603" y="187960"/>
                  </a:lnTo>
                  <a:lnTo>
                    <a:pt x="264286" y="185420"/>
                  </a:lnTo>
                  <a:lnTo>
                    <a:pt x="257355" y="179070"/>
                  </a:lnTo>
                  <a:lnTo>
                    <a:pt x="251412" y="171450"/>
                  </a:lnTo>
                  <a:lnTo>
                    <a:pt x="246445" y="163830"/>
                  </a:lnTo>
                  <a:lnTo>
                    <a:pt x="243243" y="158750"/>
                  </a:lnTo>
                  <a:close/>
                </a:path>
                <a:path w="283845" h="236219">
                  <a:moveTo>
                    <a:pt x="122681" y="158750"/>
                  </a:moveTo>
                  <a:lnTo>
                    <a:pt x="119633" y="168910"/>
                  </a:lnTo>
                  <a:lnTo>
                    <a:pt x="169925" y="187960"/>
                  </a:lnTo>
                  <a:lnTo>
                    <a:pt x="171703" y="184150"/>
                  </a:lnTo>
                  <a:lnTo>
                    <a:pt x="173481" y="181610"/>
                  </a:lnTo>
                  <a:lnTo>
                    <a:pt x="175132" y="179070"/>
                  </a:lnTo>
                  <a:lnTo>
                    <a:pt x="169417" y="177800"/>
                  </a:lnTo>
                  <a:lnTo>
                    <a:pt x="158495" y="172720"/>
                  </a:lnTo>
                  <a:lnTo>
                    <a:pt x="160781" y="168910"/>
                  </a:lnTo>
                  <a:lnTo>
                    <a:pt x="149478" y="168910"/>
                  </a:lnTo>
                  <a:lnTo>
                    <a:pt x="145795" y="167640"/>
                  </a:lnTo>
                  <a:lnTo>
                    <a:pt x="142239" y="166370"/>
                  </a:lnTo>
                  <a:lnTo>
                    <a:pt x="138810" y="165100"/>
                  </a:lnTo>
                  <a:lnTo>
                    <a:pt x="141052" y="161290"/>
                  </a:lnTo>
                  <a:lnTo>
                    <a:pt x="130428" y="161290"/>
                  </a:lnTo>
                  <a:lnTo>
                    <a:pt x="127761" y="160020"/>
                  </a:lnTo>
                  <a:lnTo>
                    <a:pt x="125221" y="160020"/>
                  </a:lnTo>
                  <a:lnTo>
                    <a:pt x="122681" y="158750"/>
                  </a:lnTo>
                  <a:close/>
                </a:path>
                <a:path w="283845" h="236219">
                  <a:moveTo>
                    <a:pt x="189179" y="109220"/>
                  </a:moveTo>
                  <a:lnTo>
                    <a:pt x="171450" y="109220"/>
                  </a:lnTo>
                  <a:lnTo>
                    <a:pt x="180975" y="115570"/>
                  </a:lnTo>
                  <a:lnTo>
                    <a:pt x="149478" y="168910"/>
                  </a:lnTo>
                  <a:lnTo>
                    <a:pt x="160781" y="168910"/>
                  </a:lnTo>
                  <a:lnTo>
                    <a:pt x="172973" y="148590"/>
                  </a:lnTo>
                  <a:lnTo>
                    <a:pt x="189081" y="148590"/>
                  </a:lnTo>
                  <a:lnTo>
                    <a:pt x="189864" y="147320"/>
                  </a:lnTo>
                  <a:lnTo>
                    <a:pt x="177545" y="139700"/>
                  </a:lnTo>
                  <a:lnTo>
                    <a:pt x="189229" y="120650"/>
                  </a:lnTo>
                  <a:lnTo>
                    <a:pt x="205544" y="120650"/>
                  </a:lnTo>
                  <a:lnTo>
                    <a:pt x="209286" y="114300"/>
                  </a:lnTo>
                  <a:lnTo>
                    <a:pt x="197865" y="114300"/>
                  </a:lnTo>
                  <a:lnTo>
                    <a:pt x="189179" y="109220"/>
                  </a:lnTo>
                  <a:close/>
                </a:path>
                <a:path w="283845" h="236219">
                  <a:moveTo>
                    <a:pt x="33019" y="115570"/>
                  </a:moveTo>
                  <a:lnTo>
                    <a:pt x="33654" y="119380"/>
                  </a:lnTo>
                  <a:lnTo>
                    <a:pt x="34035" y="123190"/>
                  </a:lnTo>
                  <a:lnTo>
                    <a:pt x="34162" y="127000"/>
                  </a:lnTo>
                  <a:lnTo>
                    <a:pt x="58356" y="129540"/>
                  </a:lnTo>
                  <a:lnTo>
                    <a:pt x="81406" y="129540"/>
                  </a:lnTo>
                  <a:lnTo>
                    <a:pt x="81279" y="135890"/>
                  </a:lnTo>
                  <a:lnTo>
                    <a:pt x="81914" y="140970"/>
                  </a:lnTo>
                  <a:lnTo>
                    <a:pt x="85470" y="153670"/>
                  </a:lnTo>
                  <a:lnTo>
                    <a:pt x="89407" y="158750"/>
                  </a:lnTo>
                  <a:lnTo>
                    <a:pt x="95250" y="162560"/>
                  </a:lnTo>
                  <a:lnTo>
                    <a:pt x="100710" y="165100"/>
                  </a:lnTo>
                  <a:lnTo>
                    <a:pt x="106552" y="165100"/>
                  </a:lnTo>
                  <a:lnTo>
                    <a:pt x="112775" y="158750"/>
                  </a:lnTo>
                  <a:lnTo>
                    <a:pt x="117855" y="153670"/>
                  </a:lnTo>
                  <a:lnTo>
                    <a:pt x="99313" y="153670"/>
                  </a:lnTo>
                  <a:lnTo>
                    <a:pt x="95884" y="147320"/>
                  </a:lnTo>
                  <a:lnTo>
                    <a:pt x="93344" y="142240"/>
                  </a:lnTo>
                  <a:lnTo>
                    <a:pt x="92075" y="135890"/>
                  </a:lnTo>
                  <a:lnTo>
                    <a:pt x="92201" y="128270"/>
                  </a:lnTo>
                  <a:lnTo>
                    <a:pt x="111839" y="125730"/>
                  </a:lnTo>
                  <a:lnTo>
                    <a:pt x="121259" y="123190"/>
                  </a:lnTo>
                  <a:lnTo>
                    <a:pt x="130428" y="119380"/>
                  </a:lnTo>
                  <a:lnTo>
                    <a:pt x="70792" y="119380"/>
                  </a:lnTo>
                  <a:lnTo>
                    <a:pt x="33019" y="115570"/>
                  </a:lnTo>
                  <a:close/>
                </a:path>
                <a:path w="283845" h="236219">
                  <a:moveTo>
                    <a:pt x="156463" y="116840"/>
                  </a:moveTo>
                  <a:lnTo>
                    <a:pt x="130428" y="161290"/>
                  </a:lnTo>
                  <a:lnTo>
                    <a:pt x="141052" y="161290"/>
                  </a:lnTo>
                  <a:lnTo>
                    <a:pt x="164210" y="121920"/>
                  </a:lnTo>
                  <a:lnTo>
                    <a:pt x="156463" y="116840"/>
                  </a:lnTo>
                  <a:close/>
                </a:path>
                <a:path w="283845" h="236219">
                  <a:moveTo>
                    <a:pt x="190880" y="147320"/>
                  </a:moveTo>
                  <a:lnTo>
                    <a:pt x="190753" y="156210"/>
                  </a:lnTo>
                  <a:lnTo>
                    <a:pt x="190626" y="158750"/>
                  </a:lnTo>
                  <a:lnTo>
                    <a:pt x="201868" y="160020"/>
                  </a:lnTo>
                  <a:lnTo>
                    <a:pt x="222684" y="160020"/>
                  </a:lnTo>
                  <a:lnTo>
                    <a:pt x="232282" y="158750"/>
                  </a:lnTo>
                  <a:lnTo>
                    <a:pt x="243243" y="158750"/>
                  </a:lnTo>
                  <a:lnTo>
                    <a:pt x="242442" y="157480"/>
                  </a:lnTo>
                  <a:lnTo>
                    <a:pt x="252208" y="153670"/>
                  </a:lnTo>
                  <a:lnTo>
                    <a:pt x="261508" y="151130"/>
                  </a:lnTo>
                  <a:lnTo>
                    <a:pt x="264458" y="149860"/>
                  </a:lnTo>
                  <a:lnTo>
                    <a:pt x="210010" y="149860"/>
                  </a:lnTo>
                  <a:lnTo>
                    <a:pt x="190880" y="147320"/>
                  </a:lnTo>
                  <a:close/>
                </a:path>
                <a:path w="283845" h="236219">
                  <a:moveTo>
                    <a:pt x="189081" y="148590"/>
                  </a:moveTo>
                  <a:lnTo>
                    <a:pt x="172973" y="148590"/>
                  </a:lnTo>
                  <a:lnTo>
                    <a:pt x="185165" y="154940"/>
                  </a:lnTo>
                  <a:lnTo>
                    <a:pt x="189081" y="148590"/>
                  </a:lnTo>
                  <a:close/>
                </a:path>
                <a:path w="283845" h="236219">
                  <a:moveTo>
                    <a:pt x="120903" y="133350"/>
                  </a:moveTo>
                  <a:lnTo>
                    <a:pt x="116712" y="139700"/>
                  </a:lnTo>
                  <a:lnTo>
                    <a:pt x="112648" y="144780"/>
                  </a:lnTo>
                  <a:lnTo>
                    <a:pt x="108584" y="148590"/>
                  </a:lnTo>
                  <a:lnTo>
                    <a:pt x="103504" y="153670"/>
                  </a:lnTo>
                  <a:lnTo>
                    <a:pt x="117855" y="153670"/>
                  </a:lnTo>
                  <a:lnTo>
                    <a:pt x="121665" y="149860"/>
                  </a:lnTo>
                  <a:lnTo>
                    <a:pt x="128015" y="142240"/>
                  </a:lnTo>
                  <a:lnTo>
                    <a:pt x="125983" y="139700"/>
                  </a:lnTo>
                  <a:lnTo>
                    <a:pt x="123570" y="137160"/>
                  </a:lnTo>
                  <a:lnTo>
                    <a:pt x="120903" y="133350"/>
                  </a:lnTo>
                  <a:close/>
                </a:path>
                <a:path w="283845" h="236219">
                  <a:moveTo>
                    <a:pt x="235348" y="123190"/>
                  </a:moveTo>
                  <a:lnTo>
                    <a:pt x="226313" y="123190"/>
                  </a:lnTo>
                  <a:lnTo>
                    <a:pt x="226264" y="130810"/>
                  </a:lnTo>
                  <a:lnTo>
                    <a:pt x="226679" y="137160"/>
                  </a:lnTo>
                  <a:lnTo>
                    <a:pt x="227546" y="143510"/>
                  </a:lnTo>
                  <a:lnTo>
                    <a:pt x="228853" y="148590"/>
                  </a:lnTo>
                  <a:lnTo>
                    <a:pt x="219473" y="149860"/>
                  </a:lnTo>
                  <a:lnTo>
                    <a:pt x="264458" y="149860"/>
                  </a:lnTo>
                  <a:lnTo>
                    <a:pt x="270357" y="147320"/>
                  </a:lnTo>
                  <a:lnTo>
                    <a:pt x="238632" y="147320"/>
                  </a:lnTo>
                  <a:lnTo>
                    <a:pt x="236868" y="140970"/>
                  </a:lnTo>
                  <a:lnTo>
                    <a:pt x="235759" y="133350"/>
                  </a:lnTo>
                  <a:lnTo>
                    <a:pt x="235371" y="127000"/>
                  </a:lnTo>
                  <a:lnTo>
                    <a:pt x="235348" y="123190"/>
                  </a:lnTo>
                  <a:close/>
                </a:path>
                <a:path w="283845" h="236219">
                  <a:moveTo>
                    <a:pt x="256278" y="118110"/>
                  </a:moveTo>
                  <a:lnTo>
                    <a:pt x="236854" y="118110"/>
                  </a:lnTo>
                  <a:lnTo>
                    <a:pt x="268477" y="135890"/>
                  </a:lnTo>
                  <a:lnTo>
                    <a:pt x="261528" y="139700"/>
                  </a:lnTo>
                  <a:lnTo>
                    <a:pt x="254222" y="143510"/>
                  </a:lnTo>
                  <a:lnTo>
                    <a:pt x="246582" y="144780"/>
                  </a:lnTo>
                  <a:lnTo>
                    <a:pt x="238632" y="147320"/>
                  </a:lnTo>
                  <a:lnTo>
                    <a:pt x="270357" y="147320"/>
                  </a:lnTo>
                  <a:lnTo>
                    <a:pt x="278764" y="142240"/>
                  </a:lnTo>
                  <a:lnTo>
                    <a:pt x="283336" y="134620"/>
                  </a:lnTo>
                  <a:lnTo>
                    <a:pt x="256278" y="118110"/>
                  </a:lnTo>
                  <a:close/>
                </a:path>
                <a:path w="283845" h="236219">
                  <a:moveTo>
                    <a:pt x="250062" y="96520"/>
                  </a:moveTo>
                  <a:lnTo>
                    <a:pt x="239303" y="104140"/>
                  </a:lnTo>
                  <a:lnTo>
                    <a:pt x="217880" y="116840"/>
                  </a:lnTo>
                  <a:lnTo>
                    <a:pt x="207263" y="120650"/>
                  </a:lnTo>
                  <a:lnTo>
                    <a:pt x="208025" y="124460"/>
                  </a:lnTo>
                  <a:lnTo>
                    <a:pt x="208660" y="128270"/>
                  </a:lnTo>
                  <a:lnTo>
                    <a:pt x="209041" y="130810"/>
                  </a:lnTo>
                  <a:lnTo>
                    <a:pt x="214502" y="129540"/>
                  </a:lnTo>
                  <a:lnTo>
                    <a:pt x="220217" y="127000"/>
                  </a:lnTo>
                  <a:lnTo>
                    <a:pt x="226313" y="123190"/>
                  </a:lnTo>
                  <a:lnTo>
                    <a:pt x="235348" y="123190"/>
                  </a:lnTo>
                  <a:lnTo>
                    <a:pt x="235457" y="118110"/>
                  </a:lnTo>
                  <a:lnTo>
                    <a:pt x="256278" y="118110"/>
                  </a:lnTo>
                  <a:lnTo>
                    <a:pt x="245871" y="111760"/>
                  </a:lnTo>
                  <a:lnTo>
                    <a:pt x="249554" y="110490"/>
                  </a:lnTo>
                  <a:lnTo>
                    <a:pt x="253110" y="107950"/>
                  </a:lnTo>
                  <a:lnTo>
                    <a:pt x="256920" y="105410"/>
                  </a:lnTo>
                  <a:lnTo>
                    <a:pt x="250062" y="96520"/>
                  </a:lnTo>
                  <a:close/>
                </a:path>
                <a:path w="283845" h="236219">
                  <a:moveTo>
                    <a:pt x="205544" y="120650"/>
                  </a:moveTo>
                  <a:lnTo>
                    <a:pt x="189229" y="120650"/>
                  </a:lnTo>
                  <a:lnTo>
                    <a:pt x="201802" y="127000"/>
                  </a:lnTo>
                  <a:lnTo>
                    <a:pt x="205544" y="120650"/>
                  </a:lnTo>
                  <a:close/>
                </a:path>
                <a:path w="283845" h="236219">
                  <a:moveTo>
                    <a:pt x="66547" y="69850"/>
                  </a:moveTo>
                  <a:lnTo>
                    <a:pt x="62991" y="78740"/>
                  </a:lnTo>
                  <a:lnTo>
                    <a:pt x="90423" y="90170"/>
                  </a:lnTo>
                  <a:lnTo>
                    <a:pt x="87618" y="97790"/>
                  </a:lnTo>
                  <a:lnTo>
                    <a:pt x="85312" y="105410"/>
                  </a:lnTo>
                  <a:lnTo>
                    <a:pt x="83530" y="111760"/>
                  </a:lnTo>
                  <a:lnTo>
                    <a:pt x="82295" y="119380"/>
                  </a:lnTo>
                  <a:lnTo>
                    <a:pt x="130428" y="119380"/>
                  </a:lnTo>
                  <a:lnTo>
                    <a:pt x="129889" y="118110"/>
                  </a:lnTo>
                  <a:lnTo>
                    <a:pt x="93217" y="118110"/>
                  </a:lnTo>
                  <a:lnTo>
                    <a:pt x="94307" y="113030"/>
                  </a:lnTo>
                  <a:lnTo>
                    <a:pt x="95837" y="106680"/>
                  </a:lnTo>
                  <a:lnTo>
                    <a:pt x="97772" y="100330"/>
                  </a:lnTo>
                  <a:lnTo>
                    <a:pt x="100075" y="93980"/>
                  </a:lnTo>
                  <a:lnTo>
                    <a:pt x="125983" y="93980"/>
                  </a:lnTo>
                  <a:lnTo>
                    <a:pt x="103885" y="85090"/>
                  </a:lnTo>
                  <a:lnTo>
                    <a:pt x="105409" y="81280"/>
                  </a:lnTo>
                  <a:lnTo>
                    <a:pt x="94106" y="81280"/>
                  </a:lnTo>
                  <a:lnTo>
                    <a:pt x="66547" y="69850"/>
                  </a:lnTo>
                  <a:close/>
                </a:path>
                <a:path w="283845" h="236219">
                  <a:moveTo>
                    <a:pt x="126110" y="109220"/>
                  </a:moveTo>
                  <a:lnTo>
                    <a:pt x="118489" y="113030"/>
                  </a:lnTo>
                  <a:lnTo>
                    <a:pt x="110474" y="115570"/>
                  </a:lnTo>
                  <a:lnTo>
                    <a:pt x="93217" y="118110"/>
                  </a:lnTo>
                  <a:lnTo>
                    <a:pt x="129889" y="118110"/>
                  </a:lnTo>
                  <a:lnTo>
                    <a:pt x="126110" y="109220"/>
                  </a:lnTo>
                  <a:close/>
                </a:path>
                <a:path w="283845" h="236219">
                  <a:moveTo>
                    <a:pt x="184022" y="68580"/>
                  </a:moveTo>
                  <a:lnTo>
                    <a:pt x="160654" y="109220"/>
                  </a:lnTo>
                  <a:lnTo>
                    <a:pt x="169163" y="114300"/>
                  </a:lnTo>
                  <a:lnTo>
                    <a:pt x="171450" y="109220"/>
                  </a:lnTo>
                  <a:lnTo>
                    <a:pt x="189179" y="109220"/>
                  </a:lnTo>
                  <a:lnTo>
                    <a:pt x="176148" y="101600"/>
                  </a:lnTo>
                  <a:lnTo>
                    <a:pt x="187832" y="81280"/>
                  </a:lnTo>
                  <a:lnTo>
                    <a:pt x="205542" y="81280"/>
                  </a:lnTo>
                  <a:lnTo>
                    <a:pt x="184022" y="68580"/>
                  </a:lnTo>
                  <a:close/>
                </a:path>
                <a:path w="283845" h="236219">
                  <a:moveTo>
                    <a:pt x="205542" y="81280"/>
                  </a:moveTo>
                  <a:lnTo>
                    <a:pt x="187832" y="81280"/>
                  </a:lnTo>
                  <a:lnTo>
                    <a:pt x="209676" y="93980"/>
                  </a:lnTo>
                  <a:lnTo>
                    <a:pt x="197865" y="114300"/>
                  </a:lnTo>
                  <a:lnTo>
                    <a:pt x="209286" y="114300"/>
                  </a:lnTo>
                  <a:lnTo>
                    <a:pt x="222757" y="91440"/>
                  </a:lnTo>
                  <a:lnTo>
                    <a:pt x="205542" y="81280"/>
                  </a:lnTo>
                  <a:close/>
                </a:path>
                <a:path w="283845" h="236219">
                  <a:moveTo>
                    <a:pt x="125983" y="93980"/>
                  </a:moveTo>
                  <a:lnTo>
                    <a:pt x="100075" y="93980"/>
                  </a:lnTo>
                  <a:lnTo>
                    <a:pt x="144271" y="111760"/>
                  </a:lnTo>
                  <a:lnTo>
                    <a:pt x="148081" y="102870"/>
                  </a:lnTo>
                  <a:lnTo>
                    <a:pt x="125983" y="93980"/>
                  </a:lnTo>
                  <a:close/>
                </a:path>
                <a:path w="283845" h="236219">
                  <a:moveTo>
                    <a:pt x="2539" y="86360"/>
                  </a:moveTo>
                  <a:lnTo>
                    <a:pt x="0" y="96520"/>
                  </a:lnTo>
                  <a:lnTo>
                    <a:pt x="11166" y="100330"/>
                  </a:lnTo>
                  <a:lnTo>
                    <a:pt x="22367" y="102870"/>
                  </a:lnTo>
                  <a:lnTo>
                    <a:pt x="33593" y="106680"/>
                  </a:lnTo>
                  <a:lnTo>
                    <a:pt x="44830" y="109220"/>
                  </a:lnTo>
                  <a:lnTo>
                    <a:pt x="46481" y="106680"/>
                  </a:lnTo>
                  <a:lnTo>
                    <a:pt x="48386" y="104140"/>
                  </a:lnTo>
                  <a:lnTo>
                    <a:pt x="50418" y="101600"/>
                  </a:lnTo>
                  <a:lnTo>
                    <a:pt x="2539" y="86360"/>
                  </a:lnTo>
                  <a:close/>
                </a:path>
                <a:path w="283845" h="236219">
                  <a:moveTo>
                    <a:pt x="83057" y="0"/>
                  </a:moveTo>
                  <a:lnTo>
                    <a:pt x="69838" y="8890"/>
                  </a:lnTo>
                  <a:lnTo>
                    <a:pt x="57594" y="17780"/>
                  </a:lnTo>
                  <a:lnTo>
                    <a:pt x="46303" y="24130"/>
                  </a:lnTo>
                  <a:lnTo>
                    <a:pt x="35940" y="29210"/>
                  </a:lnTo>
                  <a:lnTo>
                    <a:pt x="33527" y="38100"/>
                  </a:lnTo>
                  <a:lnTo>
                    <a:pt x="39496" y="40640"/>
                  </a:lnTo>
                  <a:lnTo>
                    <a:pt x="45719" y="44450"/>
                  </a:lnTo>
                  <a:lnTo>
                    <a:pt x="52323" y="46990"/>
                  </a:lnTo>
                  <a:lnTo>
                    <a:pt x="43062" y="52070"/>
                  </a:lnTo>
                  <a:lnTo>
                    <a:pt x="34528" y="55880"/>
                  </a:lnTo>
                  <a:lnTo>
                    <a:pt x="26731" y="59690"/>
                  </a:lnTo>
                  <a:lnTo>
                    <a:pt x="19684" y="62230"/>
                  </a:lnTo>
                  <a:lnTo>
                    <a:pt x="16382" y="72390"/>
                  </a:lnTo>
                  <a:lnTo>
                    <a:pt x="24905" y="74930"/>
                  </a:lnTo>
                  <a:lnTo>
                    <a:pt x="34083" y="78740"/>
                  </a:lnTo>
                  <a:lnTo>
                    <a:pt x="54355" y="86360"/>
                  </a:lnTo>
                  <a:lnTo>
                    <a:pt x="56387" y="83820"/>
                  </a:lnTo>
                  <a:lnTo>
                    <a:pt x="58546" y="81280"/>
                  </a:lnTo>
                  <a:lnTo>
                    <a:pt x="60705" y="77470"/>
                  </a:lnTo>
                  <a:lnTo>
                    <a:pt x="53084" y="74930"/>
                  </a:lnTo>
                  <a:lnTo>
                    <a:pt x="46021" y="72390"/>
                  </a:lnTo>
                  <a:lnTo>
                    <a:pt x="39506" y="69850"/>
                  </a:lnTo>
                  <a:lnTo>
                    <a:pt x="33527" y="67310"/>
                  </a:lnTo>
                  <a:lnTo>
                    <a:pt x="45358" y="62230"/>
                  </a:lnTo>
                  <a:lnTo>
                    <a:pt x="57975" y="55880"/>
                  </a:lnTo>
                  <a:lnTo>
                    <a:pt x="71354" y="48260"/>
                  </a:lnTo>
                  <a:lnTo>
                    <a:pt x="83118" y="41910"/>
                  </a:lnTo>
                  <a:lnTo>
                    <a:pt x="61594" y="41910"/>
                  </a:lnTo>
                  <a:lnTo>
                    <a:pt x="56641" y="39370"/>
                  </a:lnTo>
                  <a:lnTo>
                    <a:pt x="46989" y="34290"/>
                  </a:lnTo>
                  <a:lnTo>
                    <a:pt x="55965" y="29210"/>
                  </a:lnTo>
                  <a:lnTo>
                    <a:pt x="66119" y="24130"/>
                  </a:lnTo>
                  <a:lnTo>
                    <a:pt x="77440" y="16510"/>
                  </a:lnTo>
                  <a:lnTo>
                    <a:pt x="89915" y="8890"/>
                  </a:lnTo>
                  <a:lnTo>
                    <a:pt x="83057" y="0"/>
                  </a:lnTo>
                  <a:close/>
                </a:path>
                <a:path w="283845" h="236219">
                  <a:moveTo>
                    <a:pt x="137083" y="66040"/>
                  </a:moveTo>
                  <a:lnTo>
                    <a:pt x="112775" y="66040"/>
                  </a:lnTo>
                  <a:lnTo>
                    <a:pt x="155828" y="85090"/>
                  </a:lnTo>
                  <a:lnTo>
                    <a:pt x="159638" y="76200"/>
                  </a:lnTo>
                  <a:lnTo>
                    <a:pt x="137083" y="66040"/>
                  </a:lnTo>
                  <a:close/>
                </a:path>
                <a:path w="283845" h="236219">
                  <a:moveTo>
                    <a:pt x="83692" y="43180"/>
                  </a:moveTo>
                  <a:lnTo>
                    <a:pt x="80136" y="52070"/>
                  </a:lnTo>
                  <a:lnTo>
                    <a:pt x="102996" y="62230"/>
                  </a:lnTo>
                  <a:lnTo>
                    <a:pt x="99567" y="68580"/>
                  </a:lnTo>
                  <a:lnTo>
                    <a:pt x="96646" y="74930"/>
                  </a:lnTo>
                  <a:lnTo>
                    <a:pt x="94106" y="81280"/>
                  </a:lnTo>
                  <a:lnTo>
                    <a:pt x="105409" y="81280"/>
                  </a:lnTo>
                  <a:lnTo>
                    <a:pt x="106425" y="78740"/>
                  </a:lnTo>
                  <a:lnTo>
                    <a:pt x="109346" y="72390"/>
                  </a:lnTo>
                  <a:lnTo>
                    <a:pt x="112775" y="66040"/>
                  </a:lnTo>
                  <a:lnTo>
                    <a:pt x="137083" y="66040"/>
                  </a:lnTo>
                  <a:lnTo>
                    <a:pt x="117347" y="57150"/>
                  </a:lnTo>
                  <a:lnTo>
                    <a:pt x="119375" y="53340"/>
                  </a:lnTo>
                  <a:lnTo>
                    <a:pt x="107441" y="53340"/>
                  </a:lnTo>
                  <a:lnTo>
                    <a:pt x="83692" y="43180"/>
                  </a:lnTo>
                  <a:close/>
                </a:path>
                <a:path w="283845" h="236219">
                  <a:moveTo>
                    <a:pt x="147319" y="39370"/>
                  </a:moveTo>
                  <a:lnTo>
                    <a:pt x="138683" y="41910"/>
                  </a:lnTo>
                  <a:lnTo>
                    <a:pt x="140993" y="46990"/>
                  </a:lnTo>
                  <a:lnTo>
                    <a:pt x="143351" y="53340"/>
                  </a:lnTo>
                  <a:lnTo>
                    <a:pt x="145756" y="58420"/>
                  </a:lnTo>
                  <a:lnTo>
                    <a:pt x="148208" y="66040"/>
                  </a:lnTo>
                  <a:lnTo>
                    <a:pt x="157860" y="62230"/>
                  </a:lnTo>
                  <a:lnTo>
                    <a:pt x="152542" y="49530"/>
                  </a:lnTo>
                  <a:lnTo>
                    <a:pt x="149913" y="44450"/>
                  </a:lnTo>
                  <a:lnTo>
                    <a:pt x="147319" y="39370"/>
                  </a:lnTo>
                  <a:close/>
                </a:path>
                <a:path w="283845" h="236219">
                  <a:moveTo>
                    <a:pt x="122681" y="24130"/>
                  </a:moveTo>
                  <a:lnTo>
                    <a:pt x="118443" y="31750"/>
                  </a:lnTo>
                  <a:lnTo>
                    <a:pt x="114490" y="39370"/>
                  </a:lnTo>
                  <a:lnTo>
                    <a:pt x="110823" y="46990"/>
                  </a:lnTo>
                  <a:lnTo>
                    <a:pt x="107441" y="53340"/>
                  </a:lnTo>
                  <a:lnTo>
                    <a:pt x="119375" y="53340"/>
                  </a:lnTo>
                  <a:lnTo>
                    <a:pt x="120727" y="50800"/>
                  </a:lnTo>
                  <a:lnTo>
                    <a:pt x="124380" y="44450"/>
                  </a:lnTo>
                  <a:lnTo>
                    <a:pt x="128295" y="36830"/>
                  </a:lnTo>
                  <a:lnTo>
                    <a:pt x="132460" y="30480"/>
                  </a:lnTo>
                  <a:lnTo>
                    <a:pt x="122681" y="24130"/>
                  </a:lnTo>
                  <a:close/>
                </a:path>
                <a:path w="283845" h="236219">
                  <a:moveTo>
                    <a:pt x="79247" y="31750"/>
                  </a:moveTo>
                  <a:lnTo>
                    <a:pt x="73025" y="35560"/>
                  </a:lnTo>
                  <a:lnTo>
                    <a:pt x="67055" y="39370"/>
                  </a:lnTo>
                  <a:lnTo>
                    <a:pt x="61594" y="41910"/>
                  </a:lnTo>
                  <a:lnTo>
                    <a:pt x="83118" y="41910"/>
                  </a:lnTo>
                  <a:lnTo>
                    <a:pt x="85470" y="40640"/>
                  </a:lnTo>
                  <a:lnTo>
                    <a:pt x="79247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659835" y="2759930"/>
              <a:ext cx="356235" cy="346075"/>
            </a:xfrm>
            <a:custGeom>
              <a:avLst/>
              <a:gdLst/>
              <a:ahLst/>
              <a:cxnLst/>
              <a:rect l="l" t="t" r="r" b="b"/>
              <a:pathLst>
                <a:path w="356234" h="346075">
                  <a:moveTo>
                    <a:pt x="355905" y="0"/>
                  </a:moveTo>
                  <a:lnTo>
                    <a:pt x="0" y="0"/>
                  </a:lnTo>
                  <a:lnTo>
                    <a:pt x="0" y="345928"/>
                  </a:lnTo>
                  <a:lnTo>
                    <a:pt x="355905" y="345928"/>
                  </a:lnTo>
                  <a:lnTo>
                    <a:pt x="355905" y="0"/>
                  </a:lnTo>
                  <a:close/>
                </a:path>
              </a:pathLst>
            </a:custGeom>
            <a:solidFill>
              <a:srgbClr val="0095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659835" y="2759930"/>
              <a:ext cx="356235" cy="346075"/>
            </a:xfrm>
            <a:custGeom>
              <a:avLst/>
              <a:gdLst/>
              <a:ahLst/>
              <a:cxnLst/>
              <a:rect l="l" t="t" r="r" b="b"/>
              <a:pathLst>
                <a:path w="356234" h="346075">
                  <a:moveTo>
                    <a:pt x="0" y="345928"/>
                  </a:moveTo>
                  <a:lnTo>
                    <a:pt x="355905" y="345928"/>
                  </a:lnTo>
                  <a:lnTo>
                    <a:pt x="355905" y="0"/>
                  </a:lnTo>
                  <a:lnTo>
                    <a:pt x="0" y="0"/>
                  </a:lnTo>
                  <a:lnTo>
                    <a:pt x="0" y="345928"/>
                  </a:lnTo>
                  <a:close/>
                </a:path>
              </a:pathLst>
            </a:custGeom>
            <a:ln w="6450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659835" y="2718718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401235" y="0"/>
                  </a:moveTo>
                  <a:lnTo>
                    <a:pt x="45255" y="0"/>
                  </a:lnTo>
                  <a:lnTo>
                    <a:pt x="0" y="41211"/>
                  </a:lnTo>
                  <a:lnTo>
                    <a:pt x="355910" y="41211"/>
                  </a:lnTo>
                  <a:lnTo>
                    <a:pt x="401235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659836" y="2718718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401234" y="0"/>
                  </a:moveTo>
                  <a:lnTo>
                    <a:pt x="45255" y="0"/>
                  </a:lnTo>
                  <a:lnTo>
                    <a:pt x="0" y="41210"/>
                  </a:lnTo>
                  <a:lnTo>
                    <a:pt x="355910" y="41210"/>
                  </a:lnTo>
                  <a:lnTo>
                    <a:pt x="401234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659836" y="2718718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0" y="41210"/>
                  </a:moveTo>
                  <a:lnTo>
                    <a:pt x="45255" y="0"/>
                  </a:lnTo>
                  <a:lnTo>
                    <a:pt x="401234" y="0"/>
                  </a:lnTo>
                  <a:lnTo>
                    <a:pt x="355910" y="41210"/>
                  </a:lnTo>
                  <a:lnTo>
                    <a:pt x="0" y="41210"/>
                  </a:lnTo>
                </a:path>
              </a:pathLst>
            </a:custGeom>
            <a:ln w="6385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015746" y="2718718"/>
              <a:ext cx="45720" cy="384175"/>
            </a:xfrm>
            <a:custGeom>
              <a:avLst/>
              <a:gdLst/>
              <a:ahLst/>
              <a:cxnLst/>
              <a:rect l="l" t="t" r="r" b="b"/>
              <a:pathLst>
                <a:path w="45720" h="384175">
                  <a:moveTo>
                    <a:pt x="45324" y="0"/>
                  </a:moveTo>
                  <a:lnTo>
                    <a:pt x="0" y="41211"/>
                  </a:lnTo>
                  <a:lnTo>
                    <a:pt x="0" y="383963"/>
                  </a:lnTo>
                  <a:lnTo>
                    <a:pt x="45324" y="342662"/>
                  </a:lnTo>
                  <a:lnTo>
                    <a:pt x="45324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015746" y="2718718"/>
              <a:ext cx="45720" cy="384175"/>
            </a:xfrm>
            <a:custGeom>
              <a:avLst/>
              <a:gdLst/>
              <a:ahLst/>
              <a:cxnLst/>
              <a:rect l="l" t="t" r="r" b="b"/>
              <a:pathLst>
                <a:path w="45720" h="384175">
                  <a:moveTo>
                    <a:pt x="45324" y="0"/>
                  </a:moveTo>
                  <a:lnTo>
                    <a:pt x="0" y="41211"/>
                  </a:lnTo>
                  <a:lnTo>
                    <a:pt x="0" y="383962"/>
                  </a:lnTo>
                  <a:lnTo>
                    <a:pt x="45324" y="342661"/>
                  </a:lnTo>
                  <a:lnTo>
                    <a:pt x="45324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015746" y="2718718"/>
              <a:ext cx="45720" cy="384175"/>
            </a:xfrm>
            <a:custGeom>
              <a:avLst/>
              <a:gdLst/>
              <a:ahLst/>
              <a:cxnLst/>
              <a:rect l="l" t="t" r="r" b="b"/>
              <a:pathLst>
                <a:path w="45720" h="384175">
                  <a:moveTo>
                    <a:pt x="0" y="383962"/>
                  </a:moveTo>
                  <a:lnTo>
                    <a:pt x="0" y="41211"/>
                  </a:lnTo>
                  <a:lnTo>
                    <a:pt x="45324" y="0"/>
                  </a:lnTo>
                  <a:lnTo>
                    <a:pt x="45324" y="342661"/>
                  </a:lnTo>
                  <a:lnTo>
                    <a:pt x="0" y="383962"/>
                  </a:lnTo>
                </a:path>
              </a:pathLst>
            </a:custGeom>
            <a:ln w="6518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75981" y="2775818"/>
              <a:ext cx="317102" cy="31097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659835" y="2572712"/>
              <a:ext cx="356235" cy="187325"/>
            </a:xfrm>
            <a:custGeom>
              <a:avLst/>
              <a:gdLst/>
              <a:ahLst/>
              <a:cxnLst/>
              <a:rect l="l" t="t" r="r" b="b"/>
              <a:pathLst>
                <a:path w="356234" h="187325">
                  <a:moveTo>
                    <a:pt x="355905" y="0"/>
                  </a:moveTo>
                  <a:lnTo>
                    <a:pt x="0" y="0"/>
                  </a:lnTo>
                  <a:lnTo>
                    <a:pt x="0" y="187217"/>
                  </a:lnTo>
                  <a:lnTo>
                    <a:pt x="355905" y="187217"/>
                  </a:lnTo>
                  <a:lnTo>
                    <a:pt x="355905" y="0"/>
                  </a:lnTo>
                  <a:close/>
                </a:path>
              </a:pathLst>
            </a:custGeom>
            <a:solidFill>
              <a:srgbClr val="CF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659835" y="2572712"/>
              <a:ext cx="356235" cy="187325"/>
            </a:xfrm>
            <a:custGeom>
              <a:avLst/>
              <a:gdLst/>
              <a:ahLst/>
              <a:cxnLst/>
              <a:rect l="l" t="t" r="r" b="b"/>
              <a:pathLst>
                <a:path w="356234" h="187325">
                  <a:moveTo>
                    <a:pt x="0" y="187217"/>
                  </a:moveTo>
                  <a:lnTo>
                    <a:pt x="355905" y="187217"/>
                  </a:lnTo>
                  <a:lnTo>
                    <a:pt x="355905" y="0"/>
                  </a:lnTo>
                  <a:lnTo>
                    <a:pt x="0" y="0"/>
                  </a:lnTo>
                  <a:lnTo>
                    <a:pt x="0" y="187217"/>
                  </a:lnTo>
                  <a:close/>
                </a:path>
              </a:pathLst>
            </a:custGeom>
            <a:ln w="6413">
              <a:solidFill>
                <a:srgbClr val="FCA3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659835" y="2531494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401235" y="0"/>
                  </a:moveTo>
                  <a:lnTo>
                    <a:pt x="45255" y="0"/>
                  </a:lnTo>
                  <a:lnTo>
                    <a:pt x="0" y="41211"/>
                  </a:lnTo>
                  <a:lnTo>
                    <a:pt x="355910" y="41211"/>
                  </a:lnTo>
                  <a:lnTo>
                    <a:pt x="401235" y="0"/>
                  </a:lnTo>
                  <a:close/>
                </a:path>
              </a:pathLst>
            </a:custGeom>
            <a:solidFill>
              <a:srgbClr val="E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659836" y="2531494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401234" y="0"/>
                  </a:moveTo>
                  <a:lnTo>
                    <a:pt x="45255" y="0"/>
                  </a:lnTo>
                  <a:lnTo>
                    <a:pt x="0" y="41210"/>
                  </a:lnTo>
                  <a:lnTo>
                    <a:pt x="355910" y="41210"/>
                  </a:lnTo>
                  <a:lnTo>
                    <a:pt x="401234" y="0"/>
                  </a:lnTo>
                  <a:close/>
                </a:path>
              </a:pathLst>
            </a:custGeom>
            <a:solidFill>
              <a:srgbClr val="E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59836" y="2531494"/>
              <a:ext cx="401320" cy="41275"/>
            </a:xfrm>
            <a:custGeom>
              <a:avLst/>
              <a:gdLst/>
              <a:ahLst/>
              <a:cxnLst/>
              <a:rect l="l" t="t" r="r" b="b"/>
              <a:pathLst>
                <a:path w="401320" h="41275">
                  <a:moveTo>
                    <a:pt x="0" y="41210"/>
                  </a:moveTo>
                  <a:lnTo>
                    <a:pt x="45255" y="0"/>
                  </a:lnTo>
                  <a:lnTo>
                    <a:pt x="401234" y="0"/>
                  </a:lnTo>
                  <a:lnTo>
                    <a:pt x="355910" y="41210"/>
                  </a:lnTo>
                  <a:lnTo>
                    <a:pt x="0" y="41210"/>
                  </a:lnTo>
                </a:path>
              </a:pathLst>
            </a:custGeom>
            <a:ln w="6385">
              <a:solidFill>
                <a:srgbClr val="FCA3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015746" y="2531494"/>
              <a:ext cx="45720" cy="228600"/>
            </a:xfrm>
            <a:custGeom>
              <a:avLst/>
              <a:gdLst/>
              <a:ahLst/>
              <a:cxnLst/>
              <a:rect l="l" t="t" r="r" b="b"/>
              <a:pathLst>
                <a:path w="45720" h="228600">
                  <a:moveTo>
                    <a:pt x="45324" y="0"/>
                  </a:moveTo>
                  <a:lnTo>
                    <a:pt x="0" y="41211"/>
                  </a:lnTo>
                  <a:lnTo>
                    <a:pt x="0" y="228435"/>
                  </a:lnTo>
                  <a:lnTo>
                    <a:pt x="45324" y="187223"/>
                  </a:lnTo>
                  <a:lnTo>
                    <a:pt x="45324" y="0"/>
                  </a:lnTo>
                  <a:close/>
                </a:path>
              </a:pathLst>
            </a:custGeom>
            <a:solidFill>
              <a:srgbClr val="7900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015746" y="2531495"/>
              <a:ext cx="45720" cy="228600"/>
            </a:xfrm>
            <a:custGeom>
              <a:avLst/>
              <a:gdLst/>
              <a:ahLst/>
              <a:cxnLst/>
              <a:rect l="l" t="t" r="r" b="b"/>
              <a:pathLst>
                <a:path w="45720" h="228600">
                  <a:moveTo>
                    <a:pt x="45324" y="0"/>
                  </a:moveTo>
                  <a:lnTo>
                    <a:pt x="0" y="41211"/>
                  </a:lnTo>
                  <a:lnTo>
                    <a:pt x="0" y="228434"/>
                  </a:lnTo>
                  <a:lnTo>
                    <a:pt x="45324" y="187223"/>
                  </a:lnTo>
                  <a:lnTo>
                    <a:pt x="45324" y="0"/>
                  </a:lnTo>
                  <a:close/>
                </a:path>
              </a:pathLst>
            </a:custGeom>
            <a:solidFill>
              <a:srgbClr val="7900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015746" y="2531495"/>
              <a:ext cx="45720" cy="228600"/>
            </a:xfrm>
            <a:custGeom>
              <a:avLst/>
              <a:gdLst/>
              <a:ahLst/>
              <a:cxnLst/>
              <a:rect l="l" t="t" r="r" b="b"/>
              <a:pathLst>
                <a:path w="45720" h="228600">
                  <a:moveTo>
                    <a:pt x="0" y="228434"/>
                  </a:moveTo>
                  <a:lnTo>
                    <a:pt x="0" y="41211"/>
                  </a:lnTo>
                  <a:lnTo>
                    <a:pt x="45324" y="0"/>
                  </a:lnTo>
                  <a:lnTo>
                    <a:pt x="45324" y="187223"/>
                  </a:lnTo>
                  <a:lnTo>
                    <a:pt x="0" y="228434"/>
                  </a:lnTo>
                </a:path>
              </a:pathLst>
            </a:custGeom>
            <a:ln w="6515">
              <a:solidFill>
                <a:srgbClr val="FCA3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753681" y="2628462"/>
              <a:ext cx="161925" cy="69850"/>
            </a:xfrm>
            <a:custGeom>
              <a:avLst/>
              <a:gdLst/>
              <a:ahLst/>
              <a:cxnLst/>
              <a:rect l="l" t="t" r="r" b="b"/>
              <a:pathLst>
                <a:path w="161925" h="69850">
                  <a:moveTo>
                    <a:pt x="0" y="0"/>
                  </a:moveTo>
                  <a:lnTo>
                    <a:pt x="161765" y="69415"/>
                  </a:lnTo>
                </a:path>
              </a:pathLst>
            </a:custGeom>
            <a:ln w="63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705090" y="2610865"/>
              <a:ext cx="255904" cy="101600"/>
            </a:xfrm>
            <a:custGeom>
              <a:avLst/>
              <a:gdLst/>
              <a:ahLst/>
              <a:cxnLst/>
              <a:rect l="l" t="t" r="r" b="b"/>
              <a:pathLst>
                <a:path w="255904" h="101600">
                  <a:moveTo>
                    <a:pt x="255612" y="95173"/>
                  </a:moveTo>
                  <a:lnTo>
                    <a:pt x="0" y="95173"/>
                  </a:lnTo>
                  <a:lnTo>
                    <a:pt x="0" y="101485"/>
                  </a:lnTo>
                  <a:lnTo>
                    <a:pt x="255612" y="101485"/>
                  </a:lnTo>
                  <a:lnTo>
                    <a:pt x="255612" y="95173"/>
                  </a:lnTo>
                  <a:close/>
                </a:path>
                <a:path w="255904" h="101600">
                  <a:moveTo>
                    <a:pt x="255612" y="0"/>
                  </a:moveTo>
                  <a:lnTo>
                    <a:pt x="0" y="0"/>
                  </a:lnTo>
                  <a:lnTo>
                    <a:pt x="0" y="6311"/>
                  </a:lnTo>
                  <a:lnTo>
                    <a:pt x="255612" y="6311"/>
                  </a:lnTo>
                  <a:lnTo>
                    <a:pt x="2556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82424" y="2594973"/>
              <a:ext cx="297683" cy="136437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708341" y="2614066"/>
              <a:ext cx="255904" cy="101600"/>
            </a:xfrm>
            <a:custGeom>
              <a:avLst/>
              <a:gdLst/>
              <a:ahLst/>
              <a:cxnLst/>
              <a:rect l="l" t="t" r="r" b="b"/>
              <a:pathLst>
                <a:path w="255904" h="101600">
                  <a:moveTo>
                    <a:pt x="255612" y="95135"/>
                  </a:moveTo>
                  <a:lnTo>
                    <a:pt x="0" y="95135"/>
                  </a:lnTo>
                  <a:lnTo>
                    <a:pt x="0" y="101447"/>
                  </a:lnTo>
                  <a:lnTo>
                    <a:pt x="255612" y="101447"/>
                  </a:lnTo>
                  <a:lnTo>
                    <a:pt x="255612" y="95135"/>
                  </a:lnTo>
                  <a:close/>
                </a:path>
                <a:path w="255904" h="101600">
                  <a:moveTo>
                    <a:pt x="255612" y="0"/>
                  </a:moveTo>
                  <a:lnTo>
                    <a:pt x="0" y="0"/>
                  </a:lnTo>
                  <a:lnTo>
                    <a:pt x="0" y="6299"/>
                  </a:lnTo>
                  <a:lnTo>
                    <a:pt x="255612" y="6299"/>
                  </a:lnTo>
                  <a:lnTo>
                    <a:pt x="255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85684" y="2598138"/>
              <a:ext cx="297685" cy="136469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10032492" y="2068067"/>
            <a:ext cx="1318260" cy="436245"/>
          </a:xfrm>
          <a:prstGeom prst="rect">
            <a:avLst/>
          </a:prstGeom>
          <a:ln w="12700">
            <a:solidFill>
              <a:srgbClr val="9D122D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133350" marR="62230" indent="-58419">
              <a:lnSpc>
                <a:spcPct val="100000"/>
              </a:lnSpc>
              <a:spcBef>
                <a:spcPts val="509"/>
              </a:spcBef>
            </a:pPr>
            <a:r>
              <a:rPr sz="1100" spc="-5" dirty="0">
                <a:solidFill>
                  <a:srgbClr val="FFFFFF"/>
                </a:solidFill>
                <a:latin typeface="Microsoft YaHei"/>
                <a:cs typeface="Microsoft YaHei"/>
              </a:rPr>
              <a:t>I-Call/Call center/  Test</a:t>
            </a:r>
            <a:r>
              <a:rPr sz="1100" spc="-4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Microsoft YaHei"/>
                <a:cs typeface="Microsoft YaHei"/>
              </a:rPr>
              <a:t>verification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0090404" y="1591055"/>
            <a:ext cx="1222375" cy="34607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705"/>
              </a:spcBef>
            </a:pPr>
            <a:r>
              <a:rPr sz="1100" spc="-5" dirty="0">
                <a:latin typeface="Microsoft YaHei"/>
                <a:cs typeface="Microsoft YaHei"/>
              </a:rPr>
              <a:t>TBox </a:t>
            </a:r>
            <a:r>
              <a:rPr sz="1100" dirty="0">
                <a:latin typeface="Microsoft YaHei"/>
                <a:cs typeface="Microsoft YaHei"/>
              </a:rPr>
              <a:t>&amp; TSP</a:t>
            </a:r>
            <a:r>
              <a:rPr sz="1100" spc="-80" dirty="0">
                <a:latin typeface="Microsoft YaHei"/>
                <a:cs typeface="Microsoft YaHei"/>
              </a:rPr>
              <a:t> </a:t>
            </a:r>
            <a:r>
              <a:rPr sz="1100" spc="-5" dirty="0">
                <a:latin typeface="Microsoft YaHei"/>
                <a:cs typeface="Microsoft YaHei"/>
              </a:rPr>
              <a:t>only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379334" y="3273145"/>
            <a:ext cx="446405" cy="5080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互联网</a:t>
            </a:r>
            <a:endParaRPr sz="1100">
              <a:latin typeface="Microsoft YaHei"/>
              <a:cs typeface="Microsoft YaHei"/>
            </a:endParaRPr>
          </a:p>
          <a:p>
            <a:pPr marL="52069">
              <a:lnSpc>
                <a:spcPct val="100000"/>
              </a:lnSpc>
              <a:spcBef>
                <a:spcPts val="580"/>
              </a:spcBef>
            </a:pP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APN2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782976" y="2870632"/>
            <a:ext cx="9906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38011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APN专线与云连接</a:t>
            </a:r>
          </a:p>
        </p:txBody>
      </p:sp>
      <p:sp>
        <p:nvSpPr>
          <p:cNvPr id="3" name="object 3"/>
          <p:cNvSpPr/>
          <p:nvPr/>
        </p:nvSpPr>
        <p:spPr>
          <a:xfrm>
            <a:off x="797051" y="5795771"/>
            <a:ext cx="10369550" cy="762000"/>
          </a:xfrm>
          <a:custGeom>
            <a:avLst/>
            <a:gdLst/>
            <a:ahLst/>
            <a:cxnLst/>
            <a:rect l="l" t="t" r="r" b="b"/>
            <a:pathLst>
              <a:path w="10369550" h="762000">
                <a:moveTo>
                  <a:pt x="10242296" y="0"/>
                </a:moveTo>
                <a:lnTo>
                  <a:pt x="127000" y="0"/>
                </a:lnTo>
                <a:lnTo>
                  <a:pt x="77565" y="9980"/>
                </a:lnTo>
                <a:lnTo>
                  <a:pt x="37196" y="37196"/>
                </a:lnTo>
                <a:lnTo>
                  <a:pt x="9980" y="77565"/>
                </a:lnTo>
                <a:lnTo>
                  <a:pt x="0" y="126999"/>
                </a:lnTo>
                <a:lnTo>
                  <a:pt x="0" y="634999"/>
                </a:lnTo>
                <a:lnTo>
                  <a:pt x="9980" y="684434"/>
                </a:lnTo>
                <a:lnTo>
                  <a:pt x="37196" y="724803"/>
                </a:lnTo>
                <a:lnTo>
                  <a:pt x="77565" y="752019"/>
                </a:lnTo>
                <a:lnTo>
                  <a:pt x="127000" y="761999"/>
                </a:lnTo>
                <a:lnTo>
                  <a:pt x="10242296" y="761999"/>
                </a:lnTo>
                <a:lnTo>
                  <a:pt x="10291714" y="752019"/>
                </a:lnTo>
                <a:lnTo>
                  <a:pt x="10332085" y="724803"/>
                </a:lnTo>
                <a:lnTo>
                  <a:pt x="10359310" y="684434"/>
                </a:lnTo>
                <a:lnTo>
                  <a:pt x="10369296" y="634999"/>
                </a:lnTo>
                <a:lnTo>
                  <a:pt x="10369296" y="126999"/>
                </a:lnTo>
                <a:lnTo>
                  <a:pt x="10359310" y="77565"/>
                </a:lnTo>
                <a:lnTo>
                  <a:pt x="10332085" y="37196"/>
                </a:lnTo>
                <a:lnTo>
                  <a:pt x="10291714" y="9980"/>
                </a:lnTo>
                <a:lnTo>
                  <a:pt x="10242296" y="0"/>
                </a:lnTo>
                <a:close/>
              </a:path>
            </a:pathLst>
          </a:custGeom>
          <a:solidFill>
            <a:srgbClr val="0081B5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91458" y="4327397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本地接入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76606" y="2161222"/>
            <a:ext cx="5231130" cy="2343785"/>
            <a:chOff x="6376606" y="2161222"/>
            <a:chExt cx="5231130" cy="23437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4910" y="2175510"/>
              <a:ext cx="379475" cy="9067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04910" y="2175510"/>
              <a:ext cx="379730" cy="906780"/>
            </a:xfrm>
            <a:custGeom>
              <a:avLst/>
              <a:gdLst/>
              <a:ahLst/>
              <a:cxnLst/>
              <a:rect l="l" t="t" r="r" b="b"/>
              <a:pathLst>
                <a:path w="379729" h="906780">
                  <a:moveTo>
                    <a:pt x="0" y="189737"/>
                  </a:moveTo>
                  <a:lnTo>
                    <a:pt x="6778" y="139303"/>
                  </a:lnTo>
                  <a:lnTo>
                    <a:pt x="25908" y="93979"/>
                  </a:lnTo>
                  <a:lnTo>
                    <a:pt x="55578" y="55578"/>
                  </a:lnTo>
                  <a:lnTo>
                    <a:pt x="93980" y="25907"/>
                  </a:lnTo>
                  <a:lnTo>
                    <a:pt x="139303" y="6778"/>
                  </a:lnTo>
                  <a:lnTo>
                    <a:pt x="189738" y="0"/>
                  </a:lnTo>
                  <a:lnTo>
                    <a:pt x="240172" y="6778"/>
                  </a:lnTo>
                  <a:lnTo>
                    <a:pt x="285496" y="25908"/>
                  </a:lnTo>
                  <a:lnTo>
                    <a:pt x="323897" y="55578"/>
                  </a:lnTo>
                  <a:lnTo>
                    <a:pt x="353567" y="93980"/>
                  </a:lnTo>
                  <a:lnTo>
                    <a:pt x="372697" y="139303"/>
                  </a:lnTo>
                  <a:lnTo>
                    <a:pt x="379475" y="189737"/>
                  </a:lnTo>
                  <a:lnTo>
                    <a:pt x="379475" y="717041"/>
                  </a:lnTo>
                  <a:lnTo>
                    <a:pt x="372697" y="767476"/>
                  </a:lnTo>
                  <a:lnTo>
                    <a:pt x="353568" y="812800"/>
                  </a:lnTo>
                  <a:lnTo>
                    <a:pt x="323897" y="851201"/>
                  </a:lnTo>
                  <a:lnTo>
                    <a:pt x="285496" y="880872"/>
                  </a:lnTo>
                  <a:lnTo>
                    <a:pt x="240172" y="900001"/>
                  </a:lnTo>
                  <a:lnTo>
                    <a:pt x="189738" y="906779"/>
                  </a:lnTo>
                  <a:lnTo>
                    <a:pt x="139303" y="900001"/>
                  </a:lnTo>
                  <a:lnTo>
                    <a:pt x="93979" y="880871"/>
                  </a:lnTo>
                  <a:lnTo>
                    <a:pt x="55578" y="851201"/>
                  </a:lnTo>
                  <a:lnTo>
                    <a:pt x="25907" y="812799"/>
                  </a:lnTo>
                  <a:lnTo>
                    <a:pt x="6778" y="767476"/>
                  </a:lnTo>
                  <a:lnTo>
                    <a:pt x="0" y="717041"/>
                  </a:lnTo>
                  <a:lnTo>
                    <a:pt x="0" y="189737"/>
                  </a:lnTo>
                  <a:close/>
                </a:path>
              </a:pathLst>
            </a:custGeom>
            <a:ln w="28574">
              <a:solidFill>
                <a:srgbClr val="00899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4910" y="3583686"/>
              <a:ext cx="379475" cy="906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04910" y="3583686"/>
              <a:ext cx="379730" cy="906780"/>
            </a:xfrm>
            <a:custGeom>
              <a:avLst/>
              <a:gdLst/>
              <a:ahLst/>
              <a:cxnLst/>
              <a:rect l="l" t="t" r="r" b="b"/>
              <a:pathLst>
                <a:path w="379729" h="906779">
                  <a:moveTo>
                    <a:pt x="0" y="189737"/>
                  </a:moveTo>
                  <a:lnTo>
                    <a:pt x="6778" y="139303"/>
                  </a:lnTo>
                  <a:lnTo>
                    <a:pt x="25908" y="93980"/>
                  </a:lnTo>
                  <a:lnTo>
                    <a:pt x="55578" y="55578"/>
                  </a:lnTo>
                  <a:lnTo>
                    <a:pt x="93980" y="25907"/>
                  </a:lnTo>
                  <a:lnTo>
                    <a:pt x="139303" y="6778"/>
                  </a:lnTo>
                  <a:lnTo>
                    <a:pt x="189738" y="0"/>
                  </a:lnTo>
                  <a:lnTo>
                    <a:pt x="240172" y="6778"/>
                  </a:lnTo>
                  <a:lnTo>
                    <a:pt x="285496" y="25907"/>
                  </a:lnTo>
                  <a:lnTo>
                    <a:pt x="323897" y="55578"/>
                  </a:lnTo>
                  <a:lnTo>
                    <a:pt x="353567" y="93980"/>
                  </a:lnTo>
                  <a:lnTo>
                    <a:pt x="372697" y="139303"/>
                  </a:lnTo>
                  <a:lnTo>
                    <a:pt x="379475" y="189737"/>
                  </a:lnTo>
                  <a:lnTo>
                    <a:pt x="379475" y="717041"/>
                  </a:lnTo>
                  <a:lnTo>
                    <a:pt x="372697" y="767476"/>
                  </a:lnTo>
                  <a:lnTo>
                    <a:pt x="353568" y="812799"/>
                  </a:lnTo>
                  <a:lnTo>
                    <a:pt x="323897" y="851201"/>
                  </a:lnTo>
                  <a:lnTo>
                    <a:pt x="285496" y="880871"/>
                  </a:lnTo>
                  <a:lnTo>
                    <a:pt x="240172" y="900001"/>
                  </a:lnTo>
                  <a:lnTo>
                    <a:pt x="189738" y="906780"/>
                  </a:lnTo>
                  <a:lnTo>
                    <a:pt x="139303" y="900001"/>
                  </a:lnTo>
                  <a:lnTo>
                    <a:pt x="93979" y="880872"/>
                  </a:lnTo>
                  <a:lnTo>
                    <a:pt x="55578" y="851201"/>
                  </a:lnTo>
                  <a:lnTo>
                    <a:pt x="25907" y="812800"/>
                  </a:lnTo>
                  <a:lnTo>
                    <a:pt x="6778" y="767476"/>
                  </a:lnTo>
                  <a:lnTo>
                    <a:pt x="0" y="717041"/>
                  </a:lnTo>
                  <a:lnTo>
                    <a:pt x="0" y="189737"/>
                  </a:lnTo>
                  <a:close/>
                </a:path>
              </a:pathLst>
            </a:custGeom>
            <a:ln w="28575">
              <a:solidFill>
                <a:srgbClr val="00899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19616" y="2634996"/>
              <a:ext cx="404495" cy="615315"/>
            </a:xfrm>
            <a:custGeom>
              <a:avLst/>
              <a:gdLst/>
              <a:ahLst/>
              <a:cxnLst/>
              <a:rect l="l" t="t" r="r" b="b"/>
              <a:pathLst>
                <a:path w="404495" h="615314">
                  <a:moveTo>
                    <a:pt x="0" y="0"/>
                  </a:moveTo>
                  <a:lnTo>
                    <a:pt x="404367" y="615061"/>
                  </a:lnTo>
                </a:path>
              </a:pathLst>
            </a:custGeom>
            <a:ln w="76200">
              <a:solidFill>
                <a:srgbClr val="00AB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53144" y="3249168"/>
              <a:ext cx="371475" cy="787400"/>
            </a:xfrm>
            <a:custGeom>
              <a:avLst/>
              <a:gdLst/>
              <a:ahLst/>
              <a:cxnLst/>
              <a:rect l="l" t="t" r="r" b="b"/>
              <a:pathLst>
                <a:path w="371475" h="787400">
                  <a:moveTo>
                    <a:pt x="0" y="787400"/>
                  </a:moveTo>
                  <a:lnTo>
                    <a:pt x="371094" y="0"/>
                  </a:lnTo>
                </a:path>
              </a:pathLst>
            </a:custGeom>
            <a:ln w="76200">
              <a:solidFill>
                <a:srgbClr val="006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6802" y="3518154"/>
              <a:ext cx="381000" cy="90678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16802" y="3518154"/>
              <a:ext cx="381000" cy="906780"/>
            </a:xfrm>
            <a:custGeom>
              <a:avLst/>
              <a:gdLst/>
              <a:ahLst/>
              <a:cxnLst/>
              <a:rect l="l" t="t" r="r" b="b"/>
              <a:pathLst>
                <a:path w="381000" h="906779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81000" y="716280"/>
                  </a:lnTo>
                  <a:lnTo>
                    <a:pt x="375965" y="759942"/>
                  </a:lnTo>
                  <a:lnTo>
                    <a:pt x="361627" y="800033"/>
                  </a:lnTo>
                  <a:lnTo>
                    <a:pt x="339132" y="835405"/>
                  </a:lnTo>
                  <a:lnTo>
                    <a:pt x="309625" y="864912"/>
                  </a:lnTo>
                  <a:lnTo>
                    <a:pt x="274253" y="887407"/>
                  </a:lnTo>
                  <a:lnTo>
                    <a:pt x="234162" y="901745"/>
                  </a:lnTo>
                  <a:lnTo>
                    <a:pt x="190500" y="906780"/>
                  </a:lnTo>
                  <a:lnTo>
                    <a:pt x="146837" y="901745"/>
                  </a:lnTo>
                  <a:lnTo>
                    <a:pt x="106746" y="887407"/>
                  </a:lnTo>
                  <a:lnTo>
                    <a:pt x="71374" y="864912"/>
                  </a:lnTo>
                  <a:lnTo>
                    <a:pt x="41867" y="835405"/>
                  </a:lnTo>
                  <a:lnTo>
                    <a:pt x="19372" y="800033"/>
                  </a:lnTo>
                  <a:lnTo>
                    <a:pt x="5034" y="759942"/>
                  </a:lnTo>
                  <a:lnTo>
                    <a:pt x="0" y="716280"/>
                  </a:lnTo>
                  <a:lnTo>
                    <a:pt x="0" y="190500"/>
                  </a:lnTo>
                  <a:close/>
                </a:path>
              </a:pathLst>
            </a:custGeom>
            <a:ln w="28575">
              <a:solidFill>
                <a:srgbClr val="9F16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0894" y="2175510"/>
              <a:ext cx="381000" cy="9067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90894" y="2175510"/>
              <a:ext cx="381000" cy="906780"/>
            </a:xfrm>
            <a:custGeom>
              <a:avLst/>
              <a:gdLst/>
              <a:ahLst/>
              <a:cxnLst/>
              <a:rect l="l" t="t" r="r" b="b"/>
              <a:pathLst>
                <a:path w="381000" h="90678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81000" y="716279"/>
                  </a:lnTo>
                  <a:lnTo>
                    <a:pt x="375965" y="759942"/>
                  </a:lnTo>
                  <a:lnTo>
                    <a:pt x="361627" y="800033"/>
                  </a:lnTo>
                  <a:lnTo>
                    <a:pt x="339132" y="835405"/>
                  </a:lnTo>
                  <a:lnTo>
                    <a:pt x="309625" y="864912"/>
                  </a:lnTo>
                  <a:lnTo>
                    <a:pt x="274253" y="887407"/>
                  </a:lnTo>
                  <a:lnTo>
                    <a:pt x="234162" y="901745"/>
                  </a:lnTo>
                  <a:lnTo>
                    <a:pt x="190500" y="906779"/>
                  </a:lnTo>
                  <a:lnTo>
                    <a:pt x="146837" y="901745"/>
                  </a:lnTo>
                  <a:lnTo>
                    <a:pt x="106746" y="887407"/>
                  </a:lnTo>
                  <a:lnTo>
                    <a:pt x="71374" y="864912"/>
                  </a:lnTo>
                  <a:lnTo>
                    <a:pt x="41867" y="835405"/>
                  </a:lnTo>
                  <a:lnTo>
                    <a:pt x="19372" y="800033"/>
                  </a:lnTo>
                  <a:lnTo>
                    <a:pt x="5034" y="759942"/>
                  </a:lnTo>
                  <a:lnTo>
                    <a:pt x="0" y="716279"/>
                  </a:lnTo>
                  <a:lnTo>
                    <a:pt x="0" y="190500"/>
                  </a:lnTo>
                  <a:close/>
                </a:path>
              </a:pathLst>
            </a:custGeom>
            <a:ln w="28575">
              <a:solidFill>
                <a:srgbClr val="9F16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09291" y="2669617"/>
              <a:ext cx="1898650" cy="1175385"/>
            </a:xfrm>
            <a:custGeom>
              <a:avLst/>
              <a:gdLst/>
              <a:ahLst/>
              <a:cxnLst/>
              <a:rect l="l" t="t" r="r" b="b"/>
              <a:pathLst>
                <a:path w="1898650" h="1175385">
                  <a:moveTo>
                    <a:pt x="1479276" y="0"/>
                  </a:moveTo>
                  <a:lnTo>
                    <a:pt x="1432761" y="3219"/>
                  </a:lnTo>
                  <a:lnTo>
                    <a:pt x="1387987" y="14923"/>
                  </a:lnTo>
                  <a:lnTo>
                    <a:pt x="1346758" y="34989"/>
                  </a:lnTo>
                  <a:lnTo>
                    <a:pt x="1310879" y="63295"/>
                  </a:lnTo>
                  <a:lnTo>
                    <a:pt x="1296620" y="49315"/>
                  </a:lnTo>
                  <a:lnTo>
                    <a:pt x="1263052" y="25880"/>
                  </a:lnTo>
                  <a:lnTo>
                    <a:pt x="1195431" y="2664"/>
                  </a:lnTo>
                  <a:lnTo>
                    <a:pt x="1145859" y="11"/>
                  </a:lnTo>
                  <a:lnTo>
                    <a:pt x="1097805" y="8034"/>
                  </a:lnTo>
                  <a:lnTo>
                    <a:pt x="1053709" y="26037"/>
                  </a:lnTo>
                  <a:lnTo>
                    <a:pt x="1016012" y="53325"/>
                  </a:lnTo>
                  <a:lnTo>
                    <a:pt x="987156" y="89203"/>
                  </a:lnTo>
                  <a:lnTo>
                    <a:pt x="974663" y="79569"/>
                  </a:lnTo>
                  <a:lnTo>
                    <a:pt x="932800" y="55548"/>
                  </a:lnTo>
                  <a:lnTo>
                    <a:pt x="888906" y="40414"/>
                  </a:lnTo>
                  <a:lnTo>
                    <a:pt x="843702" y="33180"/>
                  </a:lnTo>
                  <a:lnTo>
                    <a:pt x="798462" y="33519"/>
                  </a:lnTo>
                  <a:lnTo>
                    <a:pt x="754461" y="41102"/>
                  </a:lnTo>
                  <a:lnTo>
                    <a:pt x="712971" y="55603"/>
                  </a:lnTo>
                  <a:lnTo>
                    <a:pt x="675268" y="76694"/>
                  </a:lnTo>
                  <a:lnTo>
                    <a:pt x="642625" y="104047"/>
                  </a:lnTo>
                  <a:lnTo>
                    <a:pt x="616316" y="137336"/>
                  </a:lnTo>
                  <a:lnTo>
                    <a:pt x="571737" y="119334"/>
                  </a:lnTo>
                  <a:lnTo>
                    <a:pt x="524575" y="107904"/>
                  </a:lnTo>
                  <a:lnTo>
                    <a:pt x="475817" y="103189"/>
                  </a:lnTo>
                  <a:lnTo>
                    <a:pt x="426451" y="105332"/>
                  </a:lnTo>
                  <a:lnTo>
                    <a:pt x="374313" y="115393"/>
                  </a:lnTo>
                  <a:lnTo>
                    <a:pt x="326493" y="132603"/>
                  </a:lnTo>
                  <a:lnTo>
                    <a:pt x="283708" y="156170"/>
                  </a:lnTo>
                  <a:lnTo>
                    <a:pt x="246674" y="185303"/>
                  </a:lnTo>
                  <a:lnTo>
                    <a:pt x="216108" y="219211"/>
                  </a:lnTo>
                  <a:lnTo>
                    <a:pt x="192724" y="257102"/>
                  </a:lnTo>
                  <a:lnTo>
                    <a:pt x="177240" y="298185"/>
                  </a:lnTo>
                  <a:lnTo>
                    <a:pt x="170371" y="341670"/>
                  </a:lnTo>
                  <a:lnTo>
                    <a:pt x="172832" y="386764"/>
                  </a:lnTo>
                  <a:lnTo>
                    <a:pt x="171181" y="390320"/>
                  </a:lnTo>
                  <a:lnTo>
                    <a:pt x="127339" y="398682"/>
                  </a:lnTo>
                  <a:lnTo>
                    <a:pt x="87520" y="415212"/>
                  </a:lnTo>
                  <a:lnTo>
                    <a:pt x="53274" y="439076"/>
                  </a:lnTo>
                  <a:lnTo>
                    <a:pt x="26147" y="469441"/>
                  </a:lnTo>
                  <a:lnTo>
                    <a:pt x="6417" y="509466"/>
                  </a:lnTo>
                  <a:lnTo>
                    <a:pt x="0" y="551046"/>
                  </a:lnTo>
                  <a:lnTo>
                    <a:pt x="6240" y="592075"/>
                  </a:lnTo>
                  <a:lnTo>
                    <a:pt x="24482" y="630449"/>
                  </a:lnTo>
                  <a:lnTo>
                    <a:pt x="54070" y="664060"/>
                  </a:lnTo>
                  <a:lnTo>
                    <a:pt x="94346" y="690802"/>
                  </a:lnTo>
                  <a:lnTo>
                    <a:pt x="69325" y="718869"/>
                  </a:lnTo>
                  <a:lnTo>
                    <a:pt x="52294" y="750460"/>
                  </a:lnTo>
                  <a:lnTo>
                    <a:pt x="43715" y="784385"/>
                  </a:lnTo>
                  <a:lnTo>
                    <a:pt x="44054" y="819453"/>
                  </a:lnTo>
                  <a:lnTo>
                    <a:pt x="56776" y="861320"/>
                  </a:lnTo>
                  <a:lnTo>
                    <a:pt x="81270" y="897633"/>
                  </a:lnTo>
                  <a:lnTo>
                    <a:pt x="115508" y="927054"/>
                  </a:lnTo>
                  <a:lnTo>
                    <a:pt x="157461" y="948241"/>
                  </a:lnTo>
                  <a:lnTo>
                    <a:pt x="205100" y="959853"/>
                  </a:lnTo>
                  <a:lnTo>
                    <a:pt x="256398" y="960550"/>
                  </a:lnTo>
                  <a:lnTo>
                    <a:pt x="259954" y="965757"/>
                  </a:lnTo>
                  <a:lnTo>
                    <a:pt x="288894" y="1000481"/>
                  </a:lnTo>
                  <a:lnTo>
                    <a:pt x="322657" y="1030500"/>
                  </a:lnTo>
                  <a:lnTo>
                    <a:pt x="360524" y="1055662"/>
                  </a:lnTo>
                  <a:lnTo>
                    <a:pt x="401775" y="1075813"/>
                  </a:lnTo>
                  <a:lnTo>
                    <a:pt x="445692" y="1090802"/>
                  </a:lnTo>
                  <a:lnTo>
                    <a:pt x="491555" y="1100477"/>
                  </a:lnTo>
                  <a:lnTo>
                    <a:pt x="538646" y="1104684"/>
                  </a:lnTo>
                  <a:lnTo>
                    <a:pt x="586245" y="1103273"/>
                  </a:lnTo>
                  <a:lnTo>
                    <a:pt x="633633" y="1096090"/>
                  </a:lnTo>
                  <a:lnTo>
                    <a:pt x="680092" y="1082984"/>
                  </a:lnTo>
                  <a:lnTo>
                    <a:pt x="724901" y="1063801"/>
                  </a:lnTo>
                  <a:lnTo>
                    <a:pt x="756822" y="1097520"/>
                  </a:lnTo>
                  <a:lnTo>
                    <a:pt x="794815" y="1125904"/>
                  </a:lnTo>
                  <a:lnTo>
                    <a:pt x="837951" y="1148383"/>
                  </a:lnTo>
                  <a:lnTo>
                    <a:pt x="885302" y="1164385"/>
                  </a:lnTo>
                  <a:lnTo>
                    <a:pt x="932450" y="1173030"/>
                  </a:lnTo>
                  <a:lnTo>
                    <a:pt x="979358" y="1175117"/>
                  </a:lnTo>
                  <a:lnTo>
                    <a:pt x="1025265" y="1170991"/>
                  </a:lnTo>
                  <a:lnTo>
                    <a:pt x="1069414" y="1160996"/>
                  </a:lnTo>
                  <a:lnTo>
                    <a:pt x="1111045" y="1145478"/>
                  </a:lnTo>
                  <a:lnTo>
                    <a:pt x="1149399" y="1124782"/>
                  </a:lnTo>
                  <a:lnTo>
                    <a:pt x="1183718" y="1099254"/>
                  </a:lnTo>
                  <a:lnTo>
                    <a:pt x="1213243" y="1069239"/>
                  </a:lnTo>
                  <a:lnTo>
                    <a:pt x="1237214" y="1035081"/>
                  </a:lnTo>
                  <a:lnTo>
                    <a:pt x="1254872" y="997126"/>
                  </a:lnTo>
                  <a:lnTo>
                    <a:pt x="1285729" y="1010993"/>
                  </a:lnTo>
                  <a:lnTo>
                    <a:pt x="1318372" y="1021097"/>
                  </a:lnTo>
                  <a:lnTo>
                    <a:pt x="1352349" y="1027344"/>
                  </a:lnTo>
                  <a:lnTo>
                    <a:pt x="1387206" y="1029638"/>
                  </a:lnTo>
                  <a:lnTo>
                    <a:pt x="1438410" y="1025619"/>
                  </a:lnTo>
                  <a:lnTo>
                    <a:pt x="1486181" y="1013461"/>
                  </a:lnTo>
                  <a:lnTo>
                    <a:pt x="1529490" y="994018"/>
                  </a:lnTo>
                  <a:lnTo>
                    <a:pt x="1567308" y="968138"/>
                  </a:lnTo>
                  <a:lnTo>
                    <a:pt x="1598608" y="936675"/>
                  </a:lnTo>
                  <a:lnTo>
                    <a:pt x="1622361" y="900479"/>
                  </a:lnTo>
                  <a:lnTo>
                    <a:pt x="1637538" y="860402"/>
                  </a:lnTo>
                  <a:lnTo>
                    <a:pt x="1643111" y="817294"/>
                  </a:lnTo>
                  <a:lnTo>
                    <a:pt x="1680521" y="810720"/>
                  </a:lnTo>
                  <a:lnTo>
                    <a:pt x="1750482" y="785951"/>
                  </a:lnTo>
                  <a:lnTo>
                    <a:pt x="1821629" y="737332"/>
                  </a:lnTo>
                  <a:lnTo>
                    <a:pt x="1853100" y="702236"/>
                  </a:lnTo>
                  <a:lnTo>
                    <a:pt x="1876434" y="663723"/>
                  </a:lnTo>
                  <a:lnTo>
                    <a:pt x="1891477" y="622782"/>
                  </a:lnTo>
                  <a:lnTo>
                    <a:pt x="1898075" y="580406"/>
                  </a:lnTo>
                  <a:lnTo>
                    <a:pt x="1896072" y="537584"/>
                  </a:lnTo>
                  <a:lnTo>
                    <a:pt x="1885314" y="495307"/>
                  </a:lnTo>
                  <a:lnTo>
                    <a:pt x="1865646" y="454567"/>
                  </a:lnTo>
                  <a:lnTo>
                    <a:pt x="1836913" y="416355"/>
                  </a:lnTo>
                  <a:lnTo>
                    <a:pt x="1842724" y="403480"/>
                  </a:lnTo>
                  <a:lnTo>
                    <a:pt x="1847581" y="390320"/>
                  </a:lnTo>
                  <a:lnTo>
                    <a:pt x="1855700" y="345185"/>
                  </a:lnTo>
                  <a:lnTo>
                    <a:pt x="1851646" y="301103"/>
                  </a:lnTo>
                  <a:lnTo>
                    <a:pt x="1836405" y="259532"/>
                  </a:lnTo>
                  <a:lnTo>
                    <a:pt x="1810959" y="221928"/>
                  </a:lnTo>
                  <a:lnTo>
                    <a:pt x="1776295" y="189749"/>
                  </a:lnTo>
                  <a:lnTo>
                    <a:pt x="1733395" y="164453"/>
                  </a:lnTo>
                  <a:lnTo>
                    <a:pt x="1683243" y="147496"/>
                  </a:lnTo>
                  <a:lnTo>
                    <a:pt x="1673617" y="117619"/>
                  </a:lnTo>
                  <a:lnTo>
                    <a:pt x="1637220" y="64486"/>
                  </a:lnTo>
                  <a:lnTo>
                    <a:pt x="1570317" y="19501"/>
                  </a:lnTo>
                  <a:lnTo>
                    <a:pt x="1525730" y="5386"/>
                  </a:lnTo>
                  <a:lnTo>
                    <a:pt x="1479276" y="0"/>
                  </a:lnTo>
                  <a:close/>
                </a:path>
              </a:pathLst>
            </a:custGeom>
            <a:solidFill>
              <a:srgbClr val="A00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7586" y="3087751"/>
            <a:ext cx="871219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1760" marR="5080" indent="-9906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Microsoft YaHei"/>
                <a:cs typeface="Microsoft YaHei"/>
              </a:rPr>
              <a:t>AWS Data</a:t>
            </a:r>
            <a:r>
              <a:rPr sz="800" spc="-10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800" dirty="0">
                <a:solidFill>
                  <a:srgbClr val="FFFFFF"/>
                </a:solidFill>
                <a:latin typeface="Microsoft YaHei"/>
                <a:cs typeface="Microsoft YaHei"/>
              </a:rPr>
              <a:t>Center  </a:t>
            </a:r>
            <a:r>
              <a:rPr sz="800" spc="-5" dirty="0">
                <a:solidFill>
                  <a:srgbClr val="FFFFFF"/>
                </a:solidFill>
                <a:latin typeface="Microsoft YaHei"/>
                <a:cs typeface="Microsoft YaHei"/>
              </a:rPr>
              <a:t>in</a:t>
            </a:r>
            <a:r>
              <a:rPr sz="800" spc="204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Microsoft YaHei"/>
                <a:cs typeface="Microsoft YaHei"/>
              </a:rPr>
              <a:t>Singapore</a:t>
            </a:r>
            <a:endParaRPr sz="80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1500" y="1895855"/>
            <a:ext cx="9316720" cy="2918460"/>
            <a:chOff x="571500" y="1895855"/>
            <a:chExt cx="9316720" cy="291846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476" y="3022091"/>
              <a:ext cx="364235" cy="4541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473702" y="1914905"/>
              <a:ext cx="1728470" cy="2880360"/>
            </a:xfrm>
            <a:custGeom>
              <a:avLst/>
              <a:gdLst/>
              <a:ahLst/>
              <a:cxnLst/>
              <a:rect l="l" t="t" r="r" b="b"/>
              <a:pathLst>
                <a:path w="1728470" h="2880360">
                  <a:moveTo>
                    <a:pt x="0" y="2880360"/>
                  </a:moveTo>
                  <a:lnTo>
                    <a:pt x="1728216" y="2880360"/>
                  </a:lnTo>
                  <a:lnTo>
                    <a:pt x="1728216" y="0"/>
                  </a:lnTo>
                  <a:lnTo>
                    <a:pt x="0" y="0"/>
                  </a:lnTo>
                  <a:lnTo>
                    <a:pt x="0" y="2880360"/>
                  </a:lnTo>
                  <a:close/>
                </a:path>
              </a:pathLst>
            </a:custGeom>
            <a:ln w="38100">
              <a:solidFill>
                <a:srgbClr val="008D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500" y="1937003"/>
              <a:ext cx="2983992" cy="26243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779" y="3293363"/>
              <a:ext cx="960119" cy="7254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3327" y="3607307"/>
              <a:ext cx="591312" cy="4099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0751" y="2852927"/>
              <a:ext cx="463296" cy="8823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3832" y="2474975"/>
              <a:ext cx="693419" cy="6477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53000" y="2289047"/>
              <a:ext cx="743712" cy="7437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66715" y="3707891"/>
              <a:ext cx="742188" cy="74371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72940" y="3334511"/>
              <a:ext cx="1728470" cy="0"/>
            </a:xfrm>
            <a:custGeom>
              <a:avLst/>
              <a:gdLst/>
              <a:ahLst/>
              <a:cxnLst/>
              <a:rect l="l" t="t" r="r" b="b"/>
              <a:pathLst>
                <a:path w="1728470">
                  <a:moveTo>
                    <a:pt x="0" y="0"/>
                  </a:moveTo>
                  <a:lnTo>
                    <a:pt x="1728215" y="0"/>
                  </a:lnTo>
                </a:path>
              </a:pathLst>
            </a:custGeom>
            <a:ln w="6350">
              <a:solidFill>
                <a:srgbClr val="D5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03833" y="1592295"/>
            <a:ext cx="67183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spc="-55" dirty="0">
                <a:solidFill>
                  <a:srgbClr val="FFFFFF"/>
                </a:solidFill>
                <a:latin typeface="Microsoft YaHei"/>
                <a:cs typeface="Microsoft YaHei"/>
              </a:rPr>
              <a:t>APN1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739119" y="1875036"/>
            <a:ext cx="851535" cy="46482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35"/>
              </a:spcBef>
            </a:pPr>
            <a:r>
              <a:rPr sz="1450" spc="-30" dirty="0">
                <a:solidFill>
                  <a:srgbClr val="FFFFFF"/>
                </a:solidFill>
                <a:latin typeface="Microsoft YaHei"/>
                <a:cs typeface="Microsoft YaHei"/>
              </a:rPr>
              <a:t>Cu</a:t>
            </a:r>
            <a:r>
              <a:rPr sz="1450" spc="-35" dirty="0">
                <a:solidFill>
                  <a:srgbClr val="FFFFFF"/>
                </a:solidFill>
                <a:latin typeface="Microsoft YaHei"/>
                <a:cs typeface="Microsoft YaHei"/>
              </a:rPr>
              <a:t>sto</a:t>
            </a:r>
            <a:r>
              <a:rPr sz="1450" spc="-45" dirty="0">
                <a:solidFill>
                  <a:srgbClr val="FFFFFF"/>
                </a:solidFill>
                <a:latin typeface="Microsoft YaHei"/>
                <a:cs typeface="Microsoft YaHei"/>
              </a:rPr>
              <a:t>m</a:t>
            </a:r>
            <a:r>
              <a:rPr sz="1450" spc="-25" dirty="0">
                <a:solidFill>
                  <a:srgbClr val="FFFFFF"/>
                </a:solidFill>
                <a:latin typeface="Microsoft YaHei"/>
                <a:cs typeface="Microsoft YaHei"/>
              </a:rPr>
              <a:t>er  </a:t>
            </a:r>
            <a:r>
              <a:rPr sz="1450" spc="-20" dirty="0">
                <a:solidFill>
                  <a:srgbClr val="FFFFFF"/>
                </a:solidFill>
                <a:latin typeface="Microsoft YaHei"/>
                <a:cs typeface="Microsoft YaHei"/>
              </a:rPr>
              <a:t>servers</a:t>
            </a:r>
            <a:endParaRPr sz="1450">
              <a:latin typeface="Microsoft YaHei"/>
              <a:cs typeface="Microsoft YaHe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59297" y="3916426"/>
            <a:ext cx="3388995" cy="278130"/>
            <a:chOff x="5559297" y="3916426"/>
            <a:chExt cx="3388995" cy="278130"/>
          </a:xfrm>
        </p:grpSpPr>
        <p:sp>
          <p:nvSpPr>
            <p:cNvPr id="32" name="object 32"/>
            <p:cNvSpPr/>
            <p:nvPr/>
          </p:nvSpPr>
          <p:spPr>
            <a:xfrm>
              <a:off x="5853683" y="4055364"/>
              <a:ext cx="3056255" cy="0"/>
            </a:xfrm>
            <a:custGeom>
              <a:avLst/>
              <a:gdLst/>
              <a:ahLst/>
              <a:cxnLst/>
              <a:rect l="l" t="t" r="r" b="b"/>
              <a:pathLst>
                <a:path w="3056254">
                  <a:moveTo>
                    <a:pt x="0" y="0"/>
                  </a:moveTo>
                  <a:lnTo>
                    <a:pt x="3056127" y="0"/>
                  </a:lnTo>
                </a:path>
              </a:pathLst>
            </a:custGeom>
            <a:ln w="76200">
              <a:solidFill>
                <a:srgbClr val="006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65647" y="3922776"/>
              <a:ext cx="288290" cy="265430"/>
            </a:xfrm>
            <a:custGeom>
              <a:avLst/>
              <a:gdLst/>
              <a:ahLst/>
              <a:cxnLst/>
              <a:rect l="l" t="t" r="r" b="b"/>
              <a:pathLst>
                <a:path w="288289" h="265429">
                  <a:moveTo>
                    <a:pt x="144017" y="0"/>
                  </a:moveTo>
                  <a:lnTo>
                    <a:pt x="98511" y="6754"/>
                  </a:lnTo>
                  <a:lnTo>
                    <a:pt x="58978" y="25566"/>
                  </a:lnTo>
                  <a:lnTo>
                    <a:pt x="27797" y="54260"/>
                  </a:lnTo>
                  <a:lnTo>
                    <a:pt x="7345" y="90659"/>
                  </a:lnTo>
                  <a:lnTo>
                    <a:pt x="0" y="132587"/>
                  </a:lnTo>
                  <a:lnTo>
                    <a:pt x="7345" y="174516"/>
                  </a:lnTo>
                  <a:lnTo>
                    <a:pt x="27797" y="210915"/>
                  </a:lnTo>
                  <a:lnTo>
                    <a:pt x="58978" y="239609"/>
                  </a:lnTo>
                  <a:lnTo>
                    <a:pt x="98511" y="258421"/>
                  </a:lnTo>
                  <a:lnTo>
                    <a:pt x="144017" y="265175"/>
                  </a:lnTo>
                  <a:lnTo>
                    <a:pt x="189524" y="258421"/>
                  </a:lnTo>
                  <a:lnTo>
                    <a:pt x="229057" y="239609"/>
                  </a:lnTo>
                  <a:lnTo>
                    <a:pt x="260238" y="210915"/>
                  </a:lnTo>
                  <a:lnTo>
                    <a:pt x="280690" y="174516"/>
                  </a:lnTo>
                  <a:lnTo>
                    <a:pt x="288036" y="132587"/>
                  </a:lnTo>
                  <a:lnTo>
                    <a:pt x="280690" y="90659"/>
                  </a:lnTo>
                  <a:lnTo>
                    <a:pt x="260238" y="54260"/>
                  </a:lnTo>
                  <a:lnTo>
                    <a:pt x="229057" y="25566"/>
                  </a:lnTo>
                  <a:lnTo>
                    <a:pt x="189524" y="6754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D5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65647" y="3922776"/>
              <a:ext cx="288290" cy="265430"/>
            </a:xfrm>
            <a:custGeom>
              <a:avLst/>
              <a:gdLst/>
              <a:ahLst/>
              <a:cxnLst/>
              <a:rect l="l" t="t" r="r" b="b"/>
              <a:pathLst>
                <a:path w="288289" h="265429">
                  <a:moveTo>
                    <a:pt x="0" y="132587"/>
                  </a:moveTo>
                  <a:lnTo>
                    <a:pt x="7345" y="90659"/>
                  </a:lnTo>
                  <a:lnTo>
                    <a:pt x="27797" y="54260"/>
                  </a:lnTo>
                  <a:lnTo>
                    <a:pt x="58978" y="25566"/>
                  </a:lnTo>
                  <a:lnTo>
                    <a:pt x="98511" y="6754"/>
                  </a:lnTo>
                  <a:lnTo>
                    <a:pt x="144017" y="0"/>
                  </a:lnTo>
                  <a:lnTo>
                    <a:pt x="189524" y="6754"/>
                  </a:lnTo>
                  <a:lnTo>
                    <a:pt x="229057" y="25566"/>
                  </a:lnTo>
                  <a:lnTo>
                    <a:pt x="260238" y="54260"/>
                  </a:lnTo>
                  <a:lnTo>
                    <a:pt x="280690" y="90659"/>
                  </a:lnTo>
                  <a:lnTo>
                    <a:pt x="288036" y="132587"/>
                  </a:lnTo>
                  <a:lnTo>
                    <a:pt x="280690" y="174516"/>
                  </a:lnTo>
                  <a:lnTo>
                    <a:pt x="260238" y="210915"/>
                  </a:lnTo>
                  <a:lnTo>
                    <a:pt x="229057" y="239609"/>
                  </a:lnTo>
                  <a:lnTo>
                    <a:pt x="189524" y="258421"/>
                  </a:lnTo>
                  <a:lnTo>
                    <a:pt x="144017" y="265175"/>
                  </a:lnTo>
                  <a:lnTo>
                    <a:pt x="98511" y="258421"/>
                  </a:lnTo>
                  <a:lnTo>
                    <a:pt x="58978" y="239609"/>
                  </a:lnTo>
                  <a:lnTo>
                    <a:pt x="27797" y="210915"/>
                  </a:lnTo>
                  <a:lnTo>
                    <a:pt x="7345" y="174516"/>
                  </a:lnTo>
                  <a:lnTo>
                    <a:pt x="0" y="132587"/>
                  </a:lnTo>
                  <a:close/>
                </a:path>
              </a:pathLst>
            </a:custGeom>
            <a:ln w="12700">
              <a:solidFill>
                <a:srgbClr val="9D12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552950" y="1441800"/>
            <a:ext cx="58801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spc="-70" dirty="0">
                <a:solidFill>
                  <a:srgbClr val="FFFFFF"/>
                </a:solidFill>
                <a:latin typeface="Microsoft YaHei"/>
                <a:cs typeface="Microsoft YaHei"/>
              </a:rPr>
              <a:t>PGW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55435" y="5292852"/>
            <a:ext cx="3945254" cy="76200"/>
          </a:xfrm>
          <a:custGeom>
            <a:avLst/>
            <a:gdLst/>
            <a:ahLst/>
            <a:cxnLst/>
            <a:rect l="l" t="t" r="r" b="b"/>
            <a:pathLst>
              <a:path w="39452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5974"/>
                </a:lnTo>
                <a:lnTo>
                  <a:pt x="63500" y="45974"/>
                </a:lnTo>
                <a:lnTo>
                  <a:pt x="63500" y="30099"/>
                </a:lnTo>
                <a:lnTo>
                  <a:pt x="76200" y="30099"/>
                </a:lnTo>
                <a:lnTo>
                  <a:pt x="76200" y="0"/>
                </a:lnTo>
                <a:close/>
              </a:path>
              <a:path w="3945254" h="76200">
                <a:moveTo>
                  <a:pt x="3868673" y="0"/>
                </a:moveTo>
                <a:lnTo>
                  <a:pt x="3868673" y="76200"/>
                </a:lnTo>
                <a:lnTo>
                  <a:pt x="3929125" y="45974"/>
                </a:lnTo>
                <a:lnTo>
                  <a:pt x="3881373" y="45974"/>
                </a:lnTo>
                <a:lnTo>
                  <a:pt x="3881373" y="30099"/>
                </a:lnTo>
                <a:lnTo>
                  <a:pt x="3928871" y="30099"/>
                </a:lnTo>
                <a:lnTo>
                  <a:pt x="3868673" y="0"/>
                </a:lnTo>
                <a:close/>
              </a:path>
              <a:path w="3945254" h="76200">
                <a:moveTo>
                  <a:pt x="76200" y="30099"/>
                </a:moveTo>
                <a:lnTo>
                  <a:pt x="63500" y="30099"/>
                </a:lnTo>
                <a:lnTo>
                  <a:pt x="63500" y="45974"/>
                </a:lnTo>
                <a:lnTo>
                  <a:pt x="76200" y="45974"/>
                </a:lnTo>
                <a:lnTo>
                  <a:pt x="76200" y="30099"/>
                </a:lnTo>
                <a:close/>
              </a:path>
              <a:path w="3945254" h="76200">
                <a:moveTo>
                  <a:pt x="3868673" y="30099"/>
                </a:moveTo>
                <a:lnTo>
                  <a:pt x="76200" y="30099"/>
                </a:lnTo>
                <a:lnTo>
                  <a:pt x="76200" y="45974"/>
                </a:lnTo>
                <a:lnTo>
                  <a:pt x="3868673" y="45974"/>
                </a:lnTo>
                <a:lnTo>
                  <a:pt x="3868673" y="30099"/>
                </a:lnTo>
                <a:close/>
              </a:path>
              <a:path w="3945254" h="76200">
                <a:moveTo>
                  <a:pt x="3928871" y="30099"/>
                </a:moveTo>
                <a:lnTo>
                  <a:pt x="3881373" y="30099"/>
                </a:lnTo>
                <a:lnTo>
                  <a:pt x="3881373" y="45974"/>
                </a:lnTo>
                <a:lnTo>
                  <a:pt x="3929125" y="45974"/>
                </a:lnTo>
                <a:lnTo>
                  <a:pt x="3944873" y="38100"/>
                </a:lnTo>
                <a:lnTo>
                  <a:pt x="3928871" y="30099"/>
                </a:lnTo>
                <a:close/>
              </a:path>
            </a:pathLst>
          </a:custGeom>
          <a:solidFill>
            <a:srgbClr val="E24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488434" y="1877055"/>
            <a:ext cx="169481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FFFFFF"/>
                </a:solidFill>
                <a:latin typeface="Microsoft YaHei"/>
                <a:cs typeface="Microsoft YaHei"/>
              </a:rPr>
              <a:t>Major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91990" y="3312409"/>
            <a:ext cx="6826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90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400" spc="-40" dirty="0">
                <a:solidFill>
                  <a:srgbClr val="FFFFFF"/>
                </a:solidFill>
                <a:latin typeface="Microsoft YaHei"/>
                <a:cs typeface="Microsoft YaHei"/>
              </a:rPr>
              <a:t>tan</a:t>
            </a:r>
            <a:r>
              <a:rPr sz="1400" spc="-45" dirty="0">
                <a:solidFill>
                  <a:srgbClr val="FFFFFF"/>
                </a:solidFill>
                <a:latin typeface="Microsoft YaHei"/>
                <a:cs typeface="Microsoft YaHei"/>
              </a:rPr>
              <a:t>dby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557773" y="2523489"/>
            <a:ext cx="3390265" cy="278130"/>
            <a:chOff x="5557773" y="2523489"/>
            <a:chExt cx="3390265" cy="278130"/>
          </a:xfrm>
        </p:grpSpPr>
        <p:sp>
          <p:nvSpPr>
            <p:cNvPr id="40" name="object 40"/>
            <p:cNvSpPr/>
            <p:nvPr/>
          </p:nvSpPr>
          <p:spPr>
            <a:xfrm>
              <a:off x="5852159" y="2651759"/>
              <a:ext cx="3057525" cy="10795"/>
            </a:xfrm>
            <a:custGeom>
              <a:avLst/>
              <a:gdLst/>
              <a:ahLst/>
              <a:cxnLst/>
              <a:rect l="l" t="t" r="r" b="b"/>
              <a:pathLst>
                <a:path w="3057525" h="10794">
                  <a:moveTo>
                    <a:pt x="0" y="10413"/>
                  </a:moveTo>
                  <a:lnTo>
                    <a:pt x="3057397" y="0"/>
                  </a:lnTo>
                </a:path>
              </a:pathLst>
            </a:custGeom>
            <a:ln w="76199">
              <a:solidFill>
                <a:srgbClr val="00AB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64123" y="2529839"/>
              <a:ext cx="288290" cy="265430"/>
            </a:xfrm>
            <a:custGeom>
              <a:avLst/>
              <a:gdLst/>
              <a:ahLst/>
              <a:cxnLst/>
              <a:rect l="l" t="t" r="r" b="b"/>
              <a:pathLst>
                <a:path w="288289" h="265430">
                  <a:moveTo>
                    <a:pt x="144017" y="0"/>
                  </a:moveTo>
                  <a:lnTo>
                    <a:pt x="98511" y="6754"/>
                  </a:lnTo>
                  <a:lnTo>
                    <a:pt x="58978" y="25566"/>
                  </a:lnTo>
                  <a:lnTo>
                    <a:pt x="27797" y="54260"/>
                  </a:lnTo>
                  <a:lnTo>
                    <a:pt x="7345" y="90659"/>
                  </a:lnTo>
                  <a:lnTo>
                    <a:pt x="0" y="132587"/>
                  </a:lnTo>
                  <a:lnTo>
                    <a:pt x="7345" y="174516"/>
                  </a:lnTo>
                  <a:lnTo>
                    <a:pt x="27797" y="210915"/>
                  </a:lnTo>
                  <a:lnTo>
                    <a:pt x="58978" y="239609"/>
                  </a:lnTo>
                  <a:lnTo>
                    <a:pt x="98511" y="258421"/>
                  </a:lnTo>
                  <a:lnTo>
                    <a:pt x="144017" y="265175"/>
                  </a:lnTo>
                  <a:lnTo>
                    <a:pt x="189524" y="258421"/>
                  </a:lnTo>
                  <a:lnTo>
                    <a:pt x="229057" y="239609"/>
                  </a:lnTo>
                  <a:lnTo>
                    <a:pt x="260238" y="210915"/>
                  </a:lnTo>
                  <a:lnTo>
                    <a:pt x="280690" y="174516"/>
                  </a:lnTo>
                  <a:lnTo>
                    <a:pt x="288036" y="132587"/>
                  </a:lnTo>
                  <a:lnTo>
                    <a:pt x="280690" y="90659"/>
                  </a:lnTo>
                  <a:lnTo>
                    <a:pt x="260238" y="54260"/>
                  </a:lnTo>
                  <a:lnTo>
                    <a:pt x="229057" y="25566"/>
                  </a:lnTo>
                  <a:lnTo>
                    <a:pt x="189524" y="6754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008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64123" y="2529839"/>
              <a:ext cx="288290" cy="265430"/>
            </a:xfrm>
            <a:custGeom>
              <a:avLst/>
              <a:gdLst/>
              <a:ahLst/>
              <a:cxnLst/>
              <a:rect l="l" t="t" r="r" b="b"/>
              <a:pathLst>
                <a:path w="288289" h="265430">
                  <a:moveTo>
                    <a:pt x="0" y="132587"/>
                  </a:moveTo>
                  <a:lnTo>
                    <a:pt x="7345" y="90659"/>
                  </a:lnTo>
                  <a:lnTo>
                    <a:pt x="27797" y="54260"/>
                  </a:lnTo>
                  <a:lnTo>
                    <a:pt x="58978" y="25566"/>
                  </a:lnTo>
                  <a:lnTo>
                    <a:pt x="98511" y="6754"/>
                  </a:lnTo>
                  <a:lnTo>
                    <a:pt x="144017" y="0"/>
                  </a:lnTo>
                  <a:lnTo>
                    <a:pt x="189524" y="6754"/>
                  </a:lnTo>
                  <a:lnTo>
                    <a:pt x="229057" y="25566"/>
                  </a:lnTo>
                  <a:lnTo>
                    <a:pt x="260238" y="54260"/>
                  </a:lnTo>
                  <a:lnTo>
                    <a:pt x="280690" y="90659"/>
                  </a:lnTo>
                  <a:lnTo>
                    <a:pt x="288036" y="132587"/>
                  </a:lnTo>
                  <a:lnTo>
                    <a:pt x="280690" y="174516"/>
                  </a:lnTo>
                  <a:lnTo>
                    <a:pt x="260238" y="210915"/>
                  </a:lnTo>
                  <a:lnTo>
                    <a:pt x="229057" y="239609"/>
                  </a:lnTo>
                  <a:lnTo>
                    <a:pt x="189524" y="258421"/>
                  </a:lnTo>
                  <a:lnTo>
                    <a:pt x="144017" y="265175"/>
                  </a:lnTo>
                  <a:lnTo>
                    <a:pt x="98511" y="258421"/>
                  </a:lnTo>
                  <a:lnTo>
                    <a:pt x="58978" y="239609"/>
                  </a:lnTo>
                  <a:lnTo>
                    <a:pt x="27797" y="210915"/>
                  </a:lnTo>
                  <a:lnTo>
                    <a:pt x="7345" y="174516"/>
                  </a:lnTo>
                  <a:lnTo>
                    <a:pt x="0" y="132587"/>
                  </a:lnTo>
                  <a:close/>
                </a:path>
              </a:pathLst>
            </a:custGeom>
            <a:ln w="12700">
              <a:solidFill>
                <a:srgbClr val="9D12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75791" y="4964018"/>
            <a:ext cx="9237345" cy="14909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1707514" algn="r">
              <a:lnSpc>
                <a:spcPct val="100000"/>
              </a:lnSpc>
              <a:spcBef>
                <a:spcPts val="120"/>
              </a:spcBef>
            </a:pPr>
            <a:r>
              <a:rPr sz="1950" spc="-60" dirty="0">
                <a:solidFill>
                  <a:srgbClr val="FFFFFF"/>
                </a:solidFill>
                <a:latin typeface="Microsoft YaHei"/>
                <a:cs typeface="Microsoft YaHei"/>
              </a:rPr>
              <a:t>BGP</a:t>
            </a:r>
            <a:endParaRPr sz="19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Microsoft YaHei"/>
              <a:cs typeface="Microsoft YaHei"/>
            </a:endParaRPr>
          </a:p>
          <a:p>
            <a:pPr marL="299085" indent="-287020">
              <a:lnSpc>
                <a:spcPts val="2130"/>
              </a:lnSpc>
              <a:buFont typeface="Wingdings"/>
              <a:buChar char=""/>
              <a:tabLst>
                <a:tab pos="299720" algn="l"/>
              </a:tabLst>
            </a:pPr>
            <a:r>
              <a:rPr sz="1800" dirty="0">
                <a:solidFill>
                  <a:srgbClr val="FFFF00"/>
                </a:solidFill>
                <a:latin typeface="Microsoft YaHei"/>
                <a:cs typeface="Microsoft YaHei"/>
              </a:rPr>
              <a:t>APN1通道从核心网</a:t>
            </a:r>
            <a:r>
              <a:rPr sz="1800" spc="-15" dirty="0">
                <a:solidFill>
                  <a:srgbClr val="FFFF00"/>
                </a:solidFill>
                <a:latin typeface="Microsoft YaHei"/>
                <a:cs typeface="Microsoft YaHei"/>
              </a:rPr>
              <a:t>到</a:t>
            </a:r>
            <a:r>
              <a:rPr sz="1800" spc="-25" dirty="0">
                <a:solidFill>
                  <a:srgbClr val="FFFF00"/>
                </a:solidFill>
                <a:latin typeface="Microsoft YaHei"/>
                <a:cs typeface="Microsoft YaHei"/>
              </a:rPr>
              <a:t>AWS</a:t>
            </a:r>
            <a:r>
              <a:rPr sz="1800" dirty="0">
                <a:solidFill>
                  <a:srgbClr val="FFFF00"/>
                </a:solidFill>
                <a:latin typeface="Microsoft YaHei"/>
                <a:cs typeface="Microsoft YaHei"/>
              </a:rPr>
              <a:t>采用专线方式连接，以提高数据传输的安全性与可靠性</a:t>
            </a:r>
            <a:endParaRPr sz="1800">
              <a:latin typeface="Microsoft YaHei"/>
              <a:cs typeface="Microsoft YaHei"/>
            </a:endParaRPr>
          </a:p>
          <a:p>
            <a:pPr marL="299085" indent="-287020">
              <a:lnSpc>
                <a:spcPts val="2130"/>
              </a:lnSpc>
              <a:buFont typeface="Wingdings"/>
              <a:buChar char=""/>
              <a:tabLst>
                <a:tab pos="299720" algn="l"/>
              </a:tabLst>
            </a:pPr>
            <a:r>
              <a:rPr sz="1800" dirty="0">
                <a:solidFill>
                  <a:srgbClr val="FFFF00"/>
                </a:solidFill>
                <a:latin typeface="Microsoft YaHei"/>
                <a:cs typeface="Microsoft YaHei"/>
              </a:rPr>
              <a:t>采用2条</a:t>
            </a:r>
            <a:r>
              <a:rPr sz="1800" spc="-25" dirty="0">
                <a:solidFill>
                  <a:srgbClr val="FFFF00"/>
                </a:solidFill>
                <a:latin typeface="Microsoft YaHei"/>
                <a:cs typeface="Microsoft YaHei"/>
              </a:rPr>
              <a:t>AWS</a:t>
            </a:r>
            <a:r>
              <a:rPr sz="1800" spc="-40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Microsoft YaHei"/>
                <a:cs typeface="Microsoft YaHei"/>
              </a:rPr>
              <a:t>Hosted</a:t>
            </a:r>
            <a:r>
              <a:rPr sz="1800" spc="-5" dirty="0">
                <a:solidFill>
                  <a:srgbClr val="FFFF00"/>
                </a:solidFill>
                <a:latin typeface="Microsoft YaHei"/>
                <a:cs typeface="Microsoft YaHei"/>
              </a:rPr>
              <a:t> Connection</a:t>
            </a:r>
            <a:r>
              <a:rPr sz="1800" dirty="0">
                <a:solidFill>
                  <a:srgbClr val="FFFF00"/>
                </a:solidFill>
                <a:latin typeface="Microsoft YaHei"/>
                <a:cs typeface="Microsoft YaHei"/>
              </a:rPr>
              <a:t>云连接，采用双PGW-双</a:t>
            </a:r>
            <a:r>
              <a:rPr sz="1800" spc="-30" dirty="0">
                <a:solidFill>
                  <a:srgbClr val="FFFF00"/>
                </a:solidFill>
                <a:latin typeface="Microsoft YaHei"/>
                <a:cs typeface="Microsoft YaHei"/>
              </a:rPr>
              <a:t>DX</a:t>
            </a:r>
            <a:r>
              <a:rPr sz="1800" dirty="0">
                <a:solidFill>
                  <a:srgbClr val="FFFF00"/>
                </a:solidFill>
                <a:latin typeface="Microsoft YaHei"/>
                <a:cs typeface="Microsoft YaHei"/>
              </a:rPr>
              <a:t>的HA高可用方式实现接入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585704" y="2374392"/>
            <a:ext cx="800100" cy="749935"/>
            <a:chOff x="10585704" y="2374392"/>
            <a:chExt cx="800100" cy="749935"/>
          </a:xfrm>
        </p:grpSpPr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85704" y="2374392"/>
              <a:ext cx="502920" cy="63855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2884" y="2484120"/>
              <a:ext cx="502920" cy="640079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405873" y="2735645"/>
            <a:ext cx="612140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-40" dirty="0">
                <a:solidFill>
                  <a:srgbClr val="FFFFFF"/>
                </a:solidFill>
                <a:latin typeface="Microsoft YaHei"/>
                <a:cs typeface="Microsoft YaHei"/>
              </a:rPr>
              <a:t>AWS</a:t>
            </a:r>
            <a:r>
              <a:rPr sz="850" spc="-8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850" spc="-40" dirty="0">
                <a:solidFill>
                  <a:srgbClr val="FFFFFF"/>
                </a:solidFill>
                <a:latin typeface="Microsoft YaHei"/>
                <a:cs typeface="Microsoft YaHei"/>
              </a:rPr>
              <a:t>DXGW</a:t>
            </a:r>
            <a:endParaRPr sz="850">
              <a:latin typeface="Microsoft YaHei"/>
              <a:cs typeface="Microsoft YaHe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903589" y="4207936"/>
            <a:ext cx="229235" cy="2444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069" marR="5080" indent="-40005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FFFFFF"/>
                </a:solidFill>
                <a:latin typeface="Microsoft YaHei"/>
                <a:cs typeface="Microsoft YaHei"/>
              </a:rPr>
              <a:t>AWS  </a:t>
            </a:r>
            <a:r>
              <a:rPr sz="700" spc="-10" dirty="0">
                <a:solidFill>
                  <a:srgbClr val="FFFFFF"/>
                </a:solidFill>
                <a:latin typeface="Microsoft YaHei"/>
                <a:cs typeface="Microsoft YaHei"/>
              </a:rPr>
              <a:t>DX</a:t>
            </a:r>
            <a:endParaRPr sz="700">
              <a:latin typeface="Microsoft YaHei"/>
              <a:cs typeface="Microsoft YaHe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862059" y="2496311"/>
            <a:ext cx="257810" cy="1675130"/>
            <a:chOff x="8862059" y="2496311"/>
            <a:chExt cx="257810" cy="1675130"/>
          </a:xfrm>
        </p:grpSpPr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68155" y="2496311"/>
              <a:ext cx="251459" cy="2758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62059" y="3895344"/>
              <a:ext cx="251459" cy="275844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8902065" y="2741848"/>
            <a:ext cx="229235" cy="2444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069" marR="5080" indent="-40005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FFFFFF"/>
                </a:solidFill>
                <a:latin typeface="Microsoft YaHei"/>
                <a:cs typeface="Microsoft YaHei"/>
              </a:rPr>
              <a:t>AWS  </a:t>
            </a:r>
            <a:r>
              <a:rPr sz="700" spc="-10" dirty="0">
                <a:solidFill>
                  <a:srgbClr val="FFFFFF"/>
                </a:solidFill>
                <a:latin typeface="Microsoft YaHei"/>
                <a:cs typeface="Microsoft YaHei"/>
              </a:rPr>
              <a:t>DX</a:t>
            </a:r>
            <a:endParaRPr sz="700">
              <a:latin typeface="Microsoft YaHei"/>
              <a:cs typeface="Microsoft YaHe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390390" y="1424686"/>
            <a:ext cx="5029835" cy="3524250"/>
            <a:chOff x="4390390" y="1424686"/>
            <a:chExt cx="5029835" cy="3524250"/>
          </a:xfrm>
        </p:grpSpPr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54140" y="2502408"/>
              <a:ext cx="251460" cy="27432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80048" y="3895343"/>
              <a:ext cx="252983" cy="27431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396740" y="1431036"/>
              <a:ext cx="5017135" cy="1714500"/>
            </a:xfrm>
            <a:custGeom>
              <a:avLst/>
              <a:gdLst/>
              <a:ahLst/>
              <a:cxnLst/>
              <a:rect l="l" t="t" r="r" b="b"/>
              <a:pathLst>
                <a:path w="5017134" h="1714500">
                  <a:moveTo>
                    <a:pt x="0" y="1714500"/>
                  </a:moveTo>
                  <a:lnTo>
                    <a:pt x="5017008" y="1714500"/>
                  </a:lnTo>
                  <a:lnTo>
                    <a:pt x="5017008" y="0"/>
                  </a:lnTo>
                  <a:lnTo>
                    <a:pt x="0" y="0"/>
                  </a:lnTo>
                  <a:lnTo>
                    <a:pt x="0" y="1714500"/>
                  </a:lnTo>
                  <a:close/>
                </a:path>
              </a:pathLst>
            </a:custGeom>
            <a:ln w="12700">
              <a:solidFill>
                <a:srgbClr val="00ABE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396740" y="3227831"/>
              <a:ext cx="5017135" cy="1714500"/>
            </a:xfrm>
            <a:custGeom>
              <a:avLst/>
              <a:gdLst/>
              <a:ahLst/>
              <a:cxnLst/>
              <a:rect l="l" t="t" r="r" b="b"/>
              <a:pathLst>
                <a:path w="5017134" h="1714500">
                  <a:moveTo>
                    <a:pt x="0" y="1714500"/>
                  </a:moveTo>
                  <a:lnTo>
                    <a:pt x="5017008" y="1714500"/>
                  </a:lnTo>
                  <a:lnTo>
                    <a:pt x="5017008" y="0"/>
                  </a:lnTo>
                  <a:lnTo>
                    <a:pt x="0" y="0"/>
                  </a:lnTo>
                  <a:lnTo>
                    <a:pt x="0" y="171450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806310" y="3859829"/>
            <a:ext cx="2021205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FFFFFF"/>
                </a:solidFill>
                <a:latin typeface="Microsoft YaHei"/>
                <a:cs typeface="Microsoft YaHei"/>
              </a:rPr>
              <a:t>50Mbps hosted connection(VLAN –</a:t>
            </a:r>
            <a:r>
              <a:rPr sz="700" spc="7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Microsoft YaHei"/>
                <a:cs typeface="Microsoft YaHei"/>
              </a:rPr>
              <a:t>separated)</a:t>
            </a:r>
            <a:endParaRPr sz="700">
              <a:latin typeface="Microsoft YaHei"/>
              <a:cs typeface="Microsoft YaHe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90690" y="2455717"/>
            <a:ext cx="2021205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FFFFFF"/>
                </a:solidFill>
                <a:latin typeface="Microsoft YaHei"/>
                <a:cs typeface="Microsoft YaHei"/>
              </a:rPr>
              <a:t>50Mbps hosted connection(VLAN –</a:t>
            </a:r>
            <a:r>
              <a:rPr sz="700" spc="8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Microsoft YaHei"/>
                <a:cs typeface="Microsoft YaHei"/>
              </a:rPr>
              <a:t>separated)</a:t>
            </a:r>
            <a:endParaRPr sz="700">
              <a:latin typeface="Microsoft YaHei"/>
              <a:cs typeface="Microsoft YaHe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74435" y="2424493"/>
            <a:ext cx="4379975" cy="14991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2768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生命周期设计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5573" y="2073020"/>
            <a:ext cx="10530840" cy="3682365"/>
            <a:chOff x="1105573" y="2073020"/>
            <a:chExt cx="10530840" cy="3682365"/>
          </a:xfrm>
        </p:grpSpPr>
        <p:sp>
          <p:nvSpPr>
            <p:cNvPr id="4" name="object 4"/>
            <p:cNvSpPr/>
            <p:nvPr/>
          </p:nvSpPr>
          <p:spPr>
            <a:xfrm>
              <a:off x="2152142" y="3440429"/>
              <a:ext cx="6083935" cy="1090295"/>
            </a:xfrm>
            <a:custGeom>
              <a:avLst/>
              <a:gdLst/>
              <a:ahLst/>
              <a:cxnLst/>
              <a:rect l="l" t="t" r="r" b="b"/>
              <a:pathLst>
                <a:path w="6083934" h="1090295">
                  <a:moveTo>
                    <a:pt x="6083554" y="0"/>
                  </a:moveTo>
                  <a:lnTo>
                    <a:pt x="0" y="0"/>
                  </a:lnTo>
                  <a:lnTo>
                    <a:pt x="0" y="161036"/>
                  </a:lnTo>
                  <a:lnTo>
                    <a:pt x="0" y="1089914"/>
                  </a:lnTo>
                  <a:lnTo>
                    <a:pt x="6083554" y="1089914"/>
                  </a:lnTo>
                  <a:lnTo>
                    <a:pt x="6083554" y="161036"/>
                  </a:lnTo>
                  <a:lnTo>
                    <a:pt x="60835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46046" y="3443477"/>
              <a:ext cx="6083935" cy="1090295"/>
            </a:xfrm>
            <a:custGeom>
              <a:avLst/>
              <a:gdLst/>
              <a:ahLst/>
              <a:cxnLst/>
              <a:rect l="l" t="t" r="r" b="b"/>
              <a:pathLst>
                <a:path w="6083934" h="1090295">
                  <a:moveTo>
                    <a:pt x="0" y="1089914"/>
                  </a:moveTo>
                  <a:lnTo>
                    <a:pt x="6083554" y="1089914"/>
                  </a:lnTo>
                  <a:lnTo>
                    <a:pt x="6083554" y="0"/>
                  </a:lnTo>
                  <a:lnTo>
                    <a:pt x="0" y="0"/>
                  </a:lnTo>
                  <a:lnTo>
                    <a:pt x="0" y="1089914"/>
                  </a:lnTo>
                  <a:close/>
                </a:path>
              </a:pathLst>
            </a:custGeom>
            <a:ln w="12190">
              <a:solidFill>
                <a:srgbClr val="406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74302" y="2079370"/>
              <a:ext cx="0" cy="3530600"/>
            </a:xfrm>
            <a:custGeom>
              <a:avLst/>
              <a:gdLst/>
              <a:ahLst/>
              <a:cxnLst/>
              <a:rect l="l" t="t" r="r" b="b"/>
              <a:pathLst>
                <a:path h="3530600">
                  <a:moveTo>
                    <a:pt x="0" y="0"/>
                  </a:moveTo>
                  <a:lnTo>
                    <a:pt x="0" y="3530041"/>
                  </a:lnTo>
                </a:path>
              </a:pathLst>
            </a:custGeom>
            <a:ln w="1270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76542" y="3601465"/>
              <a:ext cx="1595755" cy="1126490"/>
            </a:xfrm>
            <a:custGeom>
              <a:avLst/>
              <a:gdLst/>
              <a:ahLst/>
              <a:cxnLst/>
              <a:rect l="l" t="t" r="r" b="b"/>
              <a:pathLst>
                <a:path w="1595754" h="1126489">
                  <a:moveTo>
                    <a:pt x="1595374" y="0"/>
                  </a:moveTo>
                  <a:lnTo>
                    <a:pt x="0" y="0"/>
                  </a:lnTo>
                  <a:lnTo>
                    <a:pt x="0" y="1126490"/>
                  </a:lnTo>
                  <a:lnTo>
                    <a:pt x="1595374" y="1126490"/>
                  </a:lnTo>
                  <a:lnTo>
                    <a:pt x="1595374" y="0"/>
                  </a:lnTo>
                  <a:close/>
                </a:path>
              </a:pathLst>
            </a:custGeom>
            <a:solidFill>
              <a:srgbClr val="FDE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6063" y="2150617"/>
              <a:ext cx="23495" cy="3530600"/>
            </a:xfrm>
            <a:custGeom>
              <a:avLst/>
              <a:gdLst/>
              <a:ahLst/>
              <a:cxnLst/>
              <a:rect l="l" t="t" r="r" b="b"/>
              <a:pathLst>
                <a:path w="23494" h="3530600">
                  <a:moveTo>
                    <a:pt x="23494" y="0"/>
                  </a:moveTo>
                  <a:lnTo>
                    <a:pt x="0" y="3530092"/>
                  </a:lnTo>
                </a:path>
              </a:pathLst>
            </a:custGeom>
            <a:ln w="1270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0178" y="2911220"/>
              <a:ext cx="10457180" cy="0"/>
            </a:xfrm>
            <a:custGeom>
              <a:avLst/>
              <a:gdLst/>
              <a:ahLst/>
              <a:cxnLst/>
              <a:rect l="l" t="t" r="r" b="b"/>
              <a:pathLst>
                <a:path w="10457180">
                  <a:moveTo>
                    <a:pt x="0" y="0"/>
                  </a:moveTo>
                  <a:lnTo>
                    <a:pt x="10457014" y="0"/>
                  </a:lnTo>
                </a:path>
              </a:pathLst>
            </a:custGeom>
            <a:ln w="28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76542" y="3601465"/>
              <a:ext cx="1595755" cy="1126490"/>
            </a:xfrm>
            <a:custGeom>
              <a:avLst/>
              <a:gdLst/>
              <a:ahLst/>
              <a:cxnLst/>
              <a:rect l="l" t="t" r="r" b="b"/>
              <a:pathLst>
                <a:path w="1595754" h="1126489">
                  <a:moveTo>
                    <a:pt x="0" y="1126490"/>
                  </a:moveTo>
                  <a:lnTo>
                    <a:pt x="1595374" y="1126490"/>
                  </a:lnTo>
                  <a:lnTo>
                    <a:pt x="1595374" y="0"/>
                  </a:lnTo>
                  <a:lnTo>
                    <a:pt x="0" y="0"/>
                  </a:lnTo>
                  <a:lnTo>
                    <a:pt x="0" y="1126490"/>
                  </a:lnTo>
                  <a:close/>
                </a:path>
              </a:pathLst>
            </a:custGeom>
            <a:ln w="12190">
              <a:solidFill>
                <a:srgbClr val="406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33586" y="4825720"/>
              <a:ext cx="2468245" cy="913765"/>
            </a:xfrm>
            <a:custGeom>
              <a:avLst/>
              <a:gdLst/>
              <a:ahLst/>
              <a:cxnLst/>
              <a:rect l="l" t="t" r="r" b="b"/>
              <a:pathLst>
                <a:path w="2468245" h="913764">
                  <a:moveTo>
                    <a:pt x="2468118" y="0"/>
                  </a:moveTo>
                  <a:lnTo>
                    <a:pt x="0" y="0"/>
                  </a:lnTo>
                  <a:lnTo>
                    <a:pt x="0" y="913650"/>
                  </a:lnTo>
                  <a:lnTo>
                    <a:pt x="2468118" y="913650"/>
                  </a:lnTo>
                  <a:lnTo>
                    <a:pt x="2468118" y="0"/>
                  </a:lnTo>
                  <a:close/>
                </a:path>
              </a:pathLst>
            </a:custGeom>
            <a:solidFill>
              <a:srgbClr val="EB7A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33586" y="4833391"/>
              <a:ext cx="2468245" cy="915669"/>
            </a:xfrm>
            <a:custGeom>
              <a:avLst/>
              <a:gdLst/>
              <a:ahLst/>
              <a:cxnLst/>
              <a:rect l="l" t="t" r="r" b="b"/>
              <a:pathLst>
                <a:path w="2468245" h="915670">
                  <a:moveTo>
                    <a:pt x="0" y="915149"/>
                  </a:moveTo>
                  <a:lnTo>
                    <a:pt x="2468118" y="915149"/>
                  </a:lnTo>
                  <a:lnTo>
                    <a:pt x="2468118" y="0"/>
                  </a:lnTo>
                  <a:lnTo>
                    <a:pt x="0" y="0"/>
                  </a:lnTo>
                  <a:lnTo>
                    <a:pt x="0" y="915149"/>
                  </a:lnTo>
                  <a:close/>
                </a:path>
              </a:pathLst>
            </a:custGeom>
            <a:ln w="12190">
              <a:solidFill>
                <a:srgbClr val="406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18853" y="3426218"/>
              <a:ext cx="2470150" cy="915669"/>
            </a:xfrm>
            <a:custGeom>
              <a:avLst/>
              <a:gdLst/>
              <a:ahLst/>
              <a:cxnLst/>
              <a:rect l="l" t="t" r="r" b="b"/>
              <a:pathLst>
                <a:path w="2470150" h="915670">
                  <a:moveTo>
                    <a:pt x="2469642" y="0"/>
                  </a:moveTo>
                  <a:lnTo>
                    <a:pt x="0" y="0"/>
                  </a:lnTo>
                  <a:lnTo>
                    <a:pt x="0" y="915149"/>
                  </a:lnTo>
                  <a:lnTo>
                    <a:pt x="2469642" y="915149"/>
                  </a:lnTo>
                  <a:lnTo>
                    <a:pt x="2469642" y="0"/>
                  </a:lnTo>
                  <a:close/>
                </a:path>
              </a:pathLst>
            </a:custGeom>
            <a:solidFill>
              <a:srgbClr val="00AD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18853" y="3426218"/>
              <a:ext cx="2470150" cy="915669"/>
            </a:xfrm>
            <a:custGeom>
              <a:avLst/>
              <a:gdLst/>
              <a:ahLst/>
              <a:cxnLst/>
              <a:rect l="l" t="t" r="r" b="b"/>
              <a:pathLst>
                <a:path w="2470150" h="915670">
                  <a:moveTo>
                    <a:pt x="0" y="915149"/>
                  </a:moveTo>
                  <a:lnTo>
                    <a:pt x="2469642" y="915149"/>
                  </a:lnTo>
                  <a:lnTo>
                    <a:pt x="2469642" y="0"/>
                  </a:lnTo>
                  <a:lnTo>
                    <a:pt x="0" y="0"/>
                  </a:lnTo>
                  <a:lnTo>
                    <a:pt x="0" y="915149"/>
                  </a:lnTo>
                  <a:close/>
                </a:path>
              </a:pathLst>
            </a:custGeom>
            <a:ln w="12190">
              <a:solidFill>
                <a:srgbClr val="406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76286" y="3189985"/>
              <a:ext cx="365760" cy="366395"/>
            </a:xfrm>
            <a:custGeom>
              <a:avLst/>
              <a:gdLst/>
              <a:ahLst/>
              <a:cxnLst/>
              <a:rect l="l" t="t" r="r" b="b"/>
              <a:pathLst>
                <a:path w="365759" h="366395">
                  <a:moveTo>
                    <a:pt x="182753" y="0"/>
                  </a:moveTo>
                  <a:lnTo>
                    <a:pt x="134158" y="6544"/>
                  </a:lnTo>
                  <a:lnTo>
                    <a:pt x="90499" y="25009"/>
                  </a:lnTo>
                  <a:lnTo>
                    <a:pt x="53514" y="53641"/>
                  </a:lnTo>
                  <a:lnTo>
                    <a:pt x="24943" y="90687"/>
                  </a:lnTo>
                  <a:lnTo>
                    <a:pt x="6525" y="134393"/>
                  </a:lnTo>
                  <a:lnTo>
                    <a:pt x="0" y="183006"/>
                  </a:lnTo>
                  <a:lnTo>
                    <a:pt x="6525" y="231664"/>
                  </a:lnTo>
                  <a:lnTo>
                    <a:pt x="24943" y="275383"/>
                  </a:lnTo>
                  <a:lnTo>
                    <a:pt x="53514" y="312420"/>
                  </a:lnTo>
                  <a:lnTo>
                    <a:pt x="90499" y="341032"/>
                  </a:lnTo>
                  <a:lnTo>
                    <a:pt x="134158" y="359478"/>
                  </a:lnTo>
                  <a:lnTo>
                    <a:pt x="182753" y="366013"/>
                  </a:lnTo>
                  <a:lnTo>
                    <a:pt x="231303" y="359478"/>
                  </a:lnTo>
                  <a:lnTo>
                    <a:pt x="274950" y="341032"/>
                  </a:lnTo>
                  <a:lnTo>
                    <a:pt x="311943" y="312420"/>
                  </a:lnTo>
                  <a:lnTo>
                    <a:pt x="340534" y="275383"/>
                  </a:lnTo>
                  <a:lnTo>
                    <a:pt x="358971" y="231664"/>
                  </a:lnTo>
                  <a:lnTo>
                    <a:pt x="365506" y="183006"/>
                  </a:lnTo>
                  <a:lnTo>
                    <a:pt x="358971" y="134393"/>
                  </a:lnTo>
                  <a:lnTo>
                    <a:pt x="340534" y="90687"/>
                  </a:lnTo>
                  <a:lnTo>
                    <a:pt x="311943" y="53641"/>
                  </a:lnTo>
                  <a:lnTo>
                    <a:pt x="274950" y="25009"/>
                  </a:lnTo>
                  <a:lnTo>
                    <a:pt x="231303" y="6544"/>
                  </a:lnTo>
                  <a:lnTo>
                    <a:pt x="182753" y="0"/>
                  </a:lnTo>
                  <a:close/>
                </a:path>
              </a:pathLst>
            </a:custGeom>
            <a:solidFill>
              <a:srgbClr val="5A9A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76286" y="3189985"/>
              <a:ext cx="365760" cy="366395"/>
            </a:xfrm>
            <a:custGeom>
              <a:avLst/>
              <a:gdLst/>
              <a:ahLst/>
              <a:cxnLst/>
              <a:rect l="l" t="t" r="r" b="b"/>
              <a:pathLst>
                <a:path w="365759" h="366395">
                  <a:moveTo>
                    <a:pt x="0" y="183006"/>
                  </a:moveTo>
                  <a:lnTo>
                    <a:pt x="6525" y="134393"/>
                  </a:lnTo>
                  <a:lnTo>
                    <a:pt x="24943" y="90687"/>
                  </a:lnTo>
                  <a:lnTo>
                    <a:pt x="53514" y="53641"/>
                  </a:lnTo>
                  <a:lnTo>
                    <a:pt x="90499" y="25009"/>
                  </a:lnTo>
                  <a:lnTo>
                    <a:pt x="134158" y="6544"/>
                  </a:lnTo>
                  <a:lnTo>
                    <a:pt x="182753" y="0"/>
                  </a:lnTo>
                  <a:lnTo>
                    <a:pt x="231303" y="6544"/>
                  </a:lnTo>
                  <a:lnTo>
                    <a:pt x="274950" y="25009"/>
                  </a:lnTo>
                  <a:lnTo>
                    <a:pt x="311943" y="53641"/>
                  </a:lnTo>
                  <a:lnTo>
                    <a:pt x="340534" y="90687"/>
                  </a:lnTo>
                  <a:lnTo>
                    <a:pt x="358971" y="134393"/>
                  </a:lnTo>
                  <a:lnTo>
                    <a:pt x="365506" y="183006"/>
                  </a:lnTo>
                  <a:lnTo>
                    <a:pt x="358971" y="231664"/>
                  </a:lnTo>
                  <a:lnTo>
                    <a:pt x="340534" y="275383"/>
                  </a:lnTo>
                  <a:lnTo>
                    <a:pt x="311943" y="312420"/>
                  </a:lnTo>
                  <a:lnTo>
                    <a:pt x="274950" y="341032"/>
                  </a:lnTo>
                  <a:lnTo>
                    <a:pt x="231303" y="359478"/>
                  </a:lnTo>
                  <a:lnTo>
                    <a:pt x="182753" y="366013"/>
                  </a:lnTo>
                  <a:lnTo>
                    <a:pt x="134158" y="359478"/>
                  </a:lnTo>
                  <a:lnTo>
                    <a:pt x="90499" y="341032"/>
                  </a:lnTo>
                  <a:lnTo>
                    <a:pt x="53514" y="312420"/>
                  </a:lnTo>
                  <a:lnTo>
                    <a:pt x="24943" y="275383"/>
                  </a:lnTo>
                  <a:lnTo>
                    <a:pt x="6525" y="231664"/>
                  </a:lnTo>
                  <a:lnTo>
                    <a:pt x="0" y="183006"/>
                  </a:lnTo>
                  <a:close/>
                </a:path>
              </a:pathLst>
            </a:custGeom>
            <a:ln w="12190">
              <a:solidFill>
                <a:srgbClr val="406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14353" y="4645405"/>
              <a:ext cx="365760" cy="374650"/>
            </a:xfrm>
            <a:custGeom>
              <a:avLst/>
              <a:gdLst/>
              <a:ahLst/>
              <a:cxnLst/>
              <a:rect l="l" t="t" r="r" b="b"/>
              <a:pathLst>
                <a:path w="365759" h="374650">
                  <a:moveTo>
                    <a:pt x="182752" y="0"/>
                  </a:moveTo>
                  <a:lnTo>
                    <a:pt x="134158" y="6686"/>
                  </a:lnTo>
                  <a:lnTo>
                    <a:pt x="90499" y="25555"/>
                  </a:lnTo>
                  <a:lnTo>
                    <a:pt x="53514" y="54816"/>
                  </a:lnTo>
                  <a:lnTo>
                    <a:pt x="24943" y="92681"/>
                  </a:lnTo>
                  <a:lnTo>
                    <a:pt x="6525" y="137362"/>
                  </a:lnTo>
                  <a:lnTo>
                    <a:pt x="0" y="187071"/>
                  </a:lnTo>
                  <a:lnTo>
                    <a:pt x="6525" y="236823"/>
                  </a:lnTo>
                  <a:lnTo>
                    <a:pt x="24943" y="281516"/>
                  </a:lnTo>
                  <a:lnTo>
                    <a:pt x="53514" y="319373"/>
                  </a:lnTo>
                  <a:lnTo>
                    <a:pt x="90499" y="348615"/>
                  </a:lnTo>
                  <a:lnTo>
                    <a:pt x="134158" y="367463"/>
                  </a:lnTo>
                  <a:lnTo>
                    <a:pt x="182752" y="374142"/>
                  </a:lnTo>
                  <a:lnTo>
                    <a:pt x="231303" y="367463"/>
                  </a:lnTo>
                  <a:lnTo>
                    <a:pt x="274950" y="348615"/>
                  </a:lnTo>
                  <a:lnTo>
                    <a:pt x="311943" y="319373"/>
                  </a:lnTo>
                  <a:lnTo>
                    <a:pt x="340534" y="281516"/>
                  </a:lnTo>
                  <a:lnTo>
                    <a:pt x="358971" y="236823"/>
                  </a:lnTo>
                  <a:lnTo>
                    <a:pt x="365505" y="187071"/>
                  </a:lnTo>
                  <a:lnTo>
                    <a:pt x="358971" y="137362"/>
                  </a:lnTo>
                  <a:lnTo>
                    <a:pt x="340534" y="92681"/>
                  </a:lnTo>
                  <a:lnTo>
                    <a:pt x="311943" y="54816"/>
                  </a:lnTo>
                  <a:lnTo>
                    <a:pt x="274950" y="25555"/>
                  </a:lnTo>
                  <a:lnTo>
                    <a:pt x="231303" y="6686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5A9A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14353" y="4645405"/>
              <a:ext cx="365760" cy="374650"/>
            </a:xfrm>
            <a:custGeom>
              <a:avLst/>
              <a:gdLst/>
              <a:ahLst/>
              <a:cxnLst/>
              <a:rect l="l" t="t" r="r" b="b"/>
              <a:pathLst>
                <a:path w="365759" h="374650">
                  <a:moveTo>
                    <a:pt x="0" y="187071"/>
                  </a:moveTo>
                  <a:lnTo>
                    <a:pt x="6525" y="137362"/>
                  </a:lnTo>
                  <a:lnTo>
                    <a:pt x="24943" y="92681"/>
                  </a:lnTo>
                  <a:lnTo>
                    <a:pt x="53514" y="54816"/>
                  </a:lnTo>
                  <a:lnTo>
                    <a:pt x="90499" y="25555"/>
                  </a:lnTo>
                  <a:lnTo>
                    <a:pt x="134158" y="6686"/>
                  </a:lnTo>
                  <a:lnTo>
                    <a:pt x="182752" y="0"/>
                  </a:lnTo>
                  <a:lnTo>
                    <a:pt x="231303" y="6686"/>
                  </a:lnTo>
                  <a:lnTo>
                    <a:pt x="274950" y="25555"/>
                  </a:lnTo>
                  <a:lnTo>
                    <a:pt x="311943" y="54816"/>
                  </a:lnTo>
                  <a:lnTo>
                    <a:pt x="340534" y="92681"/>
                  </a:lnTo>
                  <a:lnTo>
                    <a:pt x="358971" y="137362"/>
                  </a:lnTo>
                  <a:lnTo>
                    <a:pt x="365505" y="187071"/>
                  </a:lnTo>
                  <a:lnTo>
                    <a:pt x="358971" y="236823"/>
                  </a:lnTo>
                  <a:lnTo>
                    <a:pt x="340534" y="281516"/>
                  </a:lnTo>
                  <a:lnTo>
                    <a:pt x="311943" y="319373"/>
                  </a:lnTo>
                  <a:lnTo>
                    <a:pt x="274950" y="348615"/>
                  </a:lnTo>
                  <a:lnTo>
                    <a:pt x="231303" y="367463"/>
                  </a:lnTo>
                  <a:lnTo>
                    <a:pt x="182752" y="374142"/>
                  </a:lnTo>
                  <a:lnTo>
                    <a:pt x="134158" y="367463"/>
                  </a:lnTo>
                  <a:lnTo>
                    <a:pt x="90499" y="348615"/>
                  </a:lnTo>
                  <a:lnTo>
                    <a:pt x="53514" y="319373"/>
                  </a:lnTo>
                  <a:lnTo>
                    <a:pt x="24943" y="281516"/>
                  </a:lnTo>
                  <a:lnTo>
                    <a:pt x="6525" y="236823"/>
                  </a:lnTo>
                  <a:lnTo>
                    <a:pt x="0" y="187071"/>
                  </a:lnTo>
                  <a:close/>
                </a:path>
              </a:pathLst>
            </a:custGeom>
            <a:ln w="12190">
              <a:solidFill>
                <a:srgbClr val="406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264138" y="326059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182752" y="0"/>
                  </a:moveTo>
                  <a:lnTo>
                    <a:pt x="134158" y="6525"/>
                  </a:lnTo>
                  <a:lnTo>
                    <a:pt x="90499" y="24943"/>
                  </a:lnTo>
                  <a:lnTo>
                    <a:pt x="53514" y="53514"/>
                  </a:lnTo>
                  <a:lnTo>
                    <a:pt x="24943" y="90499"/>
                  </a:lnTo>
                  <a:lnTo>
                    <a:pt x="6525" y="134158"/>
                  </a:lnTo>
                  <a:lnTo>
                    <a:pt x="0" y="182752"/>
                  </a:lnTo>
                  <a:lnTo>
                    <a:pt x="6525" y="231303"/>
                  </a:lnTo>
                  <a:lnTo>
                    <a:pt x="24943" y="274950"/>
                  </a:lnTo>
                  <a:lnTo>
                    <a:pt x="53514" y="311943"/>
                  </a:lnTo>
                  <a:lnTo>
                    <a:pt x="90499" y="340534"/>
                  </a:lnTo>
                  <a:lnTo>
                    <a:pt x="134158" y="358971"/>
                  </a:lnTo>
                  <a:lnTo>
                    <a:pt x="182752" y="365506"/>
                  </a:lnTo>
                  <a:lnTo>
                    <a:pt x="231303" y="358971"/>
                  </a:lnTo>
                  <a:lnTo>
                    <a:pt x="274950" y="340534"/>
                  </a:lnTo>
                  <a:lnTo>
                    <a:pt x="311943" y="311943"/>
                  </a:lnTo>
                  <a:lnTo>
                    <a:pt x="340534" y="274950"/>
                  </a:lnTo>
                  <a:lnTo>
                    <a:pt x="358971" y="231303"/>
                  </a:lnTo>
                  <a:lnTo>
                    <a:pt x="365505" y="182752"/>
                  </a:lnTo>
                  <a:lnTo>
                    <a:pt x="358971" y="134158"/>
                  </a:lnTo>
                  <a:lnTo>
                    <a:pt x="340534" y="90499"/>
                  </a:lnTo>
                  <a:lnTo>
                    <a:pt x="311943" y="53514"/>
                  </a:lnTo>
                  <a:lnTo>
                    <a:pt x="274950" y="24943"/>
                  </a:lnTo>
                  <a:lnTo>
                    <a:pt x="231303" y="6525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5A9A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264138" y="326059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0" y="182752"/>
                  </a:moveTo>
                  <a:lnTo>
                    <a:pt x="6525" y="134158"/>
                  </a:lnTo>
                  <a:lnTo>
                    <a:pt x="24943" y="90499"/>
                  </a:lnTo>
                  <a:lnTo>
                    <a:pt x="53514" y="53514"/>
                  </a:lnTo>
                  <a:lnTo>
                    <a:pt x="90499" y="24943"/>
                  </a:lnTo>
                  <a:lnTo>
                    <a:pt x="134158" y="6525"/>
                  </a:lnTo>
                  <a:lnTo>
                    <a:pt x="182752" y="0"/>
                  </a:lnTo>
                  <a:lnTo>
                    <a:pt x="231303" y="6525"/>
                  </a:lnTo>
                  <a:lnTo>
                    <a:pt x="274950" y="24943"/>
                  </a:lnTo>
                  <a:lnTo>
                    <a:pt x="311943" y="53514"/>
                  </a:lnTo>
                  <a:lnTo>
                    <a:pt x="340534" y="90499"/>
                  </a:lnTo>
                  <a:lnTo>
                    <a:pt x="358971" y="134158"/>
                  </a:lnTo>
                  <a:lnTo>
                    <a:pt x="365505" y="182752"/>
                  </a:lnTo>
                  <a:lnTo>
                    <a:pt x="358971" y="231303"/>
                  </a:lnTo>
                  <a:lnTo>
                    <a:pt x="340534" y="274950"/>
                  </a:lnTo>
                  <a:lnTo>
                    <a:pt x="311943" y="311943"/>
                  </a:lnTo>
                  <a:lnTo>
                    <a:pt x="274950" y="340534"/>
                  </a:lnTo>
                  <a:lnTo>
                    <a:pt x="231303" y="358971"/>
                  </a:lnTo>
                  <a:lnTo>
                    <a:pt x="182752" y="365506"/>
                  </a:lnTo>
                  <a:lnTo>
                    <a:pt x="134158" y="358971"/>
                  </a:lnTo>
                  <a:lnTo>
                    <a:pt x="90499" y="340534"/>
                  </a:lnTo>
                  <a:lnTo>
                    <a:pt x="53514" y="311943"/>
                  </a:lnTo>
                  <a:lnTo>
                    <a:pt x="24943" y="274950"/>
                  </a:lnTo>
                  <a:lnTo>
                    <a:pt x="6525" y="231303"/>
                  </a:lnTo>
                  <a:lnTo>
                    <a:pt x="0" y="182752"/>
                  </a:lnTo>
                  <a:close/>
                </a:path>
              </a:pathLst>
            </a:custGeom>
            <a:ln w="12190">
              <a:solidFill>
                <a:srgbClr val="406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083689" y="1385697"/>
            <a:ext cx="1648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0" dirty="0">
                <a:solidFill>
                  <a:srgbClr val="FFFF00"/>
                </a:solidFill>
                <a:latin typeface="Calibri"/>
                <a:cs typeface="Calibri"/>
              </a:rPr>
              <a:t>Test</a:t>
            </a:r>
            <a:r>
              <a:rPr sz="280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FF00"/>
                </a:solidFill>
                <a:latin typeface="Calibri"/>
                <a:cs typeface="Calibri"/>
              </a:rPr>
              <a:t>Period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96831" y="1385697"/>
            <a:ext cx="2116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00"/>
                </a:solidFill>
                <a:latin typeface="Calibri"/>
                <a:cs typeface="Calibri"/>
              </a:rPr>
              <a:t>Official</a:t>
            </a:r>
            <a:r>
              <a:rPr sz="2800" b="1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FF00"/>
                </a:solidFill>
                <a:latin typeface="Calibri"/>
                <a:cs typeface="Calibri"/>
              </a:rPr>
              <a:t>Period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97882" y="2259330"/>
            <a:ext cx="7969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months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18244" y="2168130"/>
            <a:ext cx="1353820" cy="5632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Expired</a:t>
            </a:r>
            <a:endParaRPr sz="1400">
              <a:latin typeface="Calibri"/>
              <a:cs typeface="Calibri"/>
            </a:endParaRPr>
          </a:p>
          <a:p>
            <a:pPr marL="155575">
              <a:lnSpc>
                <a:spcPct val="100000"/>
              </a:lnSpc>
              <a:spcBef>
                <a:spcPts val="515"/>
              </a:spcBef>
            </a:pPr>
            <a:r>
              <a:rPr sz="1200" spc="-5" dirty="0">
                <a:solidFill>
                  <a:srgbClr val="FFFF00"/>
                </a:solidFill>
                <a:latin typeface="Calibri"/>
                <a:cs typeface="Calibri"/>
              </a:rPr>
              <a:t>1.&lt;package</a:t>
            </a:r>
            <a:r>
              <a:rPr sz="1200" spc="-9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00"/>
                </a:solidFill>
                <a:latin typeface="Calibri"/>
                <a:cs typeface="Calibri"/>
              </a:rPr>
              <a:t>expire&gt;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9343" y="3660508"/>
            <a:ext cx="640080" cy="5588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R="13335" algn="ctr">
              <a:lnSpc>
                <a:spcPct val="100000"/>
              </a:lnSpc>
              <a:spcBef>
                <a:spcPts val="515"/>
              </a:spcBef>
            </a:pPr>
            <a:r>
              <a:rPr sz="1400" b="1" spc="15" dirty="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Package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32433" y="3028314"/>
            <a:ext cx="7753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endParaRPr sz="1400">
              <a:latin typeface="Calibri"/>
              <a:cs typeface="Calibri"/>
            </a:endParaRPr>
          </a:p>
          <a:p>
            <a:pPr marL="20320"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14297" y="3468357"/>
            <a:ext cx="835025" cy="1034415"/>
          </a:xfrm>
          <a:prstGeom prst="rect">
            <a:avLst/>
          </a:prstGeom>
          <a:solidFill>
            <a:srgbClr val="5A9AD2"/>
          </a:solidFill>
          <a:ln w="12190">
            <a:solidFill>
              <a:srgbClr val="406E9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24701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1MB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2537" y="4621529"/>
            <a:ext cx="5664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No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Expi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ed 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63317" y="3053029"/>
            <a:ext cx="1096010" cy="425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4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Thailand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5" dirty="0">
                <a:solidFill>
                  <a:srgbClr val="FFFF00"/>
                </a:solidFill>
                <a:latin typeface="Calibri"/>
                <a:cs typeface="Calibri"/>
              </a:rPr>
              <a:t>&lt;Initial</a:t>
            </a:r>
            <a:r>
              <a:rPr sz="12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00"/>
                </a:solidFill>
                <a:latin typeface="Calibri"/>
                <a:cs typeface="Calibri"/>
              </a:rPr>
              <a:t>setup&gt;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90750" y="4353559"/>
            <a:ext cx="1891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oem_grace_base_12month_A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27930" y="3656838"/>
            <a:ext cx="1337945" cy="66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100MB</a:t>
            </a:r>
            <a:endParaRPr sz="1400">
              <a:latin typeface="Calibri"/>
              <a:cs typeface="Calibri"/>
            </a:endParaRPr>
          </a:p>
          <a:p>
            <a:pPr marL="12700" marR="5080" algn="ctr">
              <a:lnSpc>
                <a:spcPts val="1689"/>
              </a:lnSpc>
              <a:spcBef>
                <a:spcPts val="5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per individual SIM  China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&amp;Thailand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16322" y="4577334"/>
            <a:ext cx="12655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Rate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Plan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(Test)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91810" y="5347208"/>
            <a:ext cx="7969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months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17002" y="3230626"/>
            <a:ext cx="1123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DFDFD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76542" y="3601465"/>
            <a:ext cx="1378585" cy="932180"/>
          </a:xfrm>
          <a:prstGeom prst="rect">
            <a:avLst/>
          </a:prstGeom>
          <a:solidFill>
            <a:srgbClr val="FDE497"/>
          </a:solidFill>
          <a:ln w="12190">
            <a:solidFill>
              <a:srgbClr val="406E9B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R="12065"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267335" marR="12065" algn="ctr">
              <a:lnSpc>
                <a:spcPct val="100000"/>
              </a:lnSpc>
            </a:pPr>
            <a:r>
              <a:rPr sz="1200" spc="-60" dirty="0">
                <a:solidFill>
                  <a:srgbClr val="FF0000"/>
                </a:solidFill>
                <a:latin typeface="Calibri"/>
                <a:cs typeface="Calibri"/>
              </a:rPr>
              <a:t>PAUG</a:t>
            </a:r>
            <a:endParaRPr sz="1200">
              <a:latin typeface="Calibri"/>
              <a:cs typeface="Calibri"/>
            </a:endParaRPr>
          </a:p>
          <a:p>
            <a:pPr marL="247015" marR="12065" algn="ctr">
              <a:lnSpc>
                <a:spcPct val="100000"/>
              </a:lnSpc>
            </a:pPr>
            <a:r>
              <a:rPr sz="1200" spc="-15" dirty="0">
                <a:solidFill>
                  <a:srgbClr val="FF0000"/>
                </a:solidFill>
                <a:latin typeface="Calibri"/>
                <a:cs typeface="Calibri"/>
              </a:rPr>
              <a:t>Voice/</a:t>
            </a:r>
            <a:r>
              <a:rPr sz="1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SMS</a:t>
            </a:r>
            <a:endParaRPr sz="1200">
              <a:latin typeface="Calibri"/>
              <a:cs typeface="Calibri"/>
            </a:endParaRPr>
          </a:p>
          <a:p>
            <a:pPr marL="274320"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China &amp;</a:t>
            </a:r>
            <a:r>
              <a:rPr sz="1200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Thailand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06281" y="3003931"/>
            <a:ext cx="1950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05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Thailand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265"/>
              </a:lnSpc>
            </a:pPr>
            <a:r>
              <a:rPr sz="1200" dirty="0">
                <a:solidFill>
                  <a:srgbClr val="FFFF00"/>
                </a:solidFill>
                <a:latin typeface="Calibri"/>
                <a:cs typeface="Calibri"/>
              </a:rPr>
              <a:t>2.2 </a:t>
            </a:r>
            <a:r>
              <a:rPr sz="1200" spc="-5" dirty="0">
                <a:solidFill>
                  <a:srgbClr val="FFFF00"/>
                </a:solidFill>
                <a:latin typeface="Calibri"/>
                <a:cs typeface="Calibri"/>
              </a:rPr>
              <a:t>&lt;Rule: when register </a:t>
            </a:r>
            <a:r>
              <a:rPr sz="1200" dirty="0">
                <a:solidFill>
                  <a:srgbClr val="FFFF00"/>
                </a:solidFill>
                <a:latin typeface="Calibri"/>
                <a:cs typeface="Calibri"/>
              </a:rPr>
              <a:t>in</a:t>
            </a:r>
            <a:r>
              <a:rPr sz="1200" spc="-1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00"/>
                </a:solidFill>
                <a:latin typeface="Calibri"/>
                <a:cs typeface="Calibri"/>
              </a:rPr>
              <a:t>TH&gt;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366754" y="3261740"/>
            <a:ext cx="16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DFDFD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33713" y="3485769"/>
            <a:ext cx="2016760" cy="885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7990" algn="ctr">
              <a:lnSpc>
                <a:spcPts val="1660"/>
              </a:lnSpc>
              <a:spcBef>
                <a:spcPts val="105"/>
              </a:spcBef>
            </a:pPr>
            <a:r>
              <a:rPr sz="1400" spc="-5" dirty="0">
                <a:solidFill>
                  <a:srgbClr val="FDFDFD"/>
                </a:solidFill>
                <a:latin typeface="Calibri"/>
                <a:cs typeface="Calibri"/>
              </a:rPr>
              <a:t>500M/SIM</a:t>
            </a:r>
            <a:endParaRPr sz="1400">
              <a:latin typeface="Calibri"/>
              <a:cs typeface="Calibri"/>
            </a:endParaRPr>
          </a:p>
          <a:p>
            <a:pPr marL="723900" marR="286385" indent="-1270" algn="ctr">
              <a:lnSpc>
                <a:spcPts val="1680"/>
              </a:lnSpc>
              <a:spcBef>
                <a:spcPts val="35"/>
              </a:spcBef>
            </a:pPr>
            <a:r>
              <a:rPr sz="1400" spc="-5" dirty="0">
                <a:solidFill>
                  <a:srgbClr val="FDFDFD"/>
                </a:solidFill>
                <a:latin typeface="Calibri"/>
                <a:cs typeface="Calibri"/>
              </a:rPr>
              <a:t>Monthly  </a:t>
            </a:r>
            <a:r>
              <a:rPr sz="1400" spc="-10" dirty="0">
                <a:solidFill>
                  <a:srgbClr val="FDFDFD"/>
                </a:solidFill>
                <a:latin typeface="Calibri"/>
                <a:cs typeface="Calibri"/>
              </a:rPr>
              <a:t>(flexible</a:t>
            </a:r>
            <a:r>
              <a:rPr sz="1400" spc="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DFDFD"/>
                </a:solidFill>
                <a:latin typeface="Calibri"/>
                <a:cs typeface="Calibri"/>
              </a:rPr>
              <a:t>pool)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200" spc="-5" dirty="0">
                <a:latin typeface="Calibri"/>
                <a:cs typeface="Calibri"/>
              </a:rPr>
              <a:t>oem_official_base_TH_500M_D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19996" y="4418152"/>
            <a:ext cx="1978025" cy="408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China</a:t>
            </a:r>
            <a:endParaRPr sz="1400">
              <a:latin typeface="Calibri"/>
              <a:cs typeface="Calibri"/>
            </a:endParaRPr>
          </a:p>
          <a:p>
            <a:pPr marL="26034">
              <a:lnSpc>
                <a:spcPts val="1385"/>
              </a:lnSpc>
            </a:pPr>
            <a:r>
              <a:rPr sz="1200" dirty="0">
                <a:solidFill>
                  <a:srgbClr val="FFFF00"/>
                </a:solidFill>
                <a:latin typeface="Calibri"/>
                <a:cs typeface="Calibri"/>
              </a:rPr>
              <a:t>2.1 </a:t>
            </a:r>
            <a:r>
              <a:rPr sz="1200" spc="-5" dirty="0">
                <a:solidFill>
                  <a:srgbClr val="FFFF00"/>
                </a:solidFill>
                <a:latin typeface="Calibri"/>
                <a:cs typeface="Calibri"/>
              </a:rPr>
              <a:t>&lt;Rule: when register </a:t>
            </a:r>
            <a:r>
              <a:rPr sz="1200" dirty="0">
                <a:solidFill>
                  <a:srgbClr val="FFFF00"/>
                </a:solidFill>
                <a:latin typeface="Calibri"/>
                <a:cs typeface="Calibri"/>
              </a:rPr>
              <a:t>in</a:t>
            </a:r>
            <a:r>
              <a:rPr sz="1200" spc="-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00"/>
                </a:solidFill>
                <a:latin typeface="Calibri"/>
                <a:cs typeface="Calibri"/>
              </a:rPr>
              <a:t>CN&gt;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779889" y="4799838"/>
            <a:ext cx="12141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67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DFDFD"/>
                </a:solidFill>
                <a:latin typeface="Calibri"/>
                <a:cs typeface="Calibri"/>
              </a:rPr>
              <a:t>500M/SIM</a:t>
            </a:r>
            <a:endParaRPr sz="1400">
              <a:latin typeface="Calibri"/>
              <a:cs typeface="Calibri"/>
            </a:endParaRPr>
          </a:p>
          <a:p>
            <a:pPr marL="12065" marR="5080"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DFDFD"/>
                </a:solidFill>
                <a:latin typeface="Calibri"/>
                <a:cs typeface="Calibri"/>
              </a:rPr>
              <a:t>Pre-paid 30</a:t>
            </a:r>
            <a:r>
              <a:rPr sz="1400" spc="-90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DFDFD"/>
                </a:solidFill>
                <a:latin typeface="Calibri"/>
                <a:cs typeface="Calibri"/>
              </a:rPr>
              <a:t>days  </a:t>
            </a:r>
            <a:r>
              <a:rPr sz="1400" spc="-5" dirty="0">
                <a:solidFill>
                  <a:srgbClr val="FDFDFD"/>
                </a:solidFill>
                <a:latin typeface="Calibri"/>
                <a:cs typeface="Calibri"/>
              </a:rPr>
              <a:t>(no</a:t>
            </a:r>
            <a:r>
              <a:rPr sz="1400" spc="-1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DFDFD"/>
                </a:solidFill>
                <a:latin typeface="Calibri"/>
                <a:cs typeface="Calibri"/>
              </a:rPr>
              <a:t>pool)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26473" y="5572150"/>
            <a:ext cx="24580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oem_official_base_CN_500M_30day_E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339830" y="4671441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DFDFD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050542" y="5180838"/>
            <a:ext cx="6756400" cy="76200"/>
          </a:xfrm>
          <a:custGeom>
            <a:avLst/>
            <a:gdLst/>
            <a:ahLst/>
            <a:cxnLst/>
            <a:rect l="l" t="t" r="r" b="b"/>
            <a:pathLst>
              <a:path w="6756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6756400" h="76200">
                <a:moveTo>
                  <a:pt x="6680200" y="0"/>
                </a:moveTo>
                <a:lnTo>
                  <a:pt x="6680200" y="76200"/>
                </a:lnTo>
                <a:lnTo>
                  <a:pt x="6737350" y="47625"/>
                </a:lnTo>
                <a:lnTo>
                  <a:pt x="6692900" y="47625"/>
                </a:lnTo>
                <a:lnTo>
                  <a:pt x="6692900" y="28575"/>
                </a:lnTo>
                <a:lnTo>
                  <a:pt x="6737350" y="28575"/>
                </a:lnTo>
                <a:lnTo>
                  <a:pt x="6680200" y="0"/>
                </a:lnTo>
                <a:close/>
              </a:path>
              <a:path w="6756400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6756400" h="76200">
                <a:moveTo>
                  <a:pt x="6680200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6680200" y="47625"/>
                </a:lnTo>
                <a:lnTo>
                  <a:pt x="6680200" y="28575"/>
                </a:lnTo>
                <a:close/>
              </a:path>
              <a:path w="6756400" h="76200">
                <a:moveTo>
                  <a:pt x="6737350" y="28575"/>
                </a:moveTo>
                <a:lnTo>
                  <a:pt x="6692900" y="28575"/>
                </a:lnTo>
                <a:lnTo>
                  <a:pt x="6692900" y="47625"/>
                </a:lnTo>
                <a:lnTo>
                  <a:pt x="6737350" y="47625"/>
                </a:lnTo>
                <a:lnTo>
                  <a:pt x="6756400" y="38100"/>
                </a:lnTo>
                <a:lnTo>
                  <a:pt x="6737350" y="28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0"/>
              <a:ext cx="12188951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6984" y="429768"/>
              <a:ext cx="2686812" cy="5105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859" y="405129"/>
            <a:ext cx="10876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62945" algn="l"/>
              </a:tabLst>
            </a:pPr>
            <a:r>
              <a:rPr sz="3200" b="0" u="none" spc="-185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rPr>
              <a:t> </a:t>
            </a:r>
            <a:r>
              <a:rPr sz="3200" u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成功案例-国内某新能源汽车欧洲车联网项目	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3338" y="1550035"/>
          <a:ext cx="10672444" cy="45783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1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1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680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序号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93980" marB="0">
                    <a:solidFill>
                      <a:srgbClr val="00899F"/>
                    </a:solidFill>
                  </a:tcPr>
                </a:tc>
                <a:tc>
                  <a:txBody>
                    <a:bodyPr/>
                    <a:lstStyle/>
                    <a:p>
                      <a:pPr marL="132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类目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93980" marB="0">
                    <a:solidFill>
                      <a:srgbClr val="00899F"/>
                    </a:solidFill>
                  </a:tcPr>
                </a:tc>
                <a:tc>
                  <a:txBody>
                    <a:bodyPr/>
                    <a:lstStyle/>
                    <a:p>
                      <a:pPr marL="41592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需求描述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93980" marB="0">
                    <a:solidFill>
                      <a:srgbClr val="008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1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8750" marB="0">
                    <a:lnL w="12700">
                      <a:solidFill>
                        <a:srgbClr val="00899F"/>
                      </a:solidFill>
                      <a:prstDash val="solid"/>
                    </a:lnL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132080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出口市场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8750" marB="0"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415925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欧洲国家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8750" marB="0">
                    <a:lnR w="12700">
                      <a:solidFill>
                        <a:srgbClr val="00899F"/>
                      </a:solidFill>
                      <a:prstDash val="solid"/>
                    </a:lnR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R="275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2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320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主要系统功能需求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905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06295" marR="189230" indent="-1492250">
                        <a:lnSpc>
                          <a:spcPts val="2520"/>
                        </a:lnSpc>
                        <a:spcBef>
                          <a:spcPts val="14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车联网系统分为E-Call系统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和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车载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互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联系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统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，分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别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搭</a:t>
                      </a:r>
                      <a:r>
                        <a:rPr sz="1400" spc="5" dirty="0">
                          <a:latin typeface="Microsoft YaHei"/>
                          <a:cs typeface="Microsoft YaHei"/>
                        </a:rPr>
                        <a:t>载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E-Call</a:t>
                      </a:r>
                      <a:r>
                        <a:rPr sz="1400" spc="5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T-Box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和互联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T-  Box，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需要支持紧急呼叫和互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联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网访问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7780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11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3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132715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E-Call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69545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417195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语音通话及欧洲E-Call法规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要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求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MSD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数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据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传输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69545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562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4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2080"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车联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39065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6559"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2/3/4G欧洲数据流量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39065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6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27559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5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3081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APN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2540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2688590" marR="1591310" indent="-668020">
                        <a:lnSpc>
                          <a:spcPct val="117100"/>
                        </a:lnSpc>
                        <a:spcBef>
                          <a:spcPts val="409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APN1：车机数据上报，固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件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下载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更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新等 </a:t>
                      </a:r>
                      <a:r>
                        <a:rPr sz="1400" spc="-10" dirty="0">
                          <a:latin typeface="Microsoft YaHei"/>
                          <a:cs typeface="Microsoft YaHei"/>
                        </a:rPr>
                        <a:t>APN2：IITC（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后期规划）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275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6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320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生命周期管理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5715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783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根据车辆的生产、测试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、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物流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运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输、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销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售、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回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收等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环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节，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完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全贴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合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地灵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活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设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定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对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41529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应的卡状态，实现快速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部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署、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节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约运</a:t>
                      </a:r>
                      <a:r>
                        <a:rPr sz="1400" spc="-15" dirty="0">
                          <a:latin typeface="Microsoft YaHei"/>
                          <a:cs typeface="Microsoft YaHei"/>
                        </a:rPr>
                        <a:t>行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成本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72390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232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7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13208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00" spc="-5" dirty="0">
                          <a:latin typeface="Microsoft YaHei"/>
                          <a:cs typeface="Microsoft YaHei"/>
                        </a:rPr>
                        <a:t>SIM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要求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4940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41783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车规级</a:t>
                      </a:r>
                      <a:r>
                        <a:rPr sz="1400" spc="-5" dirty="0">
                          <a:latin typeface="Microsoft YaHei"/>
                          <a:cs typeface="Microsoft YaHei"/>
                        </a:rPr>
                        <a:t>eSIM，</a:t>
                      </a:r>
                      <a:r>
                        <a:rPr sz="1400" dirty="0">
                          <a:latin typeface="Microsoft YaHei"/>
                          <a:cs typeface="Microsoft YaHei"/>
                        </a:rPr>
                        <a:t>嵌入式芯片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4940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686"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b="1" dirty="0">
                          <a:latin typeface="Microsoft YaHei"/>
                          <a:cs typeface="Microsoft YaHei"/>
                        </a:rPr>
                        <a:t>8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00899F"/>
                      </a:solidFill>
                      <a:prstDash val="solid"/>
                    </a:lnL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208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短信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6845" marB="0"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719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dirty="0">
                          <a:latin typeface="Microsoft YaHei"/>
                          <a:cs typeface="Microsoft YaHei"/>
                        </a:rPr>
                        <a:t>支持短信，用于唤醒车辆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T="156845" marB="0"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48690" y="1179068"/>
            <a:ext cx="1807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00"/>
                </a:solidFill>
                <a:latin typeface="Microsoft YaHei"/>
                <a:cs typeface="Microsoft YaHei"/>
              </a:rPr>
              <a:t>整体需求情况：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0"/>
              <a:ext cx="12188951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6984" y="429768"/>
              <a:ext cx="2686812" cy="5105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1707" y="1175003"/>
              <a:ext cx="10596880" cy="2254250"/>
            </a:xfrm>
            <a:custGeom>
              <a:avLst/>
              <a:gdLst/>
              <a:ahLst/>
              <a:cxnLst/>
              <a:rect l="l" t="t" r="r" b="b"/>
              <a:pathLst>
                <a:path w="10596880" h="2254250">
                  <a:moveTo>
                    <a:pt x="10220706" y="0"/>
                  </a:moveTo>
                  <a:lnTo>
                    <a:pt x="375666" y="0"/>
                  </a:lnTo>
                  <a:lnTo>
                    <a:pt x="328544" y="2926"/>
                  </a:lnTo>
                  <a:lnTo>
                    <a:pt x="283169" y="11470"/>
                  </a:lnTo>
                  <a:lnTo>
                    <a:pt x="239892" y="25281"/>
                  </a:lnTo>
                  <a:lnTo>
                    <a:pt x="199066" y="44006"/>
                  </a:lnTo>
                  <a:lnTo>
                    <a:pt x="161043" y="67294"/>
                  </a:lnTo>
                  <a:lnTo>
                    <a:pt x="126174" y="94794"/>
                  </a:lnTo>
                  <a:lnTo>
                    <a:pt x="94812" y="126153"/>
                  </a:lnTo>
                  <a:lnTo>
                    <a:pt x="67308" y="161020"/>
                  </a:lnTo>
                  <a:lnTo>
                    <a:pt x="44016" y="199044"/>
                  </a:lnTo>
                  <a:lnTo>
                    <a:pt x="25287" y="239872"/>
                  </a:lnTo>
                  <a:lnTo>
                    <a:pt x="11473" y="283152"/>
                  </a:lnTo>
                  <a:lnTo>
                    <a:pt x="2927" y="328534"/>
                  </a:lnTo>
                  <a:lnTo>
                    <a:pt x="0" y="375666"/>
                  </a:lnTo>
                  <a:lnTo>
                    <a:pt x="0" y="1878330"/>
                  </a:lnTo>
                  <a:lnTo>
                    <a:pt x="2927" y="1925461"/>
                  </a:lnTo>
                  <a:lnTo>
                    <a:pt x="11473" y="1970843"/>
                  </a:lnTo>
                  <a:lnTo>
                    <a:pt x="25287" y="2014123"/>
                  </a:lnTo>
                  <a:lnTo>
                    <a:pt x="44016" y="2054951"/>
                  </a:lnTo>
                  <a:lnTo>
                    <a:pt x="67308" y="2092975"/>
                  </a:lnTo>
                  <a:lnTo>
                    <a:pt x="94812" y="2127842"/>
                  </a:lnTo>
                  <a:lnTo>
                    <a:pt x="126174" y="2159201"/>
                  </a:lnTo>
                  <a:lnTo>
                    <a:pt x="161043" y="2186701"/>
                  </a:lnTo>
                  <a:lnTo>
                    <a:pt x="199066" y="2209989"/>
                  </a:lnTo>
                  <a:lnTo>
                    <a:pt x="239892" y="2228714"/>
                  </a:lnTo>
                  <a:lnTo>
                    <a:pt x="283169" y="2242525"/>
                  </a:lnTo>
                  <a:lnTo>
                    <a:pt x="328544" y="2251069"/>
                  </a:lnTo>
                  <a:lnTo>
                    <a:pt x="375666" y="2253996"/>
                  </a:lnTo>
                  <a:lnTo>
                    <a:pt x="10220706" y="2253996"/>
                  </a:lnTo>
                  <a:lnTo>
                    <a:pt x="10267837" y="2251069"/>
                  </a:lnTo>
                  <a:lnTo>
                    <a:pt x="10313219" y="2242525"/>
                  </a:lnTo>
                  <a:lnTo>
                    <a:pt x="10356499" y="2228714"/>
                  </a:lnTo>
                  <a:lnTo>
                    <a:pt x="10397327" y="2209989"/>
                  </a:lnTo>
                  <a:lnTo>
                    <a:pt x="10435351" y="2186701"/>
                  </a:lnTo>
                  <a:lnTo>
                    <a:pt x="10470218" y="2159201"/>
                  </a:lnTo>
                  <a:lnTo>
                    <a:pt x="10501577" y="2127842"/>
                  </a:lnTo>
                  <a:lnTo>
                    <a:pt x="10529077" y="2092975"/>
                  </a:lnTo>
                  <a:lnTo>
                    <a:pt x="10552365" y="2054951"/>
                  </a:lnTo>
                  <a:lnTo>
                    <a:pt x="10571090" y="2014123"/>
                  </a:lnTo>
                  <a:lnTo>
                    <a:pt x="10584901" y="1970843"/>
                  </a:lnTo>
                  <a:lnTo>
                    <a:pt x="10593445" y="1925461"/>
                  </a:lnTo>
                  <a:lnTo>
                    <a:pt x="10596372" y="1878330"/>
                  </a:lnTo>
                  <a:lnTo>
                    <a:pt x="10596372" y="375666"/>
                  </a:lnTo>
                  <a:lnTo>
                    <a:pt x="10593445" y="328534"/>
                  </a:lnTo>
                  <a:lnTo>
                    <a:pt x="10584901" y="283152"/>
                  </a:lnTo>
                  <a:lnTo>
                    <a:pt x="10571090" y="239872"/>
                  </a:lnTo>
                  <a:lnTo>
                    <a:pt x="10552365" y="199044"/>
                  </a:lnTo>
                  <a:lnTo>
                    <a:pt x="10529077" y="161020"/>
                  </a:lnTo>
                  <a:lnTo>
                    <a:pt x="10501577" y="126153"/>
                  </a:lnTo>
                  <a:lnTo>
                    <a:pt x="10470218" y="94794"/>
                  </a:lnTo>
                  <a:lnTo>
                    <a:pt x="10435351" y="67294"/>
                  </a:lnTo>
                  <a:lnTo>
                    <a:pt x="10397327" y="44006"/>
                  </a:lnTo>
                  <a:lnTo>
                    <a:pt x="10356499" y="25281"/>
                  </a:lnTo>
                  <a:lnTo>
                    <a:pt x="10313219" y="11470"/>
                  </a:lnTo>
                  <a:lnTo>
                    <a:pt x="10267837" y="2926"/>
                  </a:lnTo>
                  <a:lnTo>
                    <a:pt x="10220706" y="0"/>
                  </a:lnTo>
                  <a:close/>
                </a:path>
              </a:pathLst>
            </a:custGeom>
            <a:solidFill>
              <a:srgbClr val="0081B5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90143" y="1148867"/>
            <a:ext cx="10439400" cy="21901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物联网卡可提供通达全球，并可漫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游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至大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部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分国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家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和地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区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的服</a:t>
            </a:r>
            <a:r>
              <a:rPr sz="1600" spc="10" dirty="0">
                <a:solidFill>
                  <a:srgbClr val="FFFFFF"/>
                </a:solidFill>
                <a:latin typeface="Microsoft YaHei"/>
                <a:cs typeface="Microsoft YaHei"/>
              </a:rPr>
              <a:t>务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，为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客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户提</a:t>
            </a:r>
            <a:r>
              <a:rPr sz="1600" spc="10" dirty="0">
                <a:solidFill>
                  <a:srgbClr val="FFFFFF"/>
                </a:solidFill>
                <a:latin typeface="Microsoft YaHei"/>
                <a:cs typeface="Microsoft YaHei"/>
              </a:rPr>
              <a:t>供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安全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、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可靠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、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稳定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的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网络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连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接</a:t>
            </a:r>
            <a:r>
              <a:rPr sz="1600" spc="-5" dirty="0">
                <a:solidFill>
                  <a:srgbClr val="0081B5"/>
                </a:solidFill>
                <a:latin typeface="Microsoft YaHei"/>
                <a:cs typeface="Microsoft YaHei"/>
              </a:rPr>
              <a:t>：</a:t>
            </a:r>
            <a:endParaRPr sz="16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通过实体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SIM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卡为设备与平台之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间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提供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无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线通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信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通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道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，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提供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数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据和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短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信的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基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本通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信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服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务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，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支持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专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属APN</a:t>
            </a:r>
            <a:endParaRPr sz="16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可提供客户自助服务门户，自助查询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SIM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卡状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态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，生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命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周期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管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理，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异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常告</a:t>
            </a:r>
            <a:r>
              <a:rPr sz="1600" spc="10" dirty="0">
                <a:solidFill>
                  <a:srgbClr val="FFFFFF"/>
                </a:solidFill>
                <a:latin typeface="Microsoft YaHei"/>
                <a:cs typeface="Microsoft YaHei"/>
              </a:rPr>
              <a:t>警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，各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类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报表</a:t>
            </a:r>
            <a:endParaRPr sz="16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提供API接口，满足客户更灵活的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管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理需求</a:t>
            </a:r>
            <a:endParaRPr sz="1600">
              <a:latin typeface="Microsoft YaHei"/>
              <a:cs typeface="Microsoft YaHei"/>
            </a:endParaRPr>
          </a:p>
          <a:p>
            <a:pPr marL="299085" marR="5080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满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足特殊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环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境中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使</a:t>
            </a:r>
            <a:r>
              <a:rPr sz="1600" spc="10" dirty="0">
                <a:solidFill>
                  <a:srgbClr val="FFFFFF"/>
                </a:solidFill>
                <a:latin typeface="Microsoft YaHei"/>
                <a:cs typeface="Microsoft YaHei"/>
              </a:rPr>
              <a:t>用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SIM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卡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的要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求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，工业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级</a:t>
            </a:r>
            <a:r>
              <a:rPr sz="1600" spc="31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SIM</a:t>
            </a:r>
            <a:r>
              <a:rPr sz="1600" spc="32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卡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在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耐高温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、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抗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振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动</a:t>
            </a:r>
            <a:r>
              <a:rPr sz="1600" spc="10" dirty="0">
                <a:solidFill>
                  <a:srgbClr val="FFFFFF"/>
                </a:solidFill>
                <a:latin typeface="Microsoft YaHei"/>
                <a:cs typeface="Microsoft YaHei"/>
              </a:rPr>
              <a:t>、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抗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电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磁干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扰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、防潮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、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耐腐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蚀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和使用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时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间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等 方面优于普通</a:t>
            </a:r>
            <a:r>
              <a:rPr sz="1600" spc="2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SIM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卡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目前CMI已与</a:t>
            </a:r>
            <a:r>
              <a:rPr sz="1600" b="1" spc="-10" dirty="0">
                <a:solidFill>
                  <a:srgbClr val="FFFF00"/>
                </a:solidFill>
                <a:latin typeface="Microsoft YaHei"/>
                <a:cs typeface="Microsoft YaHei"/>
              </a:rPr>
              <a:t>400+全球运营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商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开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展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合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作，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为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客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户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提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供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一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站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式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全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球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物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联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网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连</a:t>
            </a:r>
            <a:r>
              <a:rPr sz="1600" spc="-10" dirty="0">
                <a:solidFill>
                  <a:srgbClr val="FFFFFF"/>
                </a:solidFill>
                <a:latin typeface="Microsoft YaHei"/>
                <a:cs typeface="Microsoft YaHei"/>
              </a:rPr>
              <a:t>接</a:t>
            </a:r>
            <a:r>
              <a:rPr sz="1600" dirty="0">
                <a:solidFill>
                  <a:srgbClr val="FFFFFF"/>
                </a:solidFill>
                <a:latin typeface="Microsoft YaHei"/>
                <a:cs typeface="Microsoft YaHei"/>
              </a:rPr>
              <a:t>服</a:t>
            </a:r>
            <a:r>
              <a:rPr sz="1600" spc="5" dirty="0">
                <a:solidFill>
                  <a:srgbClr val="FFFFFF"/>
                </a:solidFill>
                <a:latin typeface="Microsoft YaHei"/>
                <a:cs typeface="Microsoft YaHei"/>
              </a:rPr>
              <a:t>务</a:t>
            </a:r>
            <a:r>
              <a:rPr sz="1600" spc="-5" dirty="0">
                <a:solidFill>
                  <a:srgbClr val="FFFFFF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36091" y="3404615"/>
            <a:ext cx="10439400" cy="3278504"/>
            <a:chOff x="736091" y="3404615"/>
            <a:chExt cx="10439400" cy="327850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2091" y="3404615"/>
              <a:ext cx="8153400" cy="32781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091" y="3442715"/>
              <a:ext cx="2037588" cy="170992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37945" y="4170629"/>
            <a:ext cx="1267460" cy="377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solidFill>
                  <a:srgbClr val="6B0E20"/>
                </a:solidFill>
                <a:latin typeface="Microsoft YaHei"/>
                <a:cs typeface="Microsoft YaHei"/>
              </a:rPr>
              <a:t>插拔卡</a:t>
            </a: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-10" dirty="0">
                <a:solidFill>
                  <a:srgbClr val="6B0E20"/>
                </a:solidFill>
                <a:latin typeface="Microsoft YaHei"/>
                <a:cs typeface="Microsoft YaHei"/>
              </a:rPr>
              <a:t>2FF/3FF/4FF</a:t>
            </a:r>
            <a:r>
              <a:rPr sz="1000" spc="-5" dirty="0">
                <a:solidFill>
                  <a:srgbClr val="6B0E20"/>
                </a:solidFill>
                <a:latin typeface="Microsoft YaHei"/>
                <a:cs typeface="Microsoft YaHei"/>
              </a:rPr>
              <a:t>标准</a:t>
            </a:r>
            <a:r>
              <a:rPr sz="1000" spc="5" dirty="0">
                <a:solidFill>
                  <a:srgbClr val="6B0E20"/>
                </a:solidFill>
                <a:latin typeface="Microsoft YaHei"/>
                <a:cs typeface="Microsoft YaHei"/>
              </a:rPr>
              <a:t>尺</a:t>
            </a:r>
            <a:r>
              <a:rPr sz="1000" spc="-5" dirty="0">
                <a:solidFill>
                  <a:srgbClr val="6B0E20"/>
                </a:solidFill>
                <a:latin typeface="Microsoft YaHei"/>
                <a:cs typeface="Microsoft YaHei"/>
              </a:rPr>
              <a:t>寸</a:t>
            </a:r>
            <a:endParaRPr sz="100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1247" y="4821935"/>
            <a:ext cx="2037588" cy="170840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97407" y="5590133"/>
            <a:ext cx="707390" cy="377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6B0E20"/>
                </a:solidFill>
                <a:latin typeface="Microsoft YaHei"/>
                <a:cs typeface="Microsoft YaHei"/>
              </a:rPr>
              <a:t>贴片卡</a:t>
            </a: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solidFill>
                  <a:srgbClr val="6B0E20"/>
                </a:solidFill>
                <a:latin typeface="Microsoft YaHei"/>
                <a:cs typeface="Microsoft YaHei"/>
              </a:rPr>
              <a:t>5m</a:t>
            </a:r>
            <a:r>
              <a:rPr sz="1000" dirty="0">
                <a:solidFill>
                  <a:srgbClr val="6B0E20"/>
                </a:solidFill>
                <a:latin typeface="Microsoft YaHei"/>
                <a:cs typeface="Microsoft YaHei"/>
              </a:rPr>
              <a:t>m</a:t>
            </a:r>
            <a:r>
              <a:rPr sz="1000" spc="-5" dirty="0">
                <a:solidFill>
                  <a:srgbClr val="6B0E20"/>
                </a:solidFill>
                <a:latin typeface="Microsoft YaHei"/>
                <a:cs typeface="Microsoft YaHei"/>
              </a:rPr>
              <a:t>*6mm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62945" algn="l"/>
              </a:tabLst>
            </a:pPr>
            <a:r>
              <a:rPr b="0" spc="-165" dirty="0">
                <a:latin typeface="Times New Roman"/>
                <a:cs typeface="Times New Roman"/>
              </a:rPr>
              <a:t> </a:t>
            </a:r>
            <a:r>
              <a:rPr dirty="0"/>
              <a:t>物联网卡连接解决方案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60" y="1161288"/>
            <a:ext cx="10849610" cy="861060"/>
          </a:xfrm>
          <a:custGeom>
            <a:avLst/>
            <a:gdLst/>
            <a:ahLst/>
            <a:cxnLst/>
            <a:rect l="l" t="t" r="r" b="b"/>
            <a:pathLst>
              <a:path w="10849610" h="861060">
                <a:moveTo>
                  <a:pt x="10705846" y="0"/>
                </a:moveTo>
                <a:lnTo>
                  <a:pt x="143509" y="0"/>
                </a:lnTo>
                <a:lnTo>
                  <a:pt x="98148" y="7317"/>
                </a:lnTo>
                <a:lnTo>
                  <a:pt x="58753" y="27692"/>
                </a:lnTo>
                <a:lnTo>
                  <a:pt x="27688" y="58759"/>
                </a:lnTo>
                <a:lnTo>
                  <a:pt x="7316" y="98153"/>
                </a:lnTo>
                <a:lnTo>
                  <a:pt x="0" y="143510"/>
                </a:lnTo>
                <a:lnTo>
                  <a:pt x="0" y="717550"/>
                </a:lnTo>
                <a:lnTo>
                  <a:pt x="7316" y="762906"/>
                </a:lnTo>
                <a:lnTo>
                  <a:pt x="27688" y="802300"/>
                </a:lnTo>
                <a:lnTo>
                  <a:pt x="58753" y="833367"/>
                </a:lnTo>
                <a:lnTo>
                  <a:pt x="98148" y="853742"/>
                </a:lnTo>
                <a:lnTo>
                  <a:pt x="143509" y="861060"/>
                </a:lnTo>
                <a:lnTo>
                  <a:pt x="10705846" y="861060"/>
                </a:lnTo>
                <a:lnTo>
                  <a:pt x="10751202" y="853742"/>
                </a:lnTo>
                <a:lnTo>
                  <a:pt x="10790596" y="833367"/>
                </a:lnTo>
                <a:lnTo>
                  <a:pt x="10821663" y="802300"/>
                </a:lnTo>
                <a:lnTo>
                  <a:pt x="10842038" y="762906"/>
                </a:lnTo>
                <a:lnTo>
                  <a:pt x="10849356" y="717550"/>
                </a:lnTo>
                <a:lnTo>
                  <a:pt x="10849356" y="143510"/>
                </a:lnTo>
                <a:lnTo>
                  <a:pt x="10842038" y="98153"/>
                </a:lnTo>
                <a:lnTo>
                  <a:pt x="10821663" y="58759"/>
                </a:lnTo>
                <a:lnTo>
                  <a:pt x="10790596" y="27692"/>
                </a:lnTo>
                <a:lnTo>
                  <a:pt x="10751202" y="7317"/>
                </a:lnTo>
                <a:lnTo>
                  <a:pt x="10705846" y="0"/>
                </a:lnTo>
                <a:close/>
              </a:path>
            </a:pathLst>
          </a:custGeom>
          <a:solidFill>
            <a:srgbClr val="0081B5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3225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整体方案及架构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8690" y="1187348"/>
            <a:ext cx="10742930" cy="82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9400"/>
              </a:lnSpc>
              <a:spcBef>
                <a:spcPts val="100"/>
              </a:spcBef>
            </a:pP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一、ECALL/车联网</a:t>
            </a: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/APN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解决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方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案：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根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据客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户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的双</a:t>
            </a:r>
            <a:r>
              <a:rPr sz="1600" spc="-15" dirty="0">
                <a:solidFill>
                  <a:srgbClr val="FFFF00"/>
                </a:solidFill>
                <a:latin typeface="Microsoft YaHei"/>
                <a:cs typeface="Microsoft YaHei"/>
              </a:rPr>
              <a:t>TBOX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硬</a:t>
            </a:r>
            <a:r>
              <a:rPr sz="1600" spc="10" dirty="0">
                <a:solidFill>
                  <a:srgbClr val="FFFF00"/>
                </a:solidFill>
                <a:latin typeface="Microsoft YaHei"/>
                <a:cs typeface="Microsoft YaHei"/>
              </a:rPr>
              <a:t>件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系统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设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计（eCall</a:t>
            </a:r>
            <a:r>
              <a:rPr sz="1600" spc="70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FFFF00"/>
                </a:solidFill>
                <a:latin typeface="Microsoft YaHei"/>
                <a:cs typeface="Microsoft YaHei"/>
              </a:rPr>
              <a:t>System</a:t>
            </a:r>
            <a:r>
              <a:rPr sz="1600" spc="20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&amp;</a:t>
            </a:r>
            <a:r>
              <a:rPr sz="1600" spc="20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Connectivity</a:t>
            </a:r>
            <a:r>
              <a:rPr sz="1600" spc="40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System），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提供 两张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SIM</a:t>
            </a:r>
            <a:r>
              <a:rPr sz="1600" spc="20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卡可分别单独支持</a:t>
            </a:r>
            <a:r>
              <a:rPr sz="1600" spc="30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eCall</a:t>
            </a:r>
            <a:r>
              <a:rPr sz="1600" spc="20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和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2/3/4G</a:t>
            </a:r>
            <a:r>
              <a:rPr sz="1600" spc="10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数据分组通信功能，分别解决了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客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户</a:t>
            </a:r>
            <a:r>
              <a:rPr sz="1600" spc="10" dirty="0">
                <a:solidFill>
                  <a:srgbClr val="FFFF00"/>
                </a:solidFill>
                <a:latin typeface="Microsoft YaHei"/>
                <a:cs typeface="Microsoft YaHei"/>
              </a:rPr>
              <a:t>的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eCall及车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联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网需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求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，同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时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通过APN  </a:t>
            </a: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设计解决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了</a:t>
            </a:r>
            <a:r>
              <a:rPr sz="1600" spc="-25" dirty="0">
                <a:solidFill>
                  <a:srgbClr val="FFFF00"/>
                </a:solidFill>
                <a:latin typeface="Microsoft YaHei"/>
                <a:cs typeface="Microsoft YaHei"/>
              </a:rPr>
              <a:t>Telematics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等</a:t>
            </a: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的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分</a:t>
            </a:r>
            <a:r>
              <a:rPr sz="1600" dirty="0">
                <a:solidFill>
                  <a:srgbClr val="FFFF00"/>
                </a:solidFill>
                <a:latin typeface="Microsoft YaHei"/>
                <a:cs typeface="Microsoft YaHei"/>
              </a:rPr>
              <a:t>类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访</a:t>
            </a: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问</a:t>
            </a:r>
            <a:r>
              <a:rPr sz="1600" dirty="0">
                <a:solidFill>
                  <a:srgbClr val="FFFF00"/>
                </a:solidFill>
                <a:latin typeface="Microsoft YaHei"/>
                <a:cs typeface="Microsoft YaHei"/>
              </a:rPr>
              <a:t>需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求</a:t>
            </a:r>
            <a:endParaRPr sz="1600" dirty="0">
              <a:latin typeface="Microsoft YaHei"/>
              <a:cs typeface="Microsoft YaHe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855968" y="2183892"/>
          <a:ext cx="4658358" cy="4002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0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899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Telematics</a:t>
                      </a:r>
                      <a:endParaRPr sz="1100">
                        <a:latin typeface="Microsoft YaHei"/>
                        <a:cs typeface="Microsoft YaHei"/>
                      </a:endParaRPr>
                    </a:p>
                  </a:txBody>
                  <a:tcPr marL="0" marR="0" marT="134620" marB="0">
                    <a:solidFill>
                      <a:srgbClr val="00899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车载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wifi（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后期规划）</a:t>
                      </a:r>
                      <a:endParaRPr sz="1100">
                        <a:latin typeface="Microsoft YaHei"/>
                        <a:cs typeface="Microsoft YaHei"/>
                      </a:endParaRPr>
                    </a:p>
                  </a:txBody>
                  <a:tcPr marL="0" marR="0" marT="134620" marB="0">
                    <a:solidFill>
                      <a:srgbClr val="008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7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b="1" spc="-5" dirty="0">
                          <a:latin typeface="Microsoft YaHei"/>
                          <a:cs typeface="Microsoft YaHei"/>
                        </a:rPr>
                        <a:t>业务定义</a:t>
                      </a:r>
                      <a:endParaRPr sz="10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307975" marR="83185" indent="-216535">
                        <a:lnSpc>
                          <a:spcPct val="107000"/>
                        </a:lnSpc>
                        <a:spcBef>
                          <a:spcPts val="965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A</a:t>
                      </a:r>
                      <a:r>
                        <a:rPr sz="1000" dirty="0">
                          <a:latin typeface="Microsoft YaHei"/>
                          <a:cs typeface="Microsoft YaHei"/>
                        </a:rPr>
                        <a:t>P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N</a:t>
                      </a:r>
                      <a:r>
                        <a:rPr sz="1000" dirty="0">
                          <a:latin typeface="Microsoft YaHei"/>
                          <a:cs typeface="Microsoft YaHei"/>
                        </a:rPr>
                        <a:t>+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I</a:t>
                      </a:r>
                      <a:r>
                        <a:rPr sz="1000" dirty="0">
                          <a:latin typeface="Microsoft YaHei"/>
                          <a:cs typeface="Microsoft YaHei"/>
                        </a:rPr>
                        <a:t>PS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e</a:t>
                      </a:r>
                      <a:r>
                        <a:rPr sz="1000" dirty="0">
                          <a:latin typeface="Microsoft YaHei"/>
                          <a:cs typeface="Microsoft YaHei"/>
                        </a:rPr>
                        <a:t>c实现车机数据上 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报，固件下载更新等</a:t>
                      </a:r>
                      <a:endParaRPr sz="10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88900" marR="80010" indent="1270" algn="ctr">
                        <a:lnSpc>
                          <a:spcPct val="107000"/>
                        </a:lnSpc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基于后续业务需求规划，预留 IITC</a:t>
                      </a: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服务，为车主提供车内娱 乐和基于</a:t>
                      </a:r>
                      <a:r>
                        <a:rPr sz="1000" spc="-30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IITC 的合法合规的车 载 wifi </a:t>
                      </a: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服务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176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b="1" spc="-5" dirty="0">
                          <a:latin typeface="Microsoft YaHei"/>
                          <a:cs typeface="Microsoft YaHei"/>
                        </a:rPr>
                        <a:t>网络功能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2/3/4G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2/3/4G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b="1" spc="-5" dirty="0">
                          <a:latin typeface="Microsoft YaHei"/>
                          <a:cs typeface="Microsoft YaHei"/>
                        </a:rPr>
                        <a:t>APN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 marL="620395" marR="128270" indent="-483234">
                        <a:lnSpc>
                          <a:spcPct val="107000"/>
                        </a:lnSpc>
                        <a:spcBef>
                          <a:spcPts val="790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A</a:t>
                      </a:r>
                      <a:r>
                        <a:rPr sz="1000" dirty="0">
                          <a:latin typeface="Microsoft YaHei"/>
                          <a:cs typeface="Microsoft YaHei"/>
                        </a:rPr>
                        <a:t>P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N</a:t>
                      </a:r>
                      <a:r>
                        <a:rPr sz="1000" dirty="0">
                          <a:latin typeface="Microsoft YaHei"/>
                          <a:cs typeface="Microsoft YaHei"/>
                        </a:rPr>
                        <a:t>1客户可自定，例如：  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car.gdsp</a:t>
                      </a:r>
                      <a:endParaRPr sz="10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 marL="562610" marR="191135" indent="-363220">
                        <a:lnSpc>
                          <a:spcPct val="107000"/>
                        </a:lnSpc>
                        <a:spcBef>
                          <a:spcPts val="790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A</a:t>
                      </a:r>
                      <a:r>
                        <a:rPr sz="1000" dirty="0">
                          <a:latin typeface="Microsoft YaHei"/>
                          <a:cs typeface="Microsoft YaHei"/>
                        </a:rPr>
                        <a:t>P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N</a:t>
                      </a:r>
                      <a:r>
                        <a:rPr sz="1000" dirty="0">
                          <a:latin typeface="Microsoft YaHei"/>
                          <a:cs typeface="Microsoft YaHei"/>
                        </a:rPr>
                        <a:t>2客户可自定，例如：  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wifi.car.gdsp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b="1" spc="-5" dirty="0">
                          <a:latin typeface="Microsoft YaHei"/>
                          <a:cs typeface="Microsoft YaHei"/>
                        </a:rPr>
                        <a:t>SIM默认状态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Inactive或者test</a:t>
                      </a:r>
                      <a:endParaRPr sz="10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Inactive或者test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000" b="1" spc="-5" dirty="0">
                          <a:latin typeface="Microsoft YaHei"/>
                          <a:cs typeface="Microsoft YaHei"/>
                        </a:rPr>
                        <a:t>流量门限监控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Event</a:t>
                      </a:r>
                      <a:r>
                        <a:rPr sz="1000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Trigger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000" b="1" spc="-10" dirty="0">
                          <a:latin typeface="Microsoft YaHei"/>
                          <a:cs typeface="Microsoft YaHei"/>
                        </a:rPr>
                        <a:t>IMEI</a:t>
                      </a:r>
                      <a:r>
                        <a:rPr sz="1000" b="1" spc="-5" dirty="0">
                          <a:latin typeface="Microsoft YaHei"/>
                          <a:cs typeface="Microsoft YaHei"/>
                        </a:rPr>
                        <a:t>绑定规则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IMEI</a:t>
                      </a:r>
                      <a:r>
                        <a:rPr sz="1000" spc="15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Match</a:t>
                      </a:r>
                      <a:endParaRPr sz="10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13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b="1" spc="-10" dirty="0">
                          <a:latin typeface="Microsoft YaHei"/>
                          <a:cs typeface="Microsoft YaHei"/>
                        </a:rPr>
                        <a:t>目的地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794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客户给出目的地址，设置白名单访</a:t>
                      </a:r>
                      <a:r>
                        <a:rPr sz="1000" dirty="0">
                          <a:latin typeface="Microsoft YaHei"/>
                          <a:cs typeface="Microsoft YaHei"/>
                        </a:rPr>
                        <a:t>问</a:t>
                      </a: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规则</a:t>
                      </a:r>
                      <a:endParaRPr sz="10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b="1" spc="-5" dirty="0">
                          <a:latin typeface="Microsoft YaHei"/>
                          <a:cs typeface="Microsoft YaHei"/>
                        </a:rPr>
                        <a:t>短信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SMS-MT/SMS-MO/SMS-Wakeup/P2P</a:t>
                      </a:r>
                      <a:r>
                        <a:rPr sz="1000" spc="50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SMS</a:t>
                      </a:r>
                      <a:endParaRPr sz="10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b="1" spc="-5" dirty="0">
                          <a:latin typeface="Microsoft YaHei"/>
                          <a:cs typeface="Microsoft YaHei"/>
                        </a:rPr>
                        <a:t>话音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eCALL</a:t>
                      </a:r>
                      <a:endParaRPr sz="10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899F"/>
                      </a:solidFill>
                      <a:prstDash val="solid"/>
                    </a:lnL>
                    <a:lnR w="12700">
                      <a:solidFill>
                        <a:srgbClr val="00899F"/>
                      </a:solidFill>
                      <a:prstDash val="solid"/>
                    </a:lnR>
                    <a:lnT w="12700">
                      <a:solidFill>
                        <a:srgbClr val="00899F"/>
                      </a:solidFill>
                      <a:prstDash val="solid"/>
                    </a:lnT>
                    <a:lnB w="12700">
                      <a:solidFill>
                        <a:srgbClr val="00899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853058" y="2180399"/>
            <a:ext cx="5752465" cy="4077970"/>
            <a:chOff x="853058" y="2180399"/>
            <a:chExt cx="5752465" cy="40779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583" y="4107179"/>
              <a:ext cx="5733288" cy="21412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7821" y="4102417"/>
              <a:ext cx="5742940" cy="2150745"/>
            </a:xfrm>
            <a:custGeom>
              <a:avLst/>
              <a:gdLst/>
              <a:ahLst/>
              <a:cxnLst/>
              <a:rect l="l" t="t" r="r" b="b"/>
              <a:pathLst>
                <a:path w="5742940" h="2150745">
                  <a:moveTo>
                    <a:pt x="0" y="2150745"/>
                  </a:moveTo>
                  <a:lnTo>
                    <a:pt x="5742813" y="2150745"/>
                  </a:lnTo>
                  <a:lnTo>
                    <a:pt x="5742813" y="0"/>
                  </a:lnTo>
                  <a:lnTo>
                    <a:pt x="0" y="0"/>
                  </a:lnTo>
                  <a:lnTo>
                    <a:pt x="0" y="21507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8891" y="2189987"/>
              <a:ext cx="2506980" cy="18379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84066" y="2185161"/>
              <a:ext cx="2516505" cy="1847850"/>
            </a:xfrm>
            <a:custGeom>
              <a:avLst/>
              <a:gdLst/>
              <a:ahLst/>
              <a:cxnLst/>
              <a:rect l="l" t="t" r="r" b="b"/>
              <a:pathLst>
                <a:path w="2516504" h="1847850">
                  <a:moveTo>
                    <a:pt x="0" y="1847469"/>
                  </a:moveTo>
                  <a:lnTo>
                    <a:pt x="2516505" y="1847469"/>
                  </a:lnTo>
                  <a:lnTo>
                    <a:pt x="2516505" y="0"/>
                  </a:lnTo>
                  <a:lnTo>
                    <a:pt x="0" y="0"/>
                  </a:lnTo>
                  <a:lnTo>
                    <a:pt x="0" y="184746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583" y="2189987"/>
              <a:ext cx="3160776" cy="18379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7821" y="2185161"/>
              <a:ext cx="3170555" cy="1847850"/>
            </a:xfrm>
            <a:custGeom>
              <a:avLst/>
              <a:gdLst/>
              <a:ahLst/>
              <a:cxnLst/>
              <a:rect l="l" t="t" r="r" b="b"/>
              <a:pathLst>
                <a:path w="3170554" h="1847850">
                  <a:moveTo>
                    <a:pt x="0" y="1847469"/>
                  </a:moveTo>
                  <a:lnTo>
                    <a:pt x="3170301" y="1847469"/>
                  </a:lnTo>
                  <a:lnTo>
                    <a:pt x="3170301" y="0"/>
                  </a:lnTo>
                  <a:lnTo>
                    <a:pt x="0" y="0"/>
                  </a:lnTo>
                  <a:lnTo>
                    <a:pt x="0" y="184746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60" y="1098803"/>
            <a:ext cx="6094730" cy="1914525"/>
          </a:xfrm>
          <a:custGeom>
            <a:avLst/>
            <a:gdLst/>
            <a:ahLst/>
            <a:cxnLst/>
            <a:rect l="l" t="t" r="r" b="b"/>
            <a:pathLst>
              <a:path w="6094730" h="1914525">
                <a:moveTo>
                  <a:pt x="5775452" y="0"/>
                </a:moveTo>
                <a:lnTo>
                  <a:pt x="319024" y="0"/>
                </a:lnTo>
                <a:lnTo>
                  <a:pt x="271882" y="3460"/>
                </a:lnTo>
                <a:lnTo>
                  <a:pt x="226887" y="13510"/>
                </a:lnTo>
                <a:lnTo>
                  <a:pt x="184533" y="29657"/>
                </a:lnTo>
                <a:lnTo>
                  <a:pt x="145314" y="51407"/>
                </a:lnTo>
                <a:lnTo>
                  <a:pt x="109722" y="78265"/>
                </a:lnTo>
                <a:lnTo>
                  <a:pt x="78252" y="109738"/>
                </a:lnTo>
                <a:lnTo>
                  <a:pt x="51397" y="145331"/>
                </a:lnTo>
                <a:lnTo>
                  <a:pt x="29651" y="184550"/>
                </a:lnTo>
                <a:lnTo>
                  <a:pt x="13507" y="226901"/>
                </a:lnTo>
                <a:lnTo>
                  <a:pt x="3459" y="271890"/>
                </a:lnTo>
                <a:lnTo>
                  <a:pt x="0" y="319024"/>
                </a:lnTo>
                <a:lnTo>
                  <a:pt x="0" y="1595120"/>
                </a:lnTo>
                <a:lnTo>
                  <a:pt x="3459" y="1642253"/>
                </a:lnTo>
                <a:lnTo>
                  <a:pt x="13507" y="1687242"/>
                </a:lnTo>
                <a:lnTo>
                  <a:pt x="29651" y="1729593"/>
                </a:lnTo>
                <a:lnTo>
                  <a:pt x="51397" y="1768812"/>
                </a:lnTo>
                <a:lnTo>
                  <a:pt x="78252" y="1804405"/>
                </a:lnTo>
                <a:lnTo>
                  <a:pt x="109722" y="1835878"/>
                </a:lnTo>
                <a:lnTo>
                  <a:pt x="145314" y="1862736"/>
                </a:lnTo>
                <a:lnTo>
                  <a:pt x="184533" y="1884486"/>
                </a:lnTo>
                <a:lnTo>
                  <a:pt x="226887" y="1900633"/>
                </a:lnTo>
                <a:lnTo>
                  <a:pt x="271882" y="1910683"/>
                </a:lnTo>
                <a:lnTo>
                  <a:pt x="319024" y="1914144"/>
                </a:lnTo>
                <a:lnTo>
                  <a:pt x="5775452" y="1914144"/>
                </a:lnTo>
                <a:lnTo>
                  <a:pt x="5822585" y="1910683"/>
                </a:lnTo>
                <a:lnTo>
                  <a:pt x="5867574" y="1900633"/>
                </a:lnTo>
                <a:lnTo>
                  <a:pt x="5909925" y="1884486"/>
                </a:lnTo>
                <a:lnTo>
                  <a:pt x="5949144" y="1862736"/>
                </a:lnTo>
                <a:lnTo>
                  <a:pt x="5984737" y="1835878"/>
                </a:lnTo>
                <a:lnTo>
                  <a:pt x="6016210" y="1804405"/>
                </a:lnTo>
                <a:lnTo>
                  <a:pt x="6043068" y="1768812"/>
                </a:lnTo>
                <a:lnTo>
                  <a:pt x="6064818" y="1729593"/>
                </a:lnTo>
                <a:lnTo>
                  <a:pt x="6080965" y="1687242"/>
                </a:lnTo>
                <a:lnTo>
                  <a:pt x="6091015" y="1642253"/>
                </a:lnTo>
                <a:lnTo>
                  <a:pt x="6094475" y="1595120"/>
                </a:lnTo>
                <a:lnTo>
                  <a:pt x="6094475" y="319024"/>
                </a:lnTo>
                <a:lnTo>
                  <a:pt x="6091015" y="271890"/>
                </a:lnTo>
                <a:lnTo>
                  <a:pt x="6080965" y="226901"/>
                </a:lnTo>
                <a:lnTo>
                  <a:pt x="6064818" y="184550"/>
                </a:lnTo>
                <a:lnTo>
                  <a:pt x="6043068" y="145331"/>
                </a:lnTo>
                <a:lnTo>
                  <a:pt x="6016210" y="109738"/>
                </a:lnTo>
                <a:lnTo>
                  <a:pt x="5984737" y="78265"/>
                </a:lnTo>
                <a:lnTo>
                  <a:pt x="5949144" y="51407"/>
                </a:lnTo>
                <a:lnTo>
                  <a:pt x="5909925" y="29657"/>
                </a:lnTo>
                <a:lnTo>
                  <a:pt x="5867574" y="13510"/>
                </a:lnTo>
                <a:lnTo>
                  <a:pt x="5822585" y="3460"/>
                </a:lnTo>
                <a:lnTo>
                  <a:pt x="5775452" y="0"/>
                </a:lnTo>
                <a:close/>
              </a:path>
            </a:pathLst>
          </a:custGeom>
          <a:solidFill>
            <a:srgbClr val="0081B5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2768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生命周期设计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93686" y="1367789"/>
          <a:ext cx="4618990" cy="4737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5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777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车端环节</a:t>
                      </a:r>
                      <a:endParaRPr sz="1100">
                        <a:latin typeface="Microsoft YaHei"/>
                        <a:cs typeface="Microsoft YaHei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99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SIM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卡状态</a:t>
                      </a:r>
                      <a:endParaRPr sz="1100">
                        <a:latin typeface="Microsoft YaHei"/>
                        <a:cs typeface="Microsoft YaHei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99F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通信能力</a:t>
                      </a:r>
                      <a:endParaRPr sz="1100">
                        <a:latin typeface="Microsoft YaHei"/>
                        <a:cs typeface="Microsoft YaHei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44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发卡</a:t>
                      </a:r>
                      <a:endParaRPr sz="10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未启动状态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000" dirty="0">
                          <a:latin typeface="Microsoft YaHei"/>
                          <a:cs typeface="Microsoft YaHei"/>
                        </a:rPr>
                        <a:t>无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4615" marR="8509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联试、装机、整机检测、车机 </a:t>
                      </a: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运输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、</a:t>
                      </a:r>
                      <a:r>
                        <a:rPr sz="1000" spc="-40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车厂接收、抽样检测、 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装车、出厂测试</a:t>
                      </a:r>
                      <a:endParaRPr sz="10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62255" marR="2527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Microsoft YaHei"/>
                          <a:cs typeface="Microsoft YaHei"/>
                        </a:rPr>
                        <a:t>启用-测试（测试期） 启用-就绪（沉默期）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Microsoft YaHei"/>
                          <a:cs typeface="Microsoft YaHei"/>
                        </a:rPr>
                        <a:t>有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584">
                <a:tc>
                  <a:txBody>
                    <a:bodyPr/>
                    <a:lstStyle/>
                    <a:p>
                      <a:pPr marL="809625" marR="135890" indent="-6648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车厂库存、汽车运输、4S</a:t>
                      </a:r>
                      <a:r>
                        <a:rPr sz="1000" spc="-40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店 接收</a:t>
                      </a:r>
                      <a:endParaRPr sz="10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展车、试乘试驾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启用-使用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000" dirty="0">
                          <a:latin typeface="Microsoft YaHei"/>
                          <a:cs typeface="Microsoft YaHei"/>
                        </a:rPr>
                        <a:t>有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75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用户激活、正常使用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23495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启用-使用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启用-</a:t>
                      </a:r>
                      <a:r>
                        <a:rPr sz="1000" spc="5" dirty="0">
                          <a:latin typeface="Microsoft YaHei"/>
                          <a:cs typeface="Microsoft YaHei"/>
                        </a:rPr>
                        <a:t>备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用（</a:t>
                      </a:r>
                      <a:r>
                        <a:rPr sz="1000" spc="5" dirty="0">
                          <a:latin typeface="Microsoft YaHei"/>
                          <a:cs typeface="Microsoft YaHei"/>
                        </a:rPr>
                        <a:t>可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选配</a:t>
                      </a:r>
                      <a:r>
                        <a:rPr sz="1000" spc="5" dirty="0">
                          <a:latin typeface="Microsoft YaHei"/>
                          <a:cs typeface="Microsoft YaHei"/>
                        </a:rPr>
                        <a:t>的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状</a:t>
                      </a:r>
                      <a:r>
                        <a:rPr sz="1000" spc="5" dirty="0">
                          <a:latin typeface="Microsoft YaHei"/>
                          <a:cs typeface="Microsoft YaHei"/>
                        </a:rPr>
                        <a:t>态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）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Microsoft YaHei"/>
                          <a:cs typeface="Microsoft YaHei"/>
                        </a:rPr>
                        <a:t>有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84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二手车过户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启用-暂停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启用-休眠（长时间暂停）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Microsoft YaHei"/>
                          <a:cs typeface="Microsoft YaHei"/>
                        </a:rPr>
                        <a:t>无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84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损毁销户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未启</a:t>
                      </a:r>
                      <a:r>
                        <a:rPr sz="1000" spc="-5" dirty="0">
                          <a:latin typeface="Microsoft YaHei"/>
                          <a:cs typeface="Microsoft YaHei"/>
                        </a:rPr>
                        <a:t>用-</a:t>
                      </a:r>
                      <a:r>
                        <a:rPr sz="1000" spc="-10" dirty="0">
                          <a:latin typeface="Microsoft YaHei"/>
                          <a:cs typeface="Microsoft YaHei"/>
                        </a:rPr>
                        <a:t>停用（预销户）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Microsoft YaHei"/>
                          <a:cs typeface="Microsoft YaHei"/>
                        </a:rPr>
                        <a:t>终止（销户）</a:t>
                      </a:r>
                      <a:endParaRPr sz="1000">
                        <a:latin typeface="Microsoft YaHei"/>
                        <a:cs typeface="Microsoft YaHei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Microsoft YaHei"/>
                          <a:cs typeface="Microsoft YaHei"/>
                        </a:rPr>
                        <a:t>无</a:t>
                      </a: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8690" y="1207515"/>
            <a:ext cx="5910580" cy="1784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9400"/>
              </a:lnSpc>
              <a:spcBef>
                <a:spcPts val="105"/>
              </a:spcBef>
            </a:pP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二、生命周期管理解决方案：通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过</a:t>
            </a:r>
            <a:r>
              <a:rPr sz="1600" dirty="0">
                <a:solidFill>
                  <a:srgbClr val="FFFF00"/>
                </a:solidFill>
                <a:latin typeface="Microsoft YaHei"/>
                <a:cs typeface="Microsoft YaHei"/>
              </a:rPr>
              <a:t>SIM卡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的</a:t>
            </a: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状</a:t>
            </a:r>
            <a:r>
              <a:rPr sz="1600" dirty="0">
                <a:solidFill>
                  <a:srgbClr val="FFFF00"/>
                </a:solidFill>
                <a:latin typeface="Microsoft YaHei"/>
                <a:cs typeface="Microsoft YaHei"/>
              </a:rPr>
              <a:t>态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转</a:t>
            </a: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换</a:t>
            </a:r>
            <a:r>
              <a:rPr sz="1600" dirty="0">
                <a:solidFill>
                  <a:srgbClr val="FFFF00"/>
                </a:solidFill>
                <a:latin typeface="Microsoft YaHei"/>
                <a:cs typeface="Microsoft YaHei"/>
              </a:rPr>
              <a:t>模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式</a:t>
            </a:r>
            <a:r>
              <a:rPr sz="1600" spc="-10" dirty="0">
                <a:solidFill>
                  <a:srgbClr val="FFFF00"/>
                </a:solidFill>
                <a:latin typeface="Microsoft YaHei"/>
                <a:cs typeface="Microsoft YaHei"/>
              </a:rPr>
              <a:t>配</a:t>
            </a:r>
            <a:r>
              <a:rPr sz="1600" dirty="0">
                <a:solidFill>
                  <a:srgbClr val="FFFF00"/>
                </a:solidFill>
                <a:latin typeface="Microsoft YaHei"/>
                <a:cs typeface="Microsoft YaHei"/>
              </a:rPr>
              <a:t>置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，实 现对客户车辆全生命周期的匹配，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满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足客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户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整个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车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端环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节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的车</a:t>
            </a:r>
            <a:r>
              <a:rPr sz="1600" spc="5" dirty="0">
                <a:solidFill>
                  <a:srgbClr val="FFFF00"/>
                </a:solidFill>
                <a:latin typeface="Microsoft YaHei"/>
                <a:cs typeface="Microsoft YaHei"/>
              </a:rPr>
              <a:t>联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网 通信场景需求</a:t>
            </a:r>
            <a:endParaRPr sz="1600" dirty="0">
              <a:latin typeface="Microsoft YaHei"/>
              <a:cs typeface="Microsoft YaHei"/>
            </a:endParaRPr>
          </a:p>
          <a:p>
            <a:pPr marL="12700" marR="5080" algn="just">
              <a:lnSpc>
                <a:spcPct val="109400"/>
              </a:lnSpc>
              <a:spcBef>
                <a:spcPts val="1245"/>
              </a:spcBef>
            </a:pP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通过物联网的卡连接管理平台，可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以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根据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车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辆的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生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产、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测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试、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物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流 运输、销售、回收等环节，完全贴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合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地灵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活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设定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对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应的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卡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状态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，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实 现快速部署、节约运行成本</a:t>
            </a:r>
            <a:endParaRPr sz="1600" dirty="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195" y="3104388"/>
            <a:ext cx="5958839" cy="300685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670560" y="1182624"/>
              <a:ext cx="5317490" cy="1438910"/>
            </a:xfrm>
            <a:custGeom>
              <a:avLst/>
              <a:gdLst/>
              <a:ahLst/>
              <a:cxnLst/>
              <a:rect l="l" t="t" r="r" b="b"/>
              <a:pathLst>
                <a:path w="5317490" h="1438910">
                  <a:moveTo>
                    <a:pt x="5077460" y="0"/>
                  </a:moveTo>
                  <a:lnTo>
                    <a:pt x="239776" y="0"/>
                  </a:lnTo>
                  <a:lnTo>
                    <a:pt x="191453" y="4869"/>
                  </a:lnTo>
                  <a:lnTo>
                    <a:pt x="146445" y="18837"/>
                  </a:lnTo>
                  <a:lnTo>
                    <a:pt x="105715" y="40940"/>
                  </a:lnTo>
                  <a:lnTo>
                    <a:pt x="70229" y="70215"/>
                  </a:lnTo>
                  <a:lnTo>
                    <a:pt x="40950" y="105698"/>
                  </a:lnTo>
                  <a:lnTo>
                    <a:pt x="18843" y="146429"/>
                  </a:lnTo>
                  <a:lnTo>
                    <a:pt x="4871" y="191442"/>
                  </a:lnTo>
                  <a:lnTo>
                    <a:pt x="0" y="239775"/>
                  </a:lnTo>
                  <a:lnTo>
                    <a:pt x="0" y="1198879"/>
                  </a:lnTo>
                  <a:lnTo>
                    <a:pt x="4871" y="1247213"/>
                  </a:lnTo>
                  <a:lnTo>
                    <a:pt x="18843" y="1292226"/>
                  </a:lnTo>
                  <a:lnTo>
                    <a:pt x="40950" y="1332957"/>
                  </a:lnTo>
                  <a:lnTo>
                    <a:pt x="70229" y="1368440"/>
                  </a:lnTo>
                  <a:lnTo>
                    <a:pt x="105715" y="1397715"/>
                  </a:lnTo>
                  <a:lnTo>
                    <a:pt x="146445" y="1419818"/>
                  </a:lnTo>
                  <a:lnTo>
                    <a:pt x="191453" y="1433786"/>
                  </a:lnTo>
                  <a:lnTo>
                    <a:pt x="239776" y="1438655"/>
                  </a:lnTo>
                  <a:lnTo>
                    <a:pt x="5077460" y="1438655"/>
                  </a:lnTo>
                  <a:lnTo>
                    <a:pt x="5125793" y="1433786"/>
                  </a:lnTo>
                  <a:lnTo>
                    <a:pt x="5170806" y="1419818"/>
                  </a:lnTo>
                  <a:lnTo>
                    <a:pt x="5211537" y="1397715"/>
                  </a:lnTo>
                  <a:lnTo>
                    <a:pt x="5247020" y="1368440"/>
                  </a:lnTo>
                  <a:lnTo>
                    <a:pt x="5276295" y="1332957"/>
                  </a:lnTo>
                  <a:lnTo>
                    <a:pt x="5298398" y="1292226"/>
                  </a:lnTo>
                  <a:lnTo>
                    <a:pt x="5312366" y="1247213"/>
                  </a:lnTo>
                  <a:lnTo>
                    <a:pt x="5317236" y="1198879"/>
                  </a:lnTo>
                  <a:lnTo>
                    <a:pt x="5317236" y="239775"/>
                  </a:lnTo>
                  <a:lnTo>
                    <a:pt x="5312366" y="191442"/>
                  </a:lnTo>
                  <a:lnTo>
                    <a:pt x="5298398" y="146429"/>
                  </a:lnTo>
                  <a:lnTo>
                    <a:pt x="5276295" y="105698"/>
                  </a:lnTo>
                  <a:lnTo>
                    <a:pt x="5247020" y="70215"/>
                  </a:lnTo>
                  <a:lnTo>
                    <a:pt x="5211537" y="40940"/>
                  </a:lnTo>
                  <a:lnTo>
                    <a:pt x="5170806" y="18837"/>
                  </a:lnTo>
                  <a:lnTo>
                    <a:pt x="5125793" y="4869"/>
                  </a:lnTo>
                  <a:lnTo>
                    <a:pt x="5077460" y="0"/>
                  </a:lnTo>
                  <a:close/>
                </a:path>
              </a:pathLst>
            </a:custGeom>
            <a:solidFill>
              <a:srgbClr val="0081B5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737" y="3576573"/>
              <a:ext cx="2323084" cy="256387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19602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短</a:t>
            </a:r>
            <a:r>
              <a:rPr u="none" dirty="0"/>
              <a:t>信S</a:t>
            </a:r>
            <a:r>
              <a:rPr u="none" spc="-15" dirty="0"/>
              <a:t>M</a:t>
            </a:r>
            <a:r>
              <a:rPr u="none"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948" y="1405280"/>
            <a:ext cx="4979035" cy="940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95"/>
              </a:spcBef>
            </a:pPr>
            <a:r>
              <a:rPr sz="1600" spc="-5" dirty="0" err="1">
                <a:solidFill>
                  <a:srgbClr val="FFFF00"/>
                </a:solidFill>
                <a:latin typeface="Microsoft YaHei"/>
                <a:cs typeface="Microsoft YaHei"/>
              </a:rPr>
              <a:t>三、短信车辆唤醒解决方案：基于全球</a:t>
            </a:r>
            <a:r>
              <a:rPr sz="1600" spc="5" dirty="0" err="1">
                <a:solidFill>
                  <a:srgbClr val="FFFF00"/>
                </a:solidFill>
                <a:latin typeface="Microsoft YaHei"/>
                <a:cs typeface="Microsoft YaHei"/>
              </a:rPr>
              <a:t>物</a:t>
            </a:r>
            <a:r>
              <a:rPr sz="1600" spc="-5" dirty="0" err="1">
                <a:solidFill>
                  <a:srgbClr val="FFFF00"/>
                </a:solidFill>
                <a:latin typeface="Microsoft YaHei"/>
                <a:cs typeface="Microsoft YaHei"/>
              </a:rPr>
              <a:t>联网平台的短信收发功能，发起APN</a:t>
            </a:r>
            <a:r>
              <a:rPr sz="1600" spc="-20" dirty="0">
                <a:solidFill>
                  <a:srgbClr val="FFFF00"/>
                </a:solidFill>
                <a:latin typeface="Microsoft YaHei"/>
                <a:cs typeface="Microsoft YaHei"/>
              </a:rPr>
              <a:t> </a:t>
            </a:r>
            <a:r>
              <a:rPr sz="1600" spc="-10" dirty="0" err="1">
                <a:solidFill>
                  <a:srgbClr val="FFFF00"/>
                </a:solidFill>
                <a:latin typeface="Microsoft YaHei"/>
                <a:cs typeface="Microsoft YaHei"/>
              </a:rPr>
              <a:t>PDP</a:t>
            </a:r>
            <a:r>
              <a:rPr sz="1600" spc="-5" dirty="0" err="1">
                <a:solidFill>
                  <a:srgbClr val="FFFF00"/>
                </a:solidFill>
                <a:latin typeface="Microsoft YaHei"/>
                <a:cs typeface="Microsoft YaHei"/>
              </a:rPr>
              <a:t>激活请求，进行分组数据连接，实现汽车的远程唤醒</a:t>
            </a:r>
            <a:r>
              <a:rPr sz="1600" spc="-15" dirty="0" err="1">
                <a:solidFill>
                  <a:srgbClr val="FFFF00"/>
                </a:solidFill>
                <a:latin typeface="Microsoft YaHei"/>
                <a:cs typeface="Microsoft YaHei"/>
              </a:rPr>
              <a:t>（Wake-up）</a:t>
            </a:r>
            <a:r>
              <a:rPr sz="1600" spc="-5" dirty="0" err="1">
                <a:solidFill>
                  <a:srgbClr val="FFFF00"/>
                </a:solidFill>
                <a:latin typeface="Microsoft YaHei"/>
                <a:cs typeface="Microsoft YaHei"/>
              </a:rPr>
              <a:t>功</a:t>
            </a:r>
            <a:r>
              <a:rPr sz="1600" spc="5" dirty="0" err="1">
                <a:solidFill>
                  <a:srgbClr val="FFFF00"/>
                </a:solidFill>
                <a:latin typeface="Microsoft YaHei"/>
                <a:cs typeface="Microsoft YaHei"/>
              </a:rPr>
              <a:t>能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。</a:t>
            </a:r>
            <a:endParaRPr sz="1600" dirty="0">
              <a:latin typeface="Microsoft YaHei"/>
              <a:cs typeface="Microsoft YaHe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47844" y="1234439"/>
            <a:ext cx="6395085" cy="4750435"/>
            <a:chOff x="4847844" y="1234439"/>
            <a:chExt cx="6395085" cy="47504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234439"/>
              <a:ext cx="5146548" cy="20711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7844" y="3579875"/>
              <a:ext cx="6394704" cy="240487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44827" y="3240481"/>
            <a:ext cx="1897380" cy="272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可支持</a:t>
            </a:r>
            <a:endParaRPr sz="1800">
              <a:latin typeface="Microsoft YaHei"/>
              <a:cs typeface="Microsoft YaHei"/>
            </a:endParaRPr>
          </a:p>
          <a:p>
            <a:pPr marL="143510">
              <a:lnSpc>
                <a:spcPct val="100000"/>
              </a:lnSpc>
              <a:spcBef>
                <a:spcPts val="1575"/>
              </a:spcBef>
            </a:pP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1、平台到车端</a:t>
            </a:r>
            <a:endParaRPr sz="1600">
              <a:latin typeface="Microsoft YaHei"/>
              <a:cs typeface="Microsoft YaHei"/>
            </a:endParaRPr>
          </a:p>
          <a:p>
            <a:pPr marL="143510" marR="5080">
              <a:lnSpc>
                <a:spcPct val="162500"/>
              </a:lnSpc>
            </a:pP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满足车辆管理需求 2、车端到车主手机 满足车辆告警需求 3、平台到车主手机 满足客户服务需求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71093252770">
            <a:extLst>
              <a:ext uri="{FF2B5EF4-FFF2-40B4-BE49-F238E27FC236}">
                <a16:creationId xmlns:a16="http://schemas.microsoft.com/office/drawing/2014/main" id="{935B99FE-503A-9A1A-7E39-23C01CBDC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97" y="1797648"/>
            <a:ext cx="5438738" cy="4017263"/>
          </a:xfrm>
          <a:prstGeom prst="rect">
            <a:avLst/>
          </a:prstGeom>
        </p:spPr>
      </p:pic>
      <p:pic>
        <p:nvPicPr>
          <p:cNvPr id="24" name="图片 23" descr="1673596723386">
            <a:extLst>
              <a:ext uri="{FF2B5EF4-FFF2-40B4-BE49-F238E27FC236}">
                <a16:creationId xmlns:a16="http://schemas.microsoft.com/office/drawing/2014/main" id="{8BFD81B9-1A31-7371-15D2-4940218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97" y="3886200"/>
            <a:ext cx="3272303" cy="176455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39F5B51-590D-E4EA-E7EC-E56B6838DA9E}"/>
              </a:ext>
            </a:extLst>
          </p:cNvPr>
          <p:cNvSpPr txBox="1"/>
          <p:nvPr/>
        </p:nvSpPr>
        <p:spPr>
          <a:xfrm>
            <a:off x="309097" y="952247"/>
            <a:ext cx="10742930" cy="1091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MY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客户背景</a:t>
            </a:r>
            <a:r>
              <a:rPr lang="en-MY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客户为某中资汽车企业，为加快其在全球范围内的战略布局，计划出海全球多个目的地。客户在以色列方向需要部署一套完整的车联网系统，以满足当地业务需求，同时为中长期在海外设立车辆生产线提前布局。</a:t>
            </a:r>
            <a:endParaRPr lang="en-MY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marR="5080" algn="just">
              <a:lnSpc>
                <a:spcPct val="109400"/>
              </a:lnSpc>
              <a:spcBef>
                <a:spcPts val="100"/>
              </a:spcBef>
            </a:pP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D96D60E-9E74-384C-46BE-840B2DADBB71}"/>
              </a:ext>
            </a:extLst>
          </p:cNvPr>
          <p:cNvSpPr txBox="1"/>
          <p:nvPr/>
        </p:nvSpPr>
        <p:spPr>
          <a:xfrm>
            <a:off x="5867400" y="1752601"/>
            <a:ext cx="62484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MY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600"/>
              </a:spcAft>
            </a:pPr>
            <a:r>
              <a:rPr lang="en-GB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GB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en-GB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求：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车载互联系统：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2/3/4G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本地数据流量；</a:t>
            </a:r>
            <a:endParaRPr lang="en-MY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MY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APN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需要区分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APN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进行车机相关数据上传下载、语音传输以及公网娱乐系统访问等；</a:t>
            </a:r>
            <a:endParaRPr lang="en-MY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生命周期管理：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根据车辆的生产、测试、物流运输、销售、回收等环节，完全贴合地灵活设定对应的卡状态，实现快速部署、节约运行成本；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卡需求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语音通话及短信需求；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数据传输需求：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需要将车机数据回传至云端部署的管理平台中。</a:t>
            </a:r>
            <a:endParaRPr lang="en-MY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GB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GB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MY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1FA8B92-070E-C629-CB96-93F1BDD2E1FF}"/>
              </a:ext>
            </a:extLst>
          </p:cNvPr>
          <p:cNvSpPr txBox="1"/>
          <p:nvPr/>
        </p:nvSpPr>
        <p:spPr>
          <a:xfrm>
            <a:off x="5867400" y="3733800"/>
            <a:ext cx="6248400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CMI </a:t>
            </a:r>
            <a:r>
              <a:rPr lang="en-GB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提供的解决方案</a:t>
            </a:r>
            <a:r>
              <a:rPr lang="en-GB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just" fontAlgn="auto">
              <a:spcBef>
                <a:spcPts val="600"/>
              </a:spcBef>
            </a:pPr>
            <a:r>
              <a:rPr lang="en-MY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CMI </a:t>
            </a:r>
            <a:r>
              <a:rPr lang="en-MY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为客户提供了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一站式</a:t>
            </a:r>
            <a:r>
              <a:rPr lang="zh-CN" altLang="en-MY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联网</a:t>
            </a:r>
            <a:r>
              <a:rPr lang="en-MY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  <a:r>
              <a:rPr lang="en-MY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MY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</a:t>
            </a:r>
            <a:r>
              <a:rPr lang="en-MY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包括：</a:t>
            </a:r>
            <a:endParaRPr lang="en-MY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车载互联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MY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APN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整体方案：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与本地运营商伙伴合作为客户提供</a:t>
            </a:r>
            <a:r>
              <a:rPr lang="en-MY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卡套餐与多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APN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服务，解决了客户的车载语音及车机互联需求。同时通过</a:t>
            </a:r>
            <a:r>
              <a:rPr lang="en-MY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APN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设计解决了车辆的分类访问需求；</a:t>
            </a:r>
            <a:endParaRPr lang="en-MY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生命周期管理解决方案：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通过物联网的卡连接管理平台，可以根据车辆的生产、测试、物流运输、销售、回收等环节，完全贴合地灵活设定对应的卡状态，实现快速部署、节约运行成本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28600" indent="-2286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数据传输方案：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提供从以色列本地到法兰克福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高速稳定的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云连接服务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，进行车机端与云端平台之间的数据互传。</a:t>
            </a:r>
            <a:endParaRPr lang="en-MY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7E5CE4-264B-5B6C-1A4E-7738A51747D2}"/>
              </a:ext>
            </a:extLst>
          </p:cNvPr>
          <p:cNvSpPr/>
          <p:nvPr/>
        </p:nvSpPr>
        <p:spPr>
          <a:xfrm>
            <a:off x="253080" y="256307"/>
            <a:ext cx="8981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企业海外合作案例</a:t>
            </a:r>
            <a:r>
              <a: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国内某车企以色列车联网项目</a:t>
            </a:r>
          </a:p>
        </p:txBody>
      </p:sp>
    </p:spTree>
    <p:extLst>
      <p:ext uri="{BB962C8B-B14F-4D97-AF65-F5344CB8AC3E}">
        <p14:creationId xmlns:p14="http://schemas.microsoft.com/office/powerpoint/2010/main" val="374818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A3C3ED55-7C77-B62F-7E3A-6ABAF6E38201}"/>
              </a:ext>
            </a:extLst>
          </p:cNvPr>
          <p:cNvGrpSpPr/>
          <p:nvPr/>
        </p:nvGrpSpPr>
        <p:grpSpPr>
          <a:xfrm>
            <a:off x="956715" y="1395729"/>
            <a:ext cx="10054425" cy="3785871"/>
            <a:chOff x="944452" y="2362200"/>
            <a:chExt cx="10355247" cy="430723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DAE7C55-37BD-7F1B-5B3C-A1302BC4BC0C}"/>
                </a:ext>
              </a:extLst>
            </p:cNvPr>
            <p:cNvSpPr/>
            <p:nvPr/>
          </p:nvSpPr>
          <p:spPr>
            <a:xfrm>
              <a:off x="10010098" y="2569012"/>
              <a:ext cx="1222226" cy="346943"/>
            </a:xfrm>
            <a:prstGeom prst="rect">
              <a:avLst/>
            </a:prstGeom>
            <a:solidFill>
              <a:srgbClr val="FFE18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7749A9E6-13C2-40F7-30F5-1F4BD84DDA60}"/>
                </a:ext>
              </a:extLst>
            </p:cNvPr>
            <p:cNvSpPr/>
            <p:nvPr/>
          </p:nvSpPr>
          <p:spPr>
            <a:xfrm>
              <a:off x="9951805" y="3046691"/>
              <a:ext cx="1319019" cy="435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9">
              <a:extLst>
                <a:ext uri="{FF2B5EF4-FFF2-40B4-BE49-F238E27FC236}">
                  <a16:creationId xmlns:a16="http://schemas.microsoft.com/office/drawing/2014/main" id="{F8E02EAA-4565-79B2-813F-2CB3A7A481A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48913" y="2892840"/>
              <a:ext cx="987165" cy="1056413"/>
            </a:xfrm>
            <a:prstGeom prst="ellipse">
              <a:avLst/>
            </a:prstGeom>
            <a:solidFill>
              <a:srgbClr val="F79646">
                <a:lumMod val="20000"/>
                <a:lumOff val="80000"/>
              </a:srgbClr>
            </a:solidFill>
            <a:ln w="3175">
              <a:solidFill>
                <a:srgbClr val="B2B2B2"/>
              </a:solidFill>
              <a:round/>
              <a:headEnd/>
              <a:tailEnd/>
            </a:ln>
            <a:effectLst>
              <a:outerShdw dist="40161" dir="4293903" algn="ctr" rotWithShape="0">
                <a:srgbClr val="B2B2B2"/>
              </a:outerShdw>
            </a:effec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 "/>
                <a:tabLst/>
                <a:defRPr/>
              </a:pPr>
              <a:endParaRPr kumimoji="1" lang="ko-KR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3667AE"/>
                </a:solidFill>
                <a:effectLst/>
                <a:uLnTx/>
                <a:uFillTx/>
                <a:latin typeface="微软雅黑" panose="020B0503020204020204" pitchFamily="34" charset="-122"/>
                <a:ea typeface="HY헤드라인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90" name="Oval 9">
              <a:extLst>
                <a:ext uri="{FF2B5EF4-FFF2-40B4-BE49-F238E27FC236}">
                  <a16:creationId xmlns:a16="http://schemas.microsoft.com/office/drawing/2014/main" id="{63EE4C01-5307-25FF-890C-50D3D582CD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38734" y="4120721"/>
              <a:ext cx="987165" cy="1056413"/>
            </a:xfrm>
            <a:prstGeom prst="ellipse">
              <a:avLst/>
            </a:prstGeom>
            <a:solidFill>
              <a:srgbClr val="F79646">
                <a:lumMod val="20000"/>
                <a:lumOff val="80000"/>
              </a:srgbClr>
            </a:solidFill>
            <a:ln w="3175">
              <a:solidFill>
                <a:srgbClr val="B2B2B2"/>
              </a:solidFill>
              <a:round/>
              <a:headEnd/>
              <a:tailEnd/>
            </a:ln>
            <a:effectLst>
              <a:outerShdw dist="40161" dir="4293903" algn="ctr" rotWithShape="0">
                <a:srgbClr val="B2B2B2"/>
              </a:outerShdw>
            </a:effec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 "/>
                <a:tabLst/>
                <a:defRPr/>
              </a:pPr>
              <a:endParaRPr kumimoji="1" lang="ko-KR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3667AE"/>
                </a:solidFill>
                <a:effectLst/>
                <a:uLnTx/>
                <a:uFillTx/>
                <a:latin typeface="微软雅黑" panose="020B0503020204020204" pitchFamily="34" charset="-122"/>
                <a:ea typeface="HY헤드라인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91" name="Oval 9">
              <a:extLst>
                <a:ext uri="{FF2B5EF4-FFF2-40B4-BE49-F238E27FC236}">
                  <a16:creationId xmlns:a16="http://schemas.microsoft.com/office/drawing/2014/main" id="{0AFB5175-D9DE-0947-29B2-088DFF936B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69928" y="3000883"/>
              <a:ext cx="2052000" cy="2017785"/>
            </a:xfrm>
            <a:prstGeom prst="ellipse">
              <a:avLst/>
            </a:prstGeom>
            <a:solidFill>
              <a:srgbClr val="F79646">
                <a:lumMod val="20000"/>
                <a:lumOff val="80000"/>
              </a:srgbClr>
            </a:solidFill>
            <a:ln w="3175">
              <a:solidFill>
                <a:srgbClr val="B2B2B2"/>
              </a:solidFill>
              <a:round/>
              <a:headEnd/>
              <a:tailEnd/>
            </a:ln>
            <a:effectLst>
              <a:outerShdw dist="40161" dir="4293903" algn="ctr" rotWithShape="0">
                <a:srgbClr val="B2B2B2"/>
              </a:outerShdw>
            </a:effec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 "/>
                <a:tabLst/>
                <a:defRPr/>
              </a:pPr>
              <a:endParaRPr kumimoji="1" lang="ko-KR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3667AE"/>
                </a:solidFill>
                <a:effectLst/>
                <a:uLnTx/>
                <a:uFillTx/>
                <a:latin typeface="微软雅黑" panose="020B0503020204020204" pitchFamily="34" charset="-122"/>
                <a:ea typeface="HY헤드라인M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92" name="Picture 48" descr="server_01">
              <a:extLst>
                <a:ext uri="{FF2B5EF4-FFF2-40B4-BE49-F238E27FC236}">
                  <a16:creationId xmlns:a16="http://schemas.microsoft.com/office/drawing/2014/main" id="{11E1E505-5E8F-484E-57F8-E1B099D79BA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2969" y="3416456"/>
              <a:ext cx="352295" cy="499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48" descr="server_01">
              <a:extLst>
                <a:ext uri="{FF2B5EF4-FFF2-40B4-BE49-F238E27FC236}">
                  <a16:creationId xmlns:a16="http://schemas.microsoft.com/office/drawing/2014/main" id="{E722B5D7-2727-0232-B08B-38642C74F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712" y="4160191"/>
              <a:ext cx="352295" cy="499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TextBox 39">
              <a:extLst>
                <a:ext uri="{FF2B5EF4-FFF2-40B4-BE49-F238E27FC236}">
                  <a16:creationId xmlns:a16="http://schemas.microsoft.com/office/drawing/2014/main" id="{6CA1BB64-E5A9-1DFC-DE85-AF74D983F742}"/>
                </a:ext>
              </a:extLst>
            </p:cNvPr>
            <p:cNvSpPr txBox="1"/>
            <p:nvPr/>
          </p:nvSpPr>
          <p:spPr>
            <a:xfrm>
              <a:off x="5762364" y="4706993"/>
              <a:ext cx="783229" cy="31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PGW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95" name="TextBox 41">
              <a:extLst>
                <a:ext uri="{FF2B5EF4-FFF2-40B4-BE49-F238E27FC236}">
                  <a16:creationId xmlns:a16="http://schemas.microsoft.com/office/drawing/2014/main" id="{08F64FD7-6991-1EE9-F95E-5EEA7575120E}"/>
                </a:ext>
              </a:extLst>
            </p:cNvPr>
            <p:cNvSpPr txBox="1"/>
            <p:nvPr/>
          </p:nvSpPr>
          <p:spPr>
            <a:xfrm>
              <a:off x="6100049" y="3175183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BSS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맑은 고딕"/>
                <a:cs typeface="Arial" panose="020B0604020202020204" pitchFamily="34" charset="0"/>
              </a:endParaRPr>
            </a:p>
          </p:txBody>
        </p:sp>
        <p:pic>
          <p:nvPicPr>
            <p:cNvPr id="96" name="Picture 48" descr="server_01">
              <a:extLst>
                <a:ext uri="{FF2B5EF4-FFF2-40B4-BE49-F238E27FC236}">
                  <a16:creationId xmlns:a16="http://schemas.microsoft.com/office/drawing/2014/main" id="{BD88433E-F428-80EB-9B30-577674AAB59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432" y="3428506"/>
              <a:ext cx="352295" cy="499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TextBox 56">
              <a:extLst>
                <a:ext uri="{FF2B5EF4-FFF2-40B4-BE49-F238E27FC236}">
                  <a16:creationId xmlns:a16="http://schemas.microsoft.com/office/drawing/2014/main" id="{36EC340B-AD65-1CA7-4EF4-288D8F00CD20}"/>
                </a:ext>
              </a:extLst>
            </p:cNvPr>
            <p:cNvSpPr txBox="1"/>
            <p:nvPr/>
          </p:nvSpPr>
          <p:spPr>
            <a:xfrm>
              <a:off x="5342762" y="3166923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PCRF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맑은 고딕"/>
                <a:cs typeface="Arial" panose="020B0604020202020204" pitchFamily="34" charset="0"/>
              </a:endParaRPr>
            </a:p>
          </p:txBody>
        </p:sp>
        <p:cxnSp>
          <p:nvCxnSpPr>
            <p:cNvPr id="98" name="Straight Arrow Connector 57">
              <a:extLst>
                <a:ext uri="{FF2B5EF4-FFF2-40B4-BE49-F238E27FC236}">
                  <a16:creationId xmlns:a16="http://schemas.microsoft.com/office/drawing/2014/main" id="{5B3B1BA2-3E7B-529E-9653-4CC4AFE4B85E}"/>
                </a:ext>
              </a:extLst>
            </p:cNvPr>
            <p:cNvCxnSpPr>
              <a:cxnSpLocks/>
              <a:stCxn id="96" idx="3"/>
              <a:endCxn id="92" idx="1"/>
            </p:cNvCxnSpPr>
            <p:nvPr/>
          </p:nvCxnSpPr>
          <p:spPr bwMode="auto">
            <a:xfrm flipV="1">
              <a:off x="5810727" y="3665990"/>
              <a:ext cx="282242" cy="120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99" name="Straight Arrow Connector 58">
              <a:extLst>
                <a:ext uri="{FF2B5EF4-FFF2-40B4-BE49-F238E27FC236}">
                  <a16:creationId xmlns:a16="http://schemas.microsoft.com/office/drawing/2014/main" id="{98AE2287-DC32-3328-4087-FFD842C19040}"/>
                </a:ext>
              </a:extLst>
            </p:cNvPr>
            <p:cNvCxnSpPr>
              <a:cxnSpLocks/>
              <a:stCxn id="96" idx="2"/>
              <a:endCxn id="93" idx="0"/>
            </p:cNvCxnSpPr>
            <p:nvPr/>
          </p:nvCxnSpPr>
          <p:spPr bwMode="auto">
            <a:xfrm>
              <a:off x="5634580" y="3927573"/>
              <a:ext cx="405280" cy="23261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0" name="Straight Arrow Connector 59">
              <a:extLst>
                <a:ext uri="{FF2B5EF4-FFF2-40B4-BE49-F238E27FC236}">
                  <a16:creationId xmlns:a16="http://schemas.microsoft.com/office/drawing/2014/main" id="{3197024F-A1B0-B6D0-911A-56018199D272}"/>
                </a:ext>
              </a:extLst>
            </p:cNvPr>
            <p:cNvCxnSpPr>
              <a:cxnSpLocks/>
              <a:stCxn id="92" idx="2"/>
              <a:endCxn id="93" idx="0"/>
            </p:cNvCxnSpPr>
            <p:nvPr/>
          </p:nvCxnSpPr>
          <p:spPr bwMode="auto">
            <a:xfrm flipH="1">
              <a:off x="6039860" y="3915523"/>
              <a:ext cx="229257" cy="244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01" name="TextBox 39">
              <a:extLst>
                <a:ext uri="{FF2B5EF4-FFF2-40B4-BE49-F238E27FC236}">
                  <a16:creationId xmlns:a16="http://schemas.microsoft.com/office/drawing/2014/main" id="{ABF9EBD7-1B87-9F23-998A-88580C8650C2}"/>
                </a:ext>
              </a:extLst>
            </p:cNvPr>
            <p:cNvSpPr txBox="1"/>
            <p:nvPr/>
          </p:nvSpPr>
          <p:spPr>
            <a:xfrm>
              <a:off x="5567370" y="2470076"/>
              <a:ext cx="913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TELE2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IOT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核心网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맑은 고딕"/>
                <a:cs typeface="Arial" panose="020B0604020202020204" pitchFamily="34" charset="0"/>
              </a:endParaRPr>
            </a:p>
          </p:txBody>
        </p:sp>
        <p:grpSp>
          <p:nvGrpSpPr>
            <p:cNvPr id="102" name="Group 26">
              <a:extLst>
                <a:ext uri="{FF2B5EF4-FFF2-40B4-BE49-F238E27FC236}">
                  <a16:creationId xmlns:a16="http://schemas.microsoft.com/office/drawing/2014/main" id="{42C469C9-20D4-A05E-5855-D8D7014A7FF8}"/>
                </a:ext>
              </a:extLst>
            </p:cNvPr>
            <p:cNvGrpSpPr/>
            <p:nvPr/>
          </p:nvGrpSpPr>
          <p:grpSpPr>
            <a:xfrm>
              <a:off x="2895600" y="2362200"/>
              <a:ext cx="7279291" cy="3061368"/>
              <a:chOff x="2199603" y="3395902"/>
              <a:chExt cx="7279291" cy="3061368"/>
            </a:xfrm>
          </p:grpSpPr>
          <p:sp>
            <p:nvSpPr>
              <p:cNvPr id="103" name="Rectangle 23">
                <a:extLst>
                  <a:ext uri="{FF2B5EF4-FFF2-40B4-BE49-F238E27FC236}">
                    <a16:creationId xmlns:a16="http://schemas.microsoft.com/office/drawing/2014/main" id="{A025F753-A3F3-68C9-A536-E46FEF9A935A}"/>
                  </a:ext>
                </a:extLst>
              </p:cNvPr>
              <p:cNvSpPr/>
              <p:nvPr/>
            </p:nvSpPr>
            <p:spPr>
              <a:xfrm>
                <a:off x="4466840" y="5186944"/>
                <a:ext cx="26605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04" name="Group 28">
                <a:extLst>
                  <a:ext uri="{FF2B5EF4-FFF2-40B4-BE49-F238E27FC236}">
                    <a16:creationId xmlns:a16="http://schemas.microsoft.com/office/drawing/2014/main" id="{F2A49017-BDD4-8818-0947-B020783BA691}"/>
                  </a:ext>
                </a:extLst>
              </p:cNvPr>
              <p:cNvGrpSpPr/>
              <p:nvPr/>
            </p:nvGrpSpPr>
            <p:grpSpPr>
              <a:xfrm>
                <a:off x="2199603" y="3395902"/>
                <a:ext cx="7279291" cy="3061368"/>
                <a:chOff x="2199603" y="3395902"/>
                <a:chExt cx="7279291" cy="3061368"/>
              </a:xfrm>
            </p:grpSpPr>
            <p:sp>
              <p:nvSpPr>
                <p:cNvPr id="105" name="왼쪽/오른쪽 화살표 76">
                  <a:extLst>
                    <a:ext uri="{FF2B5EF4-FFF2-40B4-BE49-F238E27FC236}">
                      <a16:creationId xmlns:a16="http://schemas.microsoft.com/office/drawing/2014/main" id="{58658CF9-694E-23D9-76A5-6DB0A5123E81}"/>
                    </a:ext>
                  </a:extLst>
                </p:cNvPr>
                <p:cNvSpPr/>
                <p:nvPr/>
              </p:nvSpPr>
              <p:spPr>
                <a:xfrm rot="10140000" flipV="1">
                  <a:off x="3512530" y="5657206"/>
                  <a:ext cx="1548000" cy="124168"/>
                </a:xfrm>
                <a:prstGeom prst="leftRightArrow">
                  <a:avLst>
                    <a:gd name="adj1" fmla="val 23322"/>
                    <a:gd name="adj2" fmla="val 54209"/>
                  </a:avLst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Oval 9">
                  <a:extLst>
                    <a:ext uri="{FF2B5EF4-FFF2-40B4-BE49-F238E27FC236}">
                      <a16:creationId xmlns:a16="http://schemas.microsoft.com/office/drawing/2014/main" id="{32E9DF19-DD6F-0999-DA6D-1A7DCAE87F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798229" y="4034585"/>
                  <a:ext cx="1288447" cy="1346382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rgbClr val="B2B2B2"/>
                  </a:solidFill>
                  <a:round/>
                  <a:headEnd/>
                  <a:tailEnd/>
                </a:ln>
                <a:effectLst>
                  <a:outerShdw dist="40161" dir="4293903" algn="ctr" rotWithShape="0">
                    <a:srgbClr val="B2B2B2"/>
                  </a:outerShdw>
                </a:effectLst>
              </p:spPr>
              <p:txBody>
                <a:bodyPr wrap="none"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Char char=" "/>
                    <a:tabLst/>
                    <a:defRPr/>
                  </a:pPr>
                  <a:endParaRPr kumimoji="1" lang="ko-KR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667A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HY헤드라인M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TextBox 65">
                  <a:extLst>
                    <a:ext uri="{FF2B5EF4-FFF2-40B4-BE49-F238E27FC236}">
                      <a16:creationId xmlns:a16="http://schemas.microsoft.com/office/drawing/2014/main" id="{E97B908F-00B4-CEBD-CD72-7F7C4EC82472}"/>
                    </a:ext>
                  </a:extLst>
                </p:cNvPr>
                <p:cNvSpPr txBox="1"/>
                <p:nvPr/>
              </p:nvSpPr>
              <p:spPr>
                <a:xfrm>
                  <a:off x="6470915" y="3395902"/>
                  <a:ext cx="194307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endPara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algn="ctr">
                    <a:defRPr/>
                  </a:pPr>
                  <a:r>
                    <a:rPr kumimoji="0" lang="en-US" altLang="zh-CN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맑은 고딕"/>
                      <a:cs typeface="Arial" panose="020B0604020202020204" pitchFamily="34" charset="0"/>
                    </a:rPr>
                    <a:t>AWS</a:t>
                  </a:r>
                </a:p>
                <a:p>
                  <a:pPr algn="ctr">
                    <a:defRPr/>
                  </a:pPr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法兰克福</a:t>
                  </a:r>
                  <a:r>
                    <a:rPr kumimoji="0" lang="zh-CN" alt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节点</a:t>
                  </a:r>
                </a:p>
              </p:txBody>
            </p:sp>
            <p:sp>
              <p:nvSpPr>
                <p:cNvPr id="108" name="왼쪽/오른쪽 화살표 76">
                  <a:extLst>
                    <a:ext uri="{FF2B5EF4-FFF2-40B4-BE49-F238E27FC236}">
                      <a16:creationId xmlns:a16="http://schemas.microsoft.com/office/drawing/2014/main" id="{0D3481B9-D70D-B430-9B21-53E3AD05A575}"/>
                    </a:ext>
                  </a:extLst>
                </p:cNvPr>
                <p:cNvSpPr/>
                <p:nvPr/>
              </p:nvSpPr>
              <p:spPr>
                <a:xfrm rot="9395281" flipV="1">
                  <a:off x="5554983" y="5139454"/>
                  <a:ext cx="1296000" cy="124168"/>
                </a:xfrm>
                <a:prstGeom prst="leftRightArrow">
                  <a:avLst>
                    <a:gd name="adj1" fmla="val 23322"/>
                    <a:gd name="adj2" fmla="val 54209"/>
                  </a:avLst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왼쪽/오른쪽 화살표 76">
                  <a:extLst>
                    <a:ext uri="{FF2B5EF4-FFF2-40B4-BE49-F238E27FC236}">
                      <a16:creationId xmlns:a16="http://schemas.microsoft.com/office/drawing/2014/main" id="{D4FB5F6D-B4CD-34F3-DBF1-EC895E9B4893}"/>
                    </a:ext>
                  </a:extLst>
                </p:cNvPr>
                <p:cNvSpPr/>
                <p:nvPr/>
              </p:nvSpPr>
              <p:spPr>
                <a:xfrm rot="10800000" flipV="1">
                  <a:off x="2202230" y="5806241"/>
                  <a:ext cx="972000" cy="133660"/>
                </a:xfrm>
                <a:prstGeom prst="leftRightArrow">
                  <a:avLst>
                    <a:gd name="adj1" fmla="val 23322"/>
                    <a:gd name="adj2" fmla="val 54209"/>
                  </a:avLst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왼쪽/오른쪽 화살표 76">
                  <a:extLst>
                    <a:ext uri="{FF2B5EF4-FFF2-40B4-BE49-F238E27FC236}">
                      <a16:creationId xmlns:a16="http://schemas.microsoft.com/office/drawing/2014/main" id="{9BAA940B-2E45-4560-A192-1F7BBA5406DC}"/>
                    </a:ext>
                  </a:extLst>
                </p:cNvPr>
                <p:cNvSpPr/>
                <p:nvPr/>
              </p:nvSpPr>
              <p:spPr>
                <a:xfrm rot="10800000" flipV="1">
                  <a:off x="2199603" y="4547431"/>
                  <a:ext cx="972000" cy="133660"/>
                </a:xfrm>
                <a:prstGeom prst="leftRightArrow">
                  <a:avLst>
                    <a:gd name="adj1" fmla="val 23322"/>
                    <a:gd name="adj2" fmla="val 54209"/>
                  </a:avLst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왼쪽/오른쪽 화살표 76">
                  <a:extLst>
                    <a:ext uri="{FF2B5EF4-FFF2-40B4-BE49-F238E27FC236}">
                      <a16:creationId xmlns:a16="http://schemas.microsoft.com/office/drawing/2014/main" id="{36470644-8981-8F0D-AACD-F0C27FEBC055}"/>
                    </a:ext>
                  </a:extLst>
                </p:cNvPr>
                <p:cNvSpPr/>
                <p:nvPr/>
              </p:nvSpPr>
              <p:spPr>
                <a:xfrm rot="12578048" flipV="1">
                  <a:off x="3440906" y="4979309"/>
                  <a:ext cx="1728000" cy="124168"/>
                </a:xfrm>
                <a:prstGeom prst="leftRightArrow">
                  <a:avLst>
                    <a:gd name="adj1" fmla="val 23322"/>
                    <a:gd name="adj2" fmla="val 54209"/>
                  </a:avLst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TextBox 65">
                  <a:extLst>
                    <a:ext uri="{FF2B5EF4-FFF2-40B4-BE49-F238E27FC236}">
                      <a16:creationId xmlns:a16="http://schemas.microsoft.com/office/drawing/2014/main" id="{2DF11813-2BDF-71DE-F66B-D2ABB62BA130}"/>
                    </a:ext>
                  </a:extLst>
                </p:cNvPr>
                <p:cNvSpPr txBox="1"/>
                <p:nvPr/>
              </p:nvSpPr>
              <p:spPr>
                <a:xfrm>
                  <a:off x="4543981" y="6142125"/>
                  <a:ext cx="1599762" cy="3151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欧洲</a:t>
                  </a:r>
                </a:p>
              </p:txBody>
            </p:sp>
            <p:sp>
              <p:nvSpPr>
                <p:cNvPr id="113" name="Oval 9">
                  <a:extLst>
                    <a:ext uri="{FF2B5EF4-FFF2-40B4-BE49-F238E27FC236}">
                      <a16:creationId xmlns:a16="http://schemas.microsoft.com/office/drawing/2014/main" id="{402F844D-DFB5-16BC-ACF9-47E15BE243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8030556" y="4833384"/>
                  <a:ext cx="1448338" cy="1390659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rgbClr val="B2B2B2"/>
                  </a:solidFill>
                  <a:round/>
                  <a:headEnd/>
                  <a:tailEnd/>
                </a:ln>
                <a:effectLst>
                  <a:outerShdw dist="40161" dir="4293903" algn="ctr" rotWithShape="0">
                    <a:srgbClr val="B2B2B2"/>
                  </a:outerShdw>
                </a:effectLst>
              </p:spPr>
              <p:txBody>
                <a:bodyPr wrap="none"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Char char=" "/>
                    <a:tabLst/>
                    <a:defRPr/>
                  </a:pPr>
                  <a:endParaRPr kumimoji="1" lang="ko-KR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667A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HY헤드라인M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왼쪽/오른쪽 화살표 76">
                  <a:extLst>
                    <a:ext uri="{FF2B5EF4-FFF2-40B4-BE49-F238E27FC236}">
                      <a16:creationId xmlns:a16="http://schemas.microsoft.com/office/drawing/2014/main" id="{083401D1-CC6F-8151-E0B4-106073F31CEF}"/>
                    </a:ext>
                  </a:extLst>
                </p:cNvPr>
                <p:cNvSpPr/>
                <p:nvPr/>
              </p:nvSpPr>
              <p:spPr>
                <a:xfrm rot="10800000" flipV="1">
                  <a:off x="5611990" y="5510506"/>
                  <a:ext cx="2340000" cy="133660"/>
                </a:xfrm>
                <a:prstGeom prst="leftRightArrow">
                  <a:avLst>
                    <a:gd name="adj1" fmla="val 23322"/>
                    <a:gd name="adj2" fmla="val 54209"/>
                  </a:avLst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 </a:t>
                  </a: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맑은 고딕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2FE2D3C6-3E89-4544-FF5B-B42C2E539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5130" y="4223895"/>
              <a:ext cx="479223" cy="296767"/>
            </a:xfrm>
            <a:prstGeom prst="rect">
              <a:avLst/>
            </a:prstGeom>
          </p:spPr>
        </p:pic>
        <p:grpSp>
          <p:nvGrpSpPr>
            <p:cNvPr id="116" name="Group 41">
              <a:extLst>
                <a:ext uri="{FF2B5EF4-FFF2-40B4-BE49-F238E27FC236}">
                  <a16:creationId xmlns:a16="http://schemas.microsoft.com/office/drawing/2014/main" id="{CB21A334-C89E-A52D-ECFF-3653D6991B5F}"/>
                </a:ext>
              </a:extLst>
            </p:cNvPr>
            <p:cNvGrpSpPr/>
            <p:nvPr/>
          </p:nvGrpSpPr>
          <p:grpSpPr>
            <a:xfrm>
              <a:off x="3735245" y="3155530"/>
              <a:ext cx="628044" cy="1837743"/>
              <a:chOff x="3128505" y="2784085"/>
              <a:chExt cx="709614" cy="2648262"/>
            </a:xfrm>
            <a:solidFill>
              <a:schemeClr val="tx1">
                <a:lumMod val="50000"/>
              </a:schemeClr>
            </a:solidFill>
          </p:grpSpPr>
          <p:sp>
            <p:nvSpPr>
              <p:cNvPr id="117" name="Freeform 3">
                <a:extLst>
                  <a:ext uri="{FF2B5EF4-FFF2-40B4-BE49-F238E27FC236}">
                    <a16:creationId xmlns:a16="http://schemas.microsoft.com/office/drawing/2014/main" id="{DA5F841E-F6D3-BA57-190F-450DE6A37E8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28505" y="4558975"/>
                <a:ext cx="709614" cy="873372"/>
              </a:xfrm>
              <a:custGeom>
                <a:avLst/>
                <a:gdLst>
                  <a:gd name="T0" fmla="*/ 2147483646 w 363"/>
                  <a:gd name="T1" fmla="*/ 2147483646 h 447"/>
                  <a:gd name="T2" fmla="*/ 2147483646 w 363"/>
                  <a:gd name="T3" fmla="*/ 2147483646 h 447"/>
                  <a:gd name="T4" fmla="*/ 2147483646 w 363"/>
                  <a:gd name="T5" fmla="*/ 2147483646 h 447"/>
                  <a:gd name="T6" fmla="*/ 2147483646 w 363"/>
                  <a:gd name="T7" fmla="*/ 2147483646 h 447"/>
                  <a:gd name="T8" fmla="*/ 2147483646 w 363"/>
                  <a:gd name="T9" fmla="*/ 2147483646 h 447"/>
                  <a:gd name="T10" fmla="*/ 2147483646 w 363"/>
                  <a:gd name="T11" fmla="*/ 2147483646 h 447"/>
                  <a:gd name="T12" fmla="*/ 2147483646 w 363"/>
                  <a:gd name="T13" fmla="*/ 2147483646 h 447"/>
                  <a:gd name="T14" fmla="*/ 2147483646 w 363"/>
                  <a:gd name="T15" fmla="*/ 2147483646 h 447"/>
                  <a:gd name="T16" fmla="*/ 2147483646 w 363"/>
                  <a:gd name="T17" fmla="*/ 2147483646 h 447"/>
                  <a:gd name="T18" fmla="*/ 2147483646 w 363"/>
                  <a:gd name="T19" fmla="*/ 2147483646 h 447"/>
                  <a:gd name="T20" fmla="*/ 2147483646 w 363"/>
                  <a:gd name="T21" fmla="*/ 2147483646 h 447"/>
                  <a:gd name="T22" fmla="*/ 2147483646 w 363"/>
                  <a:gd name="T23" fmla="*/ 2147483646 h 447"/>
                  <a:gd name="T24" fmla="*/ 2147483646 w 363"/>
                  <a:gd name="T25" fmla="*/ 2147483646 h 447"/>
                  <a:gd name="T26" fmla="*/ 2147483646 w 363"/>
                  <a:gd name="T27" fmla="*/ 2147483646 h 447"/>
                  <a:gd name="T28" fmla="*/ 2147483646 w 363"/>
                  <a:gd name="T29" fmla="*/ 2147483646 h 447"/>
                  <a:gd name="T30" fmla="*/ 2147483646 w 363"/>
                  <a:gd name="T31" fmla="*/ 2147483646 h 447"/>
                  <a:gd name="T32" fmla="*/ 2147483646 w 363"/>
                  <a:gd name="T33" fmla="*/ 2147483646 h 447"/>
                  <a:gd name="T34" fmla="*/ 2147483646 w 363"/>
                  <a:gd name="T35" fmla="*/ 2147483646 h 447"/>
                  <a:gd name="T36" fmla="*/ 2147483646 w 363"/>
                  <a:gd name="T37" fmla="*/ 2147483646 h 447"/>
                  <a:gd name="T38" fmla="*/ 2147483646 w 363"/>
                  <a:gd name="T39" fmla="*/ 2147483646 h 447"/>
                  <a:gd name="T40" fmla="*/ 2147483646 w 363"/>
                  <a:gd name="T41" fmla="*/ 2147483646 h 447"/>
                  <a:gd name="T42" fmla="*/ 0 w 363"/>
                  <a:gd name="T43" fmla="*/ 2147483646 h 447"/>
                  <a:gd name="T44" fmla="*/ 0 w 363"/>
                  <a:gd name="T45" fmla="*/ 2147483646 h 447"/>
                  <a:gd name="T46" fmla="*/ 2147483646 w 363"/>
                  <a:gd name="T47" fmla="*/ 2147483646 h 447"/>
                  <a:gd name="T48" fmla="*/ 2147483646 w 363"/>
                  <a:gd name="T49" fmla="*/ 2147483646 h 447"/>
                  <a:gd name="T50" fmla="*/ 2147483646 w 363"/>
                  <a:gd name="T51" fmla="*/ 2147483646 h 447"/>
                  <a:gd name="T52" fmla="*/ 2147483646 w 363"/>
                  <a:gd name="T53" fmla="*/ 2147483646 h 447"/>
                  <a:gd name="T54" fmla="*/ 2147483646 w 363"/>
                  <a:gd name="T55" fmla="*/ 2147483646 h 447"/>
                  <a:gd name="T56" fmla="*/ 2147483646 w 363"/>
                  <a:gd name="T57" fmla="*/ 2147483646 h 447"/>
                  <a:gd name="T58" fmla="*/ 2147483646 w 363"/>
                  <a:gd name="T59" fmla="*/ 2147483646 h 447"/>
                  <a:gd name="T60" fmla="*/ 2147483646 w 363"/>
                  <a:gd name="T61" fmla="*/ 2147483646 h 447"/>
                  <a:gd name="T62" fmla="*/ 2147483646 w 363"/>
                  <a:gd name="T63" fmla="*/ 2147483646 h 447"/>
                  <a:gd name="T64" fmla="*/ 2147483646 w 363"/>
                  <a:gd name="T65" fmla="*/ 2147483646 h 447"/>
                  <a:gd name="T66" fmla="*/ 2147483646 w 363"/>
                  <a:gd name="T67" fmla="*/ 2147483646 h 447"/>
                  <a:gd name="T68" fmla="*/ 2147483646 w 363"/>
                  <a:gd name="T69" fmla="*/ 2147483646 h 447"/>
                  <a:gd name="T70" fmla="*/ 2147483646 w 363"/>
                  <a:gd name="T71" fmla="*/ 2147483646 h 447"/>
                  <a:gd name="T72" fmla="*/ 2147483646 w 363"/>
                  <a:gd name="T73" fmla="*/ 2147483646 h 447"/>
                  <a:gd name="T74" fmla="*/ 2147483646 w 363"/>
                  <a:gd name="T75" fmla="*/ 2147483646 h 447"/>
                  <a:gd name="T76" fmla="*/ 2147483646 w 363"/>
                  <a:gd name="T77" fmla="*/ 2147483646 h 447"/>
                  <a:gd name="T78" fmla="*/ 2147483646 w 363"/>
                  <a:gd name="T79" fmla="*/ 2147483646 h 447"/>
                  <a:gd name="T80" fmla="*/ 2147483646 w 363"/>
                  <a:gd name="T81" fmla="*/ 2147483646 h 447"/>
                  <a:gd name="T82" fmla="*/ 2147483646 w 363"/>
                  <a:gd name="T83" fmla="*/ 2147483646 h 447"/>
                  <a:gd name="T84" fmla="*/ 2147483646 w 363"/>
                  <a:gd name="T85" fmla="*/ 2147483646 h 447"/>
                  <a:gd name="T86" fmla="*/ 2147483646 w 363"/>
                  <a:gd name="T87" fmla="*/ 2147483646 h 447"/>
                  <a:gd name="T88" fmla="*/ 2147483646 w 363"/>
                  <a:gd name="T89" fmla="*/ 2147483646 h 447"/>
                  <a:gd name="T90" fmla="*/ 2147483646 w 363"/>
                  <a:gd name="T91" fmla="*/ 2147483646 h 447"/>
                  <a:gd name="T92" fmla="*/ 2147483646 w 363"/>
                  <a:gd name="T93" fmla="*/ 2147483646 h 447"/>
                  <a:gd name="T94" fmla="*/ 2147483646 w 363"/>
                  <a:gd name="T95" fmla="*/ 2147483646 h 447"/>
                  <a:gd name="T96" fmla="*/ 2147483646 w 363"/>
                  <a:gd name="T97" fmla="*/ 2147483646 h 447"/>
                  <a:gd name="T98" fmla="*/ 2147483646 w 363"/>
                  <a:gd name="T99" fmla="*/ 2147483646 h 44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363" h="447">
                    <a:moveTo>
                      <a:pt x="85" y="38"/>
                    </a:move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6"/>
                      <a:pt x="84" y="34"/>
                      <a:pt x="83" y="32"/>
                    </a:cubicBezTo>
                    <a:cubicBezTo>
                      <a:pt x="80" y="29"/>
                      <a:pt x="75" y="29"/>
                      <a:pt x="72" y="32"/>
                    </a:cubicBezTo>
                    <a:cubicBezTo>
                      <a:pt x="51" y="53"/>
                      <a:pt x="41" y="79"/>
                      <a:pt x="41" y="106"/>
                    </a:cubicBezTo>
                    <a:cubicBezTo>
                      <a:pt x="41" y="106"/>
                      <a:pt x="41" y="106"/>
                      <a:pt x="41" y="106"/>
                    </a:cubicBezTo>
                    <a:cubicBezTo>
                      <a:pt x="41" y="132"/>
                      <a:pt x="51" y="159"/>
                      <a:pt x="72" y="179"/>
                    </a:cubicBezTo>
                    <a:cubicBezTo>
                      <a:pt x="75" y="182"/>
                      <a:pt x="80" y="182"/>
                      <a:pt x="83" y="179"/>
                    </a:cubicBezTo>
                    <a:cubicBezTo>
                      <a:pt x="84" y="178"/>
                      <a:pt x="85" y="176"/>
                      <a:pt x="85" y="174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5" y="172"/>
                      <a:pt x="84" y="169"/>
                      <a:pt x="83" y="168"/>
                    </a:cubicBezTo>
                    <a:cubicBezTo>
                      <a:pt x="66" y="151"/>
                      <a:pt x="57" y="128"/>
                      <a:pt x="57" y="106"/>
                    </a:cubicBezTo>
                    <a:cubicBezTo>
                      <a:pt x="57" y="83"/>
                      <a:pt x="66" y="61"/>
                      <a:pt x="83" y="44"/>
                    </a:cubicBezTo>
                    <a:cubicBezTo>
                      <a:pt x="84" y="42"/>
                      <a:pt x="85" y="40"/>
                      <a:pt x="85" y="38"/>
                    </a:cubicBezTo>
                    <a:close/>
                    <a:moveTo>
                      <a:pt x="48" y="191"/>
                    </a:moveTo>
                    <a:cubicBezTo>
                      <a:pt x="48" y="191"/>
                      <a:pt x="47" y="191"/>
                      <a:pt x="47" y="190"/>
                    </a:cubicBezTo>
                    <a:cubicBezTo>
                      <a:pt x="45" y="188"/>
                      <a:pt x="44" y="186"/>
                      <a:pt x="42" y="184"/>
                    </a:cubicBezTo>
                    <a:cubicBezTo>
                      <a:pt x="42" y="184"/>
                      <a:pt x="42" y="184"/>
                      <a:pt x="42" y="184"/>
                    </a:cubicBezTo>
                    <a:cubicBezTo>
                      <a:pt x="41" y="182"/>
                      <a:pt x="40" y="181"/>
                      <a:pt x="39" y="180"/>
                    </a:cubicBezTo>
                    <a:cubicBezTo>
                      <a:pt x="33" y="171"/>
                      <a:pt x="28" y="162"/>
                      <a:pt x="24" y="152"/>
                    </a:cubicBezTo>
                    <a:cubicBezTo>
                      <a:pt x="24" y="151"/>
                      <a:pt x="23" y="149"/>
                      <a:pt x="23" y="148"/>
                    </a:cubicBezTo>
                    <a:cubicBezTo>
                      <a:pt x="22" y="147"/>
                      <a:pt x="22" y="147"/>
                      <a:pt x="22" y="146"/>
                    </a:cubicBezTo>
                    <a:cubicBezTo>
                      <a:pt x="22" y="145"/>
                      <a:pt x="21" y="143"/>
                      <a:pt x="21" y="142"/>
                    </a:cubicBezTo>
                    <a:cubicBezTo>
                      <a:pt x="21" y="141"/>
                      <a:pt x="20" y="141"/>
                      <a:pt x="20" y="140"/>
                    </a:cubicBezTo>
                    <a:cubicBezTo>
                      <a:pt x="20" y="139"/>
                      <a:pt x="20" y="137"/>
                      <a:pt x="19" y="136"/>
                    </a:cubicBezTo>
                    <a:cubicBezTo>
                      <a:pt x="19" y="135"/>
                      <a:pt x="19" y="135"/>
                      <a:pt x="19" y="134"/>
                    </a:cubicBezTo>
                    <a:cubicBezTo>
                      <a:pt x="18" y="133"/>
                      <a:pt x="18" y="131"/>
                      <a:pt x="18" y="130"/>
                    </a:cubicBezTo>
                    <a:cubicBezTo>
                      <a:pt x="18" y="129"/>
                      <a:pt x="18" y="128"/>
                      <a:pt x="17" y="127"/>
                    </a:cubicBezTo>
                    <a:cubicBezTo>
                      <a:pt x="17" y="126"/>
                      <a:pt x="17" y="125"/>
                      <a:pt x="17" y="124"/>
                    </a:cubicBezTo>
                    <a:cubicBezTo>
                      <a:pt x="17" y="123"/>
                      <a:pt x="17" y="122"/>
                      <a:pt x="17" y="121"/>
                    </a:cubicBezTo>
                    <a:cubicBezTo>
                      <a:pt x="16" y="120"/>
                      <a:pt x="16" y="119"/>
                      <a:pt x="16" y="118"/>
                    </a:cubicBezTo>
                    <a:cubicBezTo>
                      <a:pt x="16" y="117"/>
                      <a:pt x="16" y="116"/>
                      <a:pt x="16" y="114"/>
                    </a:cubicBezTo>
                    <a:cubicBezTo>
                      <a:pt x="16" y="113"/>
                      <a:pt x="16" y="113"/>
                      <a:pt x="16" y="112"/>
                    </a:cubicBezTo>
                    <a:cubicBezTo>
                      <a:pt x="16" y="110"/>
                      <a:pt x="16" y="108"/>
                      <a:pt x="16" y="106"/>
                    </a:cubicBezTo>
                    <a:cubicBezTo>
                      <a:pt x="16" y="106"/>
                      <a:pt x="16" y="106"/>
                      <a:pt x="16" y="106"/>
                    </a:cubicBezTo>
                    <a:cubicBezTo>
                      <a:pt x="16" y="106"/>
                      <a:pt x="16" y="106"/>
                      <a:pt x="16" y="106"/>
                    </a:cubicBezTo>
                    <a:cubicBezTo>
                      <a:pt x="16" y="104"/>
                      <a:pt x="16" y="102"/>
                      <a:pt x="16" y="100"/>
                    </a:cubicBezTo>
                    <a:cubicBezTo>
                      <a:pt x="16" y="99"/>
                      <a:pt x="16" y="98"/>
                      <a:pt x="16" y="97"/>
                    </a:cubicBezTo>
                    <a:cubicBezTo>
                      <a:pt x="16" y="96"/>
                      <a:pt x="16" y="95"/>
                      <a:pt x="16" y="93"/>
                    </a:cubicBezTo>
                    <a:cubicBezTo>
                      <a:pt x="16" y="92"/>
                      <a:pt x="16" y="92"/>
                      <a:pt x="17" y="91"/>
                    </a:cubicBezTo>
                    <a:cubicBezTo>
                      <a:pt x="17" y="90"/>
                      <a:pt x="17" y="88"/>
                      <a:pt x="17" y="87"/>
                    </a:cubicBezTo>
                    <a:cubicBezTo>
                      <a:pt x="17" y="86"/>
                      <a:pt x="17" y="85"/>
                      <a:pt x="17" y="84"/>
                    </a:cubicBezTo>
                    <a:cubicBezTo>
                      <a:pt x="18" y="83"/>
                      <a:pt x="18" y="82"/>
                      <a:pt x="18" y="81"/>
                    </a:cubicBezTo>
                    <a:cubicBezTo>
                      <a:pt x="18" y="80"/>
                      <a:pt x="18" y="79"/>
                      <a:pt x="19" y="78"/>
                    </a:cubicBezTo>
                    <a:cubicBezTo>
                      <a:pt x="19" y="77"/>
                      <a:pt x="19" y="76"/>
                      <a:pt x="19" y="75"/>
                    </a:cubicBezTo>
                    <a:cubicBezTo>
                      <a:pt x="20" y="74"/>
                      <a:pt x="20" y="73"/>
                      <a:pt x="20" y="71"/>
                    </a:cubicBezTo>
                    <a:cubicBezTo>
                      <a:pt x="20" y="71"/>
                      <a:pt x="21" y="70"/>
                      <a:pt x="21" y="70"/>
                    </a:cubicBezTo>
                    <a:cubicBezTo>
                      <a:pt x="21" y="68"/>
                      <a:pt x="22" y="67"/>
                      <a:pt x="22" y="65"/>
                    </a:cubicBezTo>
                    <a:cubicBezTo>
                      <a:pt x="22" y="65"/>
                      <a:pt x="22" y="65"/>
                      <a:pt x="23" y="64"/>
                    </a:cubicBezTo>
                    <a:cubicBezTo>
                      <a:pt x="23" y="63"/>
                      <a:pt x="24" y="61"/>
                      <a:pt x="24" y="60"/>
                    </a:cubicBezTo>
                    <a:cubicBezTo>
                      <a:pt x="28" y="50"/>
                      <a:pt x="33" y="40"/>
                      <a:pt x="39" y="32"/>
                    </a:cubicBezTo>
                    <a:cubicBezTo>
                      <a:pt x="40" y="30"/>
                      <a:pt x="41" y="29"/>
                      <a:pt x="42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4" y="25"/>
                      <a:pt x="45" y="23"/>
                      <a:pt x="47" y="21"/>
                    </a:cubicBezTo>
                    <a:cubicBezTo>
                      <a:pt x="47" y="21"/>
                      <a:pt x="48" y="21"/>
                      <a:pt x="48" y="20"/>
                    </a:cubicBezTo>
                    <a:cubicBezTo>
                      <a:pt x="50" y="18"/>
                      <a:pt x="52" y="16"/>
                      <a:pt x="54" y="14"/>
                    </a:cubicBezTo>
                    <a:cubicBezTo>
                      <a:pt x="55" y="13"/>
                      <a:pt x="56" y="11"/>
                      <a:pt x="56" y="9"/>
                    </a:cubicBezTo>
                    <a:cubicBezTo>
                      <a:pt x="56" y="8"/>
                      <a:pt x="56" y="7"/>
                      <a:pt x="56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5"/>
                      <a:pt x="54" y="4"/>
                      <a:pt x="54" y="3"/>
                    </a:cubicBezTo>
                    <a:cubicBezTo>
                      <a:pt x="52" y="2"/>
                      <a:pt x="51" y="1"/>
                      <a:pt x="49" y="1"/>
                    </a:cubicBezTo>
                    <a:cubicBezTo>
                      <a:pt x="47" y="0"/>
                      <a:pt x="44" y="1"/>
                      <a:pt x="42" y="3"/>
                    </a:cubicBezTo>
                    <a:cubicBezTo>
                      <a:pt x="40" y="5"/>
                      <a:pt x="38" y="7"/>
                      <a:pt x="36" y="10"/>
                    </a:cubicBezTo>
                    <a:cubicBezTo>
                      <a:pt x="36" y="10"/>
                      <a:pt x="35" y="11"/>
                      <a:pt x="35" y="11"/>
                    </a:cubicBezTo>
                    <a:cubicBezTo>
                      <a:pt x="33" y="13"/>
                      <a:pt x="31" y="15"/>
                      <a:pt x="30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8" y="20"/>
                      <a:pt x="27" y="21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19" y="33"/>
                      <a:pt x="14" y="43"/>
                      <a:pt x="9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5"/>
                      <a:pt x="8" y="57"/>
                      <a:pt x="7" y="59"/>
                    </a:cubicBezTo>
                    <a:cubicBezTo>
                      <a:pt x="7" y="59"/>
                      <a:pt x="7" y="60"/>
                      <a:pt x="7" y="60"/>
                    </a:cubicBezTo>
                    <a:cubicBezTo>
                      <a:pt x="6" y="62"/>
                      <a:pt x="6" y="64"/>
                      <a:pt x="5" y="65"/>
                    </a:cubicBezTo>
                    <a:cubicBezTo>
                      <a:pt x="5" y="66"/>
                      <a:pt x="5" y="66"/>
                      <a:pt x="5" y="67"/>
                    </a:cubicBezTo>
                    <a:cubicBezTo>
                      <a:pt x="4" y="69"/>
                      <a:pt x="4" y="70"/>
                      <a:pt x="4" y="72"/>
                    </a:cubicBezTo>
                    <a:cubicBezTo>
                      <a:pt x="3" y="73"/>
                      <a:pt x="3" y="73"/>
                      <a:pt x="3" y="74"/>
                    </a:cubicBezTo>
                    <a:cubicBezTo>
                      <a:pt x="3" y="75"/>
                      <a:pt x="3" y="77"/>
                      <a:pt x="2" y="78"/>
                    </a:cubicBezTo>
                    <a:cubicBezTo>
                      <a:pt x="2" y="79"/>
                      <a:pt x="2" y="80"/>
                      <a:pt x="2" y="81"/>
                    </a:cubicBezTo>
                    <a:cubicBezTo>
                      <a:pt x="2" y="82"/>
                      <a:pt x="1" y="84"/>
                      <a:pt x="1" y="85"/>
                    </a:cubicBezTo>
                    <a:cubicBezTo>
                      <a:pt x="1" y="86"/>
                      <a:pt x="1" y="87"/>
                      <a:pt x="1" y="89"/>
                    </a:cubicBezTo>
                    <a:cubicBezTo>
                      <a:pt x="1" y="90"/>
                      <a:pt x="0" y="91"/>
                      <a:pt x="0" y="92"/>
                    </a:cubicBezTo>
                    <a:cubicBezTo>
                      <a:pt x="0" y="93"/>
                      <a:pt x="0" y="95"/>
                      <a:pt x="0" y="96"/>
                    </a:cubicBezTo>
                    <a:cubicBezTo>
                      <a:pt x="0" y="97"/>
                      <a:pt x="0" y="98"/>
                      <a:pt x="0" y="99"/>
                    </a:cubicBezTo>
                    <a:cubicBezTo>
                      <a:pt x="0" y="101"/>
                      <a:pt x="0" y="103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8"/>
                      <a:pt x="0" y="111"/>
                      <a:pt x="0" y="113"/>
                    </a:cubicBezTo>
                    <a:cubicBezTo>
                      <a:pt x="0" y="114"/>
                      <a:pt x="0" y="115"/>
                      <a:pt x="0" y="115"/>
                    </a:cubicBezTo>
                    <a:cubicBezTo>
                      <a:pt x="0" y="117"/>
                      <a:pt x="0" y="118"/>
                      <a:pt x="0" y="120"/>
                    </a:cubicBezTo>
                    <a:cubicBezTo>
                      <a:pt x="0" y="121"/>
                      <a:pt x="1" y="122"/>
                      <a:pt x="1" y="123"/>
                    </a:cubicBezTo>
                    <a:cubicBezTo>
                      <a:pt x="1" y="124"/>
                      <a:pt x="1" y="125"/>
                      <a:pt x="1" y="127"/>
                    </a:cubicBezTo>
                    <a:cubicBezTo>
                      <a:pt x="1" y="128"/>
                      <a:pt x="2" y="129"/>
                      <a:pt x="2" y="130"/>
                    </a:cubicBezTo>
                    <a:cubicBezTo>
                      <a:pt x="2" y="131"/>
                      <a:pt x="2" y="132"/>
                      <a:pt x="2" y="133"/>
                    </a:cubicBezTo>
                    <a:cubicBezTo>
                      <a:pt x="3" y="135"/>
                      <a:pt x="3" y="136"/>
                      <a:pt x="3" y="138"/>
                    </a:cubicBezTo>
                    <a:cubicBezTo>
                      <a:pt x="3" y="138"/>
                      <a:pt x="3" y="139"/>
                      <a:pt x="4" y="140"/>
                    </a:cubicBezTo>
                    <a:cubicBezTo>
                      <a:pt x="4" y="141"/>
                      <a:pt x="4" y="143"/>
                      <a:pt x="5" y="145"/>
                    </a:cubicBezTo>
                    <a:cubicBezTo>
                      <a:pt x="5" y="145"/>
                      <a:pt x="5" y="146"/>
                      <a:pt x="5" y="146"/>
                    </a:cubicBezTo>
                    <a:cubicBezTo>
                      <a:pt x="6" y="148"/>
                      <a:pt x="6" y="150"/>
                      <a:pt x="7" y="152"/>
                    </a:cubicBezTo>
                    <a:cubicBezTo>
                      <a:pt x="7" y="152"/>
                      <a:pt x="7" y="152"/>
                      <a:pt x="7" y="152"/>
                    </a:cubicBezTo>
                    <a:cubicBezTo>
                      <a:pt x="8" y="154"/>
                      <a:pt x="9" y="156"/>
                      <a:pt x="9" y="158"/>
                    </a:cubicBezTo>
                    <a:cubicBezTo>
                      <a:pt x="9" y="158"/>
                      <a:pt x="9" y="158"/>
                      <a:pt x="9" y="158"/>
                    </a:cubicBezTo>
                    <a:cubicBezTo>
                      <a:pt x="9" y="158"/>
                      <a:pt x="9" y="158"/>
                      <a:pt x="9" y="158"/>
                    </a:cubicBezTo>
                    <a:cubicBezTo>
                      <a:pt x="14" y="169"/>
                      <a:pt x="19" y="179"/>
                      <a:pt x="25" y="188"/>
                    </a:cubicBezTo>
                    <a:cubicBezTo>
                      <a:pt x="25" y="188"/>
                      <a:pt x="25" y="188"/>
                      <a:pt x="25" y="188"/>
                    </a:cubicBezTo>
                    <a:cubicBezTo>
                      <a:pt x="25" y="188"/>
                      <a:pt x="25" y="189"/>
                      <a:pt x="26" y="189"/>
                    </a:cubicBezTo>
                    <a:cubicBezTo>
                      <a:pt x="27" y="190"/>
                      <a:pt x="28" y="192"/>
                      <a:pt x="29" y="193"/>
                    </a:cubicBezTo>
                    <a:cubicBezTo>
                      <a:pt x="29" y="193"/>
                      <a:pt x="29" y="194"/>
                      <a:pt x="29" y="194"/>
                    </a:cubicBezTo>
                    <a:cubicBezTo>
                      <a:pt x="29" y="194"/>
                      <a:pt x="29" y="194"/>
                      <a:pt x="30" y="194"/>
                    </a:cubicBezTo>
                    <a:cubicBezTo>
                      <a:pt x="31" y="196"/>
                      <a:pt x="33" y="198"/>
                      <a:pt x="35" y="201"/>
                    </a:cubicBezTo>
                    <a:cubicBezTo>
                      <a:pt x="35" y="201"/>
                      <a:pt x="36" y="201"/>
                      <a:pt x="36" y="202"/>
                    </a:cubicBezTo>
                    <a:cubicBezTo>
                      <a:pt x="38" y="204"/>
                      <a:pt x="40" y="206"/>
                      <a:pt x="42" y="209"/>
                    </a:cubicBezTo>
                    <a:cubicBezTo>
                      <a:pt x="44" y="211"/>
                      <a:pt x="47" y="211"/>
                      <a:pt x="49" y="211"/>
                    </a:cubicBezTo>
                    <a:cubicBezTo>
                      <a:pt x="51" y="211"/>
                      <a:pt x="52" y="210"/>
                      <a:pt x="54" y="209"/>
                    </a:cubicBezTo>
                    <a:cubicBezTo>
                      <a:pt x="54" y="208"/>
                      <a:pt x="55" y="207"/>
                      <a:pt x="55" y="206"/>
                    </a:cubicBezTo>
                    <a:cubicBezTo>
                      <a:pt x="55" y="206"/>
                      <a:pt x="55" y="206"/>
                      <a:pt x="55" y="206"/>
                    </a:cubicBezTo>
                    <a:cubicBezTo>
                      <a:pt x="55" y="206"/>
                      <a:pt x="55" y="206"/>
                      <a:pt x="56" y="205"/>
                    </a:cubicBezTo>
                    <a:cubicBezTo>
                      <a:pt x="56" y="205"/>
                      <a:pt x="56" y="204"/>
                      <a:pt x="56" y="203"/>
                    </a:cubicBezTo>
                    <a:cubicBezTo>
                      <a:pt x="56" y="201"/>
                      <a:pt x="55" y="199"/>
                      <a:pt x="54" y="197"/>
                    </a:cubicBezTo>
                    <a:cubicBezTo>
                      <a:pt x="52" y="195"/>
                      <a:pt x="50" y="193"/>
                      <a:pt x="48" y="191"/>
                    </a:cubicBezTo>
                    <a:close/>
                    <a:moveTo>
                      <a:pt x="207" y="60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47" y="60"/>
                      <a:pt x="138" y="69"/>
                      <a:pt x="138" y="80"/>
                    </a:cubicBezTo>
                    <a:cubicBezTo>
                      <a:pt x="138" y="439"/>
                      <a:pt x="138" y="439"/>
                      <a:pt x="138" y="439"/>
                    </a:cubicBezTo>
                    <a:cubicBezTo>
                      <a:pt x="138" y="443"/>
                      <a:pt x="142" y="447"/>
                      <a:pt x="146" y="447"/>
                    </a:cubicBezTo>
                    <a:cubicBezTo>
                      <a:pt x="151" y="447"/>
                      <a:pt x="154" y="443"/>
                      <a:pt x="154" y="439"/>
                    </a:cubicBezTo>
                    <a:cubicBezTo>
                      <a:pt x="154" y="420"/>
                      <a:pt x="154" y="420"/>
                      <a:pt x="154" y="420"/>
                    </a:cubicBezTo>
                    <a:cubicBezTo>
                      <a:pt x="211" y="363"/>
                      <a:pt x="211" y="363"/>
                      <a:pt x="211" y="363"/>
                    </a:cubicBezTo>
                    <a:cubicBezTo>
                      <a:pt x="211" y="439"/>
                      <a:pt x="211" y="439"/>
                      <a:pt x="211" y="439"/>
                    </a:cubicBezTo>
                    <a:cubicBezTo>
                      <a:pt x="211" y="443"/>
                      <a:pt x="215" y="447"/>
                      <a:pt x="219" y="447"/>
                    </a:cubicBezTo>
                    <a:cubicBezTo>
                      <a:pt x="223" y="447"/>
                      <a:pt x="227" y="443"/>
                      <a:pt x="227" y="439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27" y="69"/>
                      <a:pt x="218" y="60"/>
                      <a:pt x="207" y="60"/>
                    </a:cubicBezTo>
                    <a:close/>
                    <a:moveTo>
                      <a:pt x="154" y="80"/>
                    </a:moveTo>
                    <a:cubicBezTo>
                      <a:pt x="154" y="78"/>
                      <a:pt x="156" y="76"/>
                      <a:pt x="158" y="76"/>
                    </a:cubicBezTo>
                    <a:cubicBezTo>
                      <a:pt x="198" y="76"/>
                      <a:pt x="198" y="76"/>
                      <a:pt x="198" y="76"/>
                    </a:cubicBezTo>
                    <a:cubicBezTo>
                      <a:pt x="154" y="120"/>
                      <a:pt x="154" y="120"/>
                      <a:pt x="154" y="120"/>
                    </a:cubicBezTo>
                    <a:lnTo>
                      <a:pt x="154" y="80"/>
                    </a:lnTo>
                    <a:close/>
                    <a:moveTo>
                      <a:pt x="154" y="155"/>
                    </a:moveTo>
                    <a:cubicBezTo>
                      <a:pt x="207" y="207"/>
                      <a:pt x="207" y="207"/>
                      <a:pt x="207" y="207"/>
                    </a:cubicBezTo>
                    <a:cubicBezTo>
                      <a:pt x="154" y="260"/>
                      <a:pt x="154" y="260"/>
                      <a:pt x="154" y="260"/>
                    </a:cubicBezTo>
                    <a:lnTo>
                      <a:pt x="154" y="155"/>
                    </a:lnTo>
                    <a:close/>
                    <a:moveTo>
                      <a:pt x="154" y="397"/>
                    </a:moveTo>
                    <a:cubicBezTo>
                      <a:pt x="154" y="294"/>
                      <a:pt x="154" y="294"/>
                      <a:pt x="154" y="294"/>
                    </a:cubicBezTo>
                    <a:cubicBezTo>
                      <a:pt x="206" y="346"/>
                      <a:pt x="206" y="346"/>
                      <a:pt x="206" y="346"/>
                    </a:cubicBezTo>
                    <a:lnTo>
                      <a:pt x="154" y="397"/>
                    </a:lnTo>
                    <a:close/>
                    <a:moveTo>
                      <a:pt x="211" y="328"/>
                    </a:moveTo>
                    <a:cubicBezTo>
                      <a:pt x="160" y="277"/>
                      <a:pt x="160" y="277"/>
                      <a:pt x="160" y="277"/>
                    </a:cubicBezTo>
                    <a:cubicBezTo>
                      <a:pt x="211" y="226"/>
                      <a:pt x="211" y="226"/>
                      <a:pt x="211" y="226"/>
                    </a:cubicBezTo>
                    <a:lnTo>
                      <a:pt x="211" y="328"/>
                    </a:lnTo>
                    <a:close/>
                    <a:moveTo>
                      <a:pt x="211" y="189"/>
                    </a:moveTo>
                    <a:cubicBezTo>
                      <a:pt x="159" y="137"/>
                      <a:pt x="159" y="137"/>
                      <a:pt x="159" y="137"/>
                    </a:cubicBezTo>
                    <a:cubicBezTo>
                      <a:pt x="211" y="86"/>
                      <a:pt x="211" y="86"/>
                      <a:pt x="211" y="86"/>
                    </a:cubicBezTo>
                    <a:lnTo>
                      <a:pt x="211" y="189"/>
                    </a:lnTo>
                    <a:close/>
                    <a:moveTo>
                      <a:pt x="107" y="58"/>
                    </a:moveTo>
                    <a:cubicBezTo>
                      <a:pt x="103" y="58"/>
                      <a:pt x="99" y="62"/>
                      <a:pt x="99" y="66"/>
                    </a:cubicBezTo>
                    <a:cubicBezTo>
                      <a:pt x="99" y="144"/>
                      <a:pt x="99" y="144"/>
                      <a:pt x="99" y="144"/>
                    </a:cubicBezTo>
                    <a:cubicBezTo>
                      <a:pt x="99" y="148"/>
                      <a:pt x="103" y="152"/>
                      <a:pt x="107" y="152"/>
                    </a:cubicBezTo>
                    <a:cubicBezTo>
                      <a:pt x="111" y="152"/>
                      <a:pt x="115" y="148"/>
                      <a:pt x="115" y="144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5" y="62"/>
                      <a:pt x="111" y="58"/>
                      <a:pt x="107" y="58"/>
                    </a:cubicBezTo>
                    <a:close/>
                    <a:moveTo>
                      <a:pt x="320" y="28"/>
                    </a:moveTo>
                    <a:cubicBezTo>
                      <a:pt x="322" y="29"/>
                      <a:pt x="323" y="31"/>
                      <a:pt x="324" y="33"/>
                    </a:cubicBezTo>
                    <a:cubicBezTo>
                      <a:pt x="327" y="36"/>
                      <a:pt x="332" y="37"/>
                      <a:pt x="335" y="35"/>
                    </a:cubicBezTo>
                    <a:cubicBezTo>
                      <a:pt x="339" y="32"/>
                      <a:pt x="340" y="27"/>
                      <a:pt x="337" y="23"/>
                    </a:cubicBezTo>
                    <a:cubicBezTo>
                      <a:pt x="336" y="22"/>
                      <a:pt x="335" y="20"/>
                      <a:pt x="333" y="18"/>
                    </a:cubicBezTo>
                    <a:cubicBezTo>
                      <a:pt x="329" y="13"/>
                      <a:pt x="325" y="8"/>
                      <a:pt x="320" y="3"/>
                    </a:cubicBezTo>
                    <a:cubicBezTo>
                      <a:pt x="317" y="0"/>
                      <a:pt x="312" y="0"/>
                      <a:pt x="309" y="3"/>
                    </a:cubicBezTo>
                    <a:cubicBezTo>
                      <a:pt x="307" y="4"/>
                      <a:pt x="306" y="7"/>
                      <a:pt x="306" y="9"/>
                    </a:cubicBezTo>
                    <a:cubicBezTo>
                      <a:pt x="306" y="11"/>
                      <a:pt x="307" y="13"/>
                      <a:pt x="309" y="14"/>
                    </a:cubicBezTo>
                    <a:cubicBezTo>
                      <a:pt x="313" y="18"/>
                      <a:pt x="317" y="23"/>
                      <a:pt x="320" y="28"/>
                    </a:cubicBezTo>
                    <a:close/>
                    <a:moveTo>
                      <a:pt x="257" y="59"/>
                    </a:moveTo>
                    <a:cubicBezTo>
                      <a:pt x="252" y="59"/>
                      <a:pt x="249" y="63"/>
                      <a:pt x="249" y="67"/>
                    </a:cubicBezTo>
                    <a:cubicBezTo>
                      <a:pt x="249" y="145"/>
                      <a:pt x="249" y="145"/>
                      <a:pt x="249" y="145"/>
                    </a:cubicBezTo>
                    <a:cubicBezTo>
                      <a:pt x="249" y="149"/>
                      <a:pt x="252" y="153"/>
                      <a:pt x="257" y="153"/>
                    </a:cubicBezTo>
                    <a:cubicBezTo>
                      <a:pt x="261" y="153"/>
                      <a:pt x="265" y="149"/>
                      <a:pt x="265" y="145"/>
                    </a:cubicBezTo>
                    <a:cubicBezTo>
                      <a:pt x="265" y="67"/>
                      <a:pt x="265" y="67"/>
                      <a:pt x="265" y="67"/>
                    </a:cubicBezTo>
                    <a:cubicBezTo>
                      <a:pt x="265" y="63"/>
                      <a:pt x="261" y="59"/>
                      <a:pt x="257" y="59"/>
                    </a:cubicBezTo>
                    <a:close/>
                    <a:moveTo>
                      <a:pt x="291" y="32"/>
                    </a:moveTo>
                    <a:cubicBezTo>
                      <a:pt x="288" y="29"/>
                      <a:pt x="283" y="29"/>
                      <a:pt x="279" y="32"/>
                    </a:cubicBezTo>
                    <a:cubicBezTo>
                      <a:pt x="278" y="34"/>
                      <a:pt x="277" y="36"/>
                      <a:pt x="277" y="38"/>
                    </a:cubicBezTo>
                    <a:cubicBezTo>
                      <a:pt x="277" y="40"/>
                      <a:pt x="278" y="42"/>
                      <a:pt x="279" y="44"/>
                    </a:cubicBezTo>
                    <a:cubicBezTo>
                      <a:pt x="297" y="61"/>
                      <a:pt x="305" y="83"/>
                      <a:pt x="305" y="106"/>
                    </a:cubicBezTo>
                    <a:cubicBezTo>
                      <a:pt x="305" y="128"/>
                      <a:pt x="297" y="151"/>
                      <a:pt x="279" y="168"/>
                    </a:cubicBezTo>
                    <a:cubicBezTo>
                      <a:pt x="279" y="168"/>
                      <a:pt x="279" y="168"/>
                      <a:pt x="279" y="168"/>
                    </a:cubicBezTo>
                    <a:cubicBezTo>
                      <a:pt x="276" y="171"/>
                      <a:pt x="276" y="176"/>
                      <a:pt x="279" y="179"/>
                    </a:cubicBezTo>
                    <a:cubicBezTo>
                      <a:pt x="283" y="182"/>
                      <a:pt x="288" y="182"/>
                      <a:pt x="291" y="179"/>
                    </a:cubicBezTo>
                    <a:cubicBezTo>
                      <a:pt x="311" y="159"/>
                      <a:pt x="321" y="132"/>
                      <a:pt x="321" y="106"/>
                    </a:cubicBezTo>
                    <a:cubicBezTo>
                      <a:pt x="321" y="79"/>
                      <a:pt x="311" y="53"/>
                      <a:pt x="291" y="32"/>
                    </a:cubicBezTo>
                    <a:close/>
                    <a:moveTo>
                      <a:pt x="353" y="53"/>
                    </a:moveTo>
                    <a:cubicBezTo>
                      <a:pt x="351" y="49"/>
                      <a:pt x="347" y="47"/>
                      <a:pt x="343" y="49"/>
                    </a:cubicBezTo>
                    <a:cubicBezTo>
                      <a:pt x="338" y="50"/>
                      <a:pt x="336" y="55"/>
                      <a:pt x="338" y="59"/>
                    </a:cubicBezTo>
                    <a:cubicBezTo>
                      <a:pt x="344" y="74"/>
                      <a:pt x="347" y="90"/>
                      <a:pt x="347" y="106"/>
                    </a:cubicBezTo>
                    <a:cubicBezTo>
                      <a:pt x="347" y="140"/>
                      <a:pt x="333" y="173"/>
                      <a:pt x="309" y="197"/>
                    </a:cubicBezTo>
                    <a:cubicBezTo>
                      <a:pt x="307" y="199"/>
                      <a:pt x="306" y="201"/>
                      <a:pt x="306" y="203"/>
                    </a:cubicBezTo>
                    <a:cubicBezTo>
                      <a:pt x="306" y="205"/>
                      <a:pt x="307" y="207"/>
                      <a:pt x="309" y="209"/>
                    </a:cubicBezTo>
                    <a:cubicBezTo>
                      <a:pt x="312" y="212"/>
                      <a:pt x="317" y="212"/>
                      <a:pt x="320" y="209"/>
                    </a:cubicBezTo>
                    <a:cubicBezTo>
                      <a:pt x="348" y="181"/>
                      <a:pt x="363" y="145"/>
                      <a:pt x="363" y="106"/>
                    </a:cubicBezTo>
                    <a:cubicBezTo>
                      <a:pt x="363" y="88"/>
                      <a:pt x="359" y="70"/>
                      <a:pt x="353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32865B21-E161-597D-76E4-586270239ED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28505" y="2784085"/>
                <a:ext cx="709614" cy="873371"/>
              </a:xfrm>
              <a:custGeom>
                <a:avLst/>
                <a:gdLst>
                  <a:gd name="T0" fmla="*/ 2147483646 w 363"/>
                  <a:gd name="T1" fmla="*/ 2147483646 h 447"/>
                  <a:gd name="T2" fmla="*/ 2147483646 w 363"/>
                  <a:gd name="T3" fmla="*/ 2147483646 h 447"/>
                  <a:gd name="T4" fmla="*/ 2147483646 w 363"/>
                  <a:gd name="T5" fmla="*/ 2147483646 h 447"/>
                  <a:gd name="T6" fmla="*/ 2147483646 w 363"/>
                  <a:gd name="T7" fmla="*/ 2147483646 h 447"/>
                  <a:gd name="T8" fmla="*/ 2147483646 w 363"/>
                  <a:gd name="T9" fmla="*/ 2147483646 h 447"/>
                  <a:gd name="T10" fmla="*/ 2147483646 w 363"/>
                  <a:gd name="T11" fmla="*/ 2147483646 h 447"/>
                  <a:gd name="T12" fmla="*/ 2147483646 w 363"/>
                  <a:gd name="T13" fmla="*/ 2147483646 h 447"/>
                  <a:gd name="T14" fmla="*/ 2147483646 w 363"/>
                  <a:gd name="T15" fmla="*/ 2147483646 h 447"/>
                  <a:gd name="T16" fmla="*/ 2147483646 w 363"/>
                  <a:gd name="T17" fmla="*/ 2147483646 h 447"/>
                  <a:gd name="T18" fmla="*/ 2147483646 w 363"/>
                  <a:gd name="T19" fmla="*/ 2147483646 h 447"/>
                  <a:gd name="T20" fmla="*/ 2147483646 w 363"/>
                  <a:gd name="T21" fmla="*/ 2147483646 h 447"/>
                  <a:gd name="T22" fmla="*/ 2147483646 w 363"/>
                  <a:gd name="T23" fmla="*/ 2147483646 h 447"/>
                  <a:gd name="T24" fmla="*/ 2147483646 w 363"/>
                  <a:gd name="T25" fmla="*/ 2147483646 h 447"/>
                  <a:gd name="T26" fmla="*/ 2147483646 w 363"/>
                  <a:gd name="T27" fmla="*/ 2147483646 h 447"/>
                  <a:gd name="T28" fmla="*/ 2147483646 w 363"/>
                  <a:gd name="T29" fmla="*/ 2147483646 h 447"/>
                  <a:gd name="T30" fmla="*/ 2147483646 w 363"/>
                  <a:gd name="T31" fmla="*/ 2147483646 h 447"/>
                  <a:gd name="T32" fmla="*/ 2147483646 w 363"/>
                  <a:gd name="T33" fmla="*/ 2147483646 h 447"/>
                  <a:gd name="T34" fmla="*/ 2147483646 w 363"/>
                  <a:gd name="T35" fmla="*/ 2147483646 h 447"/>
                  <a:gd name="T36" fmla="*/ 2147483646 w 363"/>
                  <a:gd name="T37" fmla="*/ 2147483646 h 447"/>
                  <a:gd name="T38" fmla="*/ 2147483646 w 363"/>
                  <a:gd name="T39" fmla="*/ 2147483646 h 447"/>
                  <a:gd name="T40" fmla="*/ 2147483646 w 363"/>
                  <a:gd name="T41" fmla="*/ 2147483646 h 447"/>
                  <a:gd name="T42" fmla="*/ 0 w 363"/>
                  <a:gd name="T43" fmla="*/ 2147483646 h 447"/>
                  <a:gd name="T44" fmla="*/ 0 w 363"/>
                  <a:gd name="T45" fmla="*/ 2147483646 h 447"/>
                  <a:gd name="T46" fmla="*/ 2147483646 w 363"/>
                  <a:gd name="T47" fmla="*/ 2147483646 h 447"/>
                  <a:gd name="T48" fmla="*/ 2147483646 w 363"/>
                  <a:gd name="T49" fmla="*/ 2147483646 h 447"/>
                  <a:gd name="T50" fmla="*/ 2147483646 w 363"/>
                  <a:gd name="T51" fmla="*/ 2147483646 h 447"/>
                  <a:gd name="T52" fmla="*/ 2147483646 w 363"/>
                  <a:gd name="T53" fmla="*/ 2147483646 h 447"/>
                  <a:gd name="T54" fmla="*/ 2147483646 w 363"/>
                  <a:gd name="T55" fmla="*/ 2147483646 h 447"/>
                  <a:gd name="T56" fmla="*/ 2147483646 w 363"/>
                  <a:gd name="T57" fmla="*/ 2147483646 h 447"/>
                  <a:gd name="T58" fmla="*/ 2147483646 w 363"/>
                  <a:gd name="T59" fmla="*/ 2147483646 h 447"/>
                  <a:gd name="T60" fmla="*/ 2147483646 w 363"/>
                  <a:gd name="T61" fmla="*/ 2147483646 h 447"/>
                  <a:gd name="T62" fmla="*/ 2147483646 w 363"/>
                  <a:gd name="T63" fmla="*/ 2147483646 h 447"/>
                  <a:gd name="T64" fmla="*/ 2147483646 w 363"/>
                  <a:gd name="T65" fmla="*/ 2147483646 h 447"/>
                  <a:gd name="T66" fmla="*/ 2147483646 w 363"/>
                  <a:gd name="T67" fmla="*/ 2147483646 h 447"/>
                  <a:gd name="T68" fmla="*/ 2147483646 w 363"/>
                  <a:gd name="T69" fmla="*/ 2147483646 h 447"/>
                  <a:gd name="T70" fmla="*/ 2147483646 w 363"/>
                  <a:gd name="T71" fmla="*/ 2147483646 h 447"/>
                  <a:gd name="T72" fmla="*/ 2147483646 w 363"/>
                  <a:gd name="T73" fmla="*/ 2147483646 h 447"/>
                  <a:gd name="T74" fmla="*/ 2147483646 w 363"/>
                  <a:gd name="T75" fmla="*/ 2147483646 h 447"/>
                  <a:gd name="T76" fmla="*/ 2147483646 w 363"/>
                  <a:gd name="T77" fmla="*/ 2147483646 h 447"/>
                  <a:gd name="T78" fmla="*/ 2147483646 w 363"/>
                  <a:gd name="T79" fmla="*/ 2147483646 h 447"/>
                  <a:gd name="T80" fmla="*/ 2147483646 w 363"/>
                  <a:gd name="T81" fmla="*/ 2147483646 h 447"/>
                  <a:gd name="T82" fmla="*/ 2147483646 w 363"/>
                  <a:gd name="T83" fmla="*/ 2147483646 h 447"/>
                  <a:gd name="T84" fmla="*/ 2147483646 w 363"/>
                  <a:gd name="T85" fmla="*/ 2147483646 h 447"/>
                  <a:gd name="T86" fmla="*/ 2147483646 w 363"/>
                  <a:gd name="T87" fmla="*/ 2147483646 h 447"/>
                  <a:gd name="T88" fmla="*/ 2147483646 w 363"/>
                  <a:gd name="T89" fmla="*/ 2147483646 h 447"/>
                  <a:gd name="T90" fmla="*/ 2147483646 w 363"/>
                  <a:gd name="T91" fmla="*/ 2147483646 h 447"/>
                  <a:gd name="T92" fmla="*/ 2147483646 w 363"/>
                  <a:gd name="T93" fmla="*/ 2147483646 h 447"/>
                  <a:gd name="T94" fmla="*/ 2147483646 w 363"/>
                  <a:gd name="T95" fmla="*/ 2147483646 h 447"/>
                  <a:gd name="T96" fmla="*/ 2147483646 w 363"/>
                  <a:gd name="T97" fmla="*/ 2147483646 h 447"/>
                  <a:gd name="T98" fmla="*/ 2147483646 w 363"/>
                  <a:gd name="T99" fmla="*/ 2147483646 h 44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363" h="447">
                    <a:moveTo>
                      <a:pt x="85" y="38"/>
                    </a:move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6"/>
                      <a:pt x="84" y="34"/>
                      <a:pt x="83" y="32"/>
                    </a:cubicBezTo>
                    <a:cubicBezTo>
                      <a:pt x="80" y="29"/>
                      <a:pt x="75" y="29"/>
                      <a:pt x="72" y="32"/>
                    </a:cubicBezTo>
                    <a:cubicBezTo>
                      <a:pt x="51" y="53"/>
                      <a:pt x="41" y="79"/>
                      <a:pt x="41" y="106"/>
                    </a:cubicBezTo>
                    <a:cubicBezTo>
                      <a:pt x="41" y="106"/>
                      <a:pt x="41" y="106"/>
                      <a:pt x="41" y="106"/>
                    </a:cubicBezTo>
                    <a:cubicBezTo>
                      <a:pt x="41" y="132"/>
                      <a:pt x="51" y="159"/>
                      <a:pt x="72" y="179"/>
                    </a:cubicBezTo>
                    <a:cubicBezTo>
                      <a:pt x="75" y="182"/>
                      <a:pt x="80" y="182"/>
                      <a:pt x="83" y="179"/>
                    </a:cubicBezTo>
                    <a:cubicBezTo>
                      <a:pt x="84" y="178"/>
                      <a:pt x="85" y="176"/>
                      <a:pt x="85" y="174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5" y="172"/>
                      <a:pt x="84" y="169"/>
                      <a:pt x="83" y="168"/>
                    </a:cubicBezTo>
                    <a:cubicBezTo>
                      <a:pt x="66" y="151"/>
                      <a:pt x="57" y="128"/>
                      <a:pt x="57" y="106"/>
                    </a:cubicBezTo>
                    <a:cubicBezTo>
                      <a:pt x="57" y="83"/>
                      <a:pt x="66" y="61"/>
                      <a:pt x="83" y="44"/>
                    </a:cubicBezTo>
                    <a:cubicBezTo>
                      <a:pt x="84" y="42"/>
                      <a:pt x="85" y="40"/>
                      <a:pt x="85" y="38"/>
                    </a:cubicBezTo>
                    <a:close/>
                    <a:moveTo>
                      <a:pt x="48" y="191"/>
                    </a:moveTo>
                    <a:cubicBezTo>
                      <a:pt x="48" y="191"/>
                      <a:pt x="47" y="191"/>
                      <a:pt x="47" y="190"/>
                    </a:cubicBezTo>
                    <a:cubicBezTo>
                      <a:pt x="45" y="188"/>
                      <a:pt x="44" y="186"/>
                      <a:pt x="42" y="184"/>
                    </a:cubicBezTo>
                    <a:cubicBezTo>
                      <a:pt x="42" y="184"/>
                      <a:pt x="42" y="184"/>
                      <a:pt x="42" y="184"/>
                    </a:cubicBezTo>
                    <a:cubicBezTo>
                      <a:pt x="41" y="182"/>
                      <a:pt x="40" y="181"/>
                      <a:pt x="39" y="180"/>
                    </a:cubicBezTo>
                    <a:cubicBezTo>
                      <a:pt x="33" y="171"/>
                      <a:pt x="28" y="162"/>
                      <a:pt x="24" y="152"/>
                    </a:cubicBezTo>
                    <a:cubicBezTo>
                      <a:pt x="24" y="151"/>
                      <a:pt x="23" y="149"/>
                      <a:pt x="23" y="148"/>
                    </a:cubicBezTo>
                    <a:cubicBezTo>
                      <a:pt x="22" y="147"/>
                      <a:pt x="22" y="147"/>
                      <a:pt x="22" y="146"/>
                    </a:cubicBezTo>
                    <a:cubicBezTo>
                      <a:pt x="22" y="145"/>
                      <a:pt x="21" y="143"/>
                      <a:pt x="21" y="142"/>
                    </a:cubicBezTo>
                    <a:cubicBezTo>
                      <a:pt x="21" y="141"/>
                      <a:pt x="20" y="141"/>
                      <a:pt x="20" y="140"/>
                    </a:cubicBezTo>
                    <a:cubicBezTo>
                      <a:pt x="20" y="139"/>
                      <a:pt x="20" y="137"/>
                      <a:pt x="19" y="136"/>
                    </a:cubicBezTo>
                    <a:cubicBezTo>
                      <a:pt x="19" y="135"/>
                      <a:pt x="19" y="135"/>
                      <a:pt x="19" y="134"/>
                    </a:cubicBezTo>
                    <a:cubicBezTo>
                      <a:pt x="18" y="133"/>
                      <a:pt x="18" y="131"/>
                      <a:pt x="18" y="130"/>
                    </a:cubicBezTo>
                    <a:cubicBezTo>
                      <a:pt x="18" y="129"/>
                      <a:pt x="18" y="128"/>
                      <a:pt x="17" y="127"/>
                    </a:cubicBezTo>
                    <a:cubicBezTo>
                      <a:pt x="17" y="126"/>
                      <a:pt x="17" y="125"/>
                      <a:pt x="17" y="124"/>
                    </a:cubicBezTo>
                    <a:cubicBezTo>
                      <a:pt x="17" y="123"/>
                      <a:pt x="17" y="122"/>
                      <a:pt x="17" y="121"/>
                    </a:cubicBezTo>
                    <a:cubicBezTo>
                      <a:pt x="16" y="120"/>
                      <a:pt x="16" y="119"/>
                      <a:pt x="16" y="118"/>
                    </a:cubicBezTo>
                    <a:cubicBezTo>
                      <a:pt x="16" y="117"/>
                      <a:pt x="16" y="116"/>
                      <a:pt x="16" y="114"/>
                    </a:cubicBezTo>
                    <a:cubicBezTo>
                      <a:pt x="16" y="113"/>
                      <a:pt x="16" y="113"/>
                      <a:pt x="16" y="112"/>
                    </a:cubicBezTo>
                    <a:cubicBezTo>
                      <a:pt x="16" y="110"/>
                      <a:pt x="16" y="108"/>
                      <a:pt x="16" y="106"/>
                    </a:cubicBezTo>
                    <a:cubicBezTo>
                      <a:pt x="16" y="106"/>
                      <a:pt x="16" y="106"/>
                      <a:pt x="16" y="106"/>
                    </a:cubicBezTo>
                    <a:cubicBezTo>
                      <a:pt x="16" y="106"/>
                      <a:pt x="16" y="106"/>
                      <a:pt x="16" y="106"/>
                    </a:cubicBezTo>
                    <a:cubicBezTo>
                      <a:pt x="16" y="104"/>
                      <a:pt x="16" y="102"/>
                      <a:pt x="16" y="100"/>
                    </a:cubicBezTo>
                    <a:cubicBezTo>
                      <a:pt x="16" y="99"/>
                      <a:pt x="16" y="98"/>
                      <a:pt x="16" y="97"/>
                    </a:cubicBezTo>
                    <a:cubicBezTo>
                      <a:pt x="16" y="96"/>
                      <a:pt x="16" y="95"/>
                      <a:pt x="16" y="93"/>
                    </a:cubicBezTo>
                    <a:cubicBezTo>
                      <a:pt x="16" y="92"/>
                      <a:pt x="16" y="92"/>
                      <a:pt x="17" y="91"/>
                    </a:cubicBezTo>
                    <a:cubicBezTo>
                      <a:pt x="17" y="90"/>
                      <a:pt x="17" y="88"/>
                      <a:pt x="17" y="87"/>
                    </a:cubicBezTo>
                    <a:cubicBezTo>
                      <a:pt x="17" y="86"/>
                      <a:pt x="17" y="85"/>
                      <a:pt x="17" y="84"/>
                    </a:cubicBezTo>
                    <a:cubicBezTo>
                      <a:pt x="18" y="83"/>
                      <a:pt x="18" y="82"/>
                      <a:pt x="18" y="81"/>
                    </a:cubicBezTo>
                    <a:cubicBezTo>
                      <a:pt x="18" y="80"/>
                      <a:pt x="18" y="79"/>
                      <a:pt x="19" y="78"/>
                    </a:cubicBezTo>
                    <a:cubicBezTo>
                      <a:pt x="19" y="77"/>
                      <a:pt x="19" y="76"/>
                      <a:pt x="19" y="75"/>
                    </a:cubicBezTo>
                    <a:cubicBezTo>
                      <a:pt x="20" y="74"/>
                      <a:pt x="20" y="73"/>
                      <a:pt x="20" y="71"/>
                    </a:cubicBezTo>
                    <a:cubicBezTo>
                      <a:pt x="20" y="71"/>
                      <a:pt x="21" y="70"/>
                      <a:pt x="21" y="70"/>
                    </a:cubicBezTo>
                    <a:cubicBezTo>
                      <a:pt x="21" y="68"/>
                      <a:pt x="22" y="67"/>
                      <a:pt x="22" y="65"/>
                    </a:cubicBezTo>
                    <a:cubicBezTo>
                      <a:pt x="22" y="65"/>
                      <a:pt x="22" y="65"/>
                      <a:pt x="23" y="64"/>
                    </a:cubicBezTo>
                    <a:cubicBezTo>
                      <a:pt x="23" y="63"/>
                      <a:pt x="24" y="61"/>
                      <a:pt x="24" y="60"/>
                    </a:cubicBezTo>
                    <a:cubicBezTo>
                      <a:pt x="28" y="50"/>
                      <a:pt x="33" y="40"/>
                      <a:pt x="39" y="32"/>
                    </a:cubicBezTo>
                    <a:cubicBezTo>
                      <a:pt x="40" y="30"/>
                      <a:pt x="41" y="29"/>
                      <a:pt x="42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4" y="25"/>
                      <a:pt x="45" y="23"/>
                      <a:pt x="47" y="21"/>
                    </a:cubicBezTo>
                    <a:cubicBezTo>
                      <a:pt x="47" y="21"/>
                      <a:pt x="48" y="21"/>
                      <a:pt x="48" y="20"/>
                    </a:cubicBezTo>
                    <a:cubicBezTo>
                      <a:pt x="50" y="18"/>
                      <a:pt x="52" y="16"/>
                      <a:pt x="54" y="14"/>
                    </a:cubicBezTo>
                    <a:cubicBezTo>
                      <a:pt x="55" y="13"/>
                      <a:pt x="56" y="11"/>
                      <a:pt x="56" y="9"/>
                    </a:cubicBezTo>
                    <a:cubicBezTo>
                      <a:pt x="56" y="8"/>
                      <a:pt x="56" y="7"/>
                      <a:pt x="56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5"/>
                      <a:pt x="54" y="4"/>
                      <a:pt x="54" y="3"/>
                    </a:cubicBezTo>
                    <a:cubicBezTo>
                      <a:pt x="52" y="2"/>
                      <a:pt x="51" y="1"/>
                      <a:pt x="49" y="1"/>
                    </a:cubicBezTo>
                    <a:cubicBezTo>
                      <a:pt x="47" y="0"/>
                      <a:pt x="44" y="1"/>
                      <a:pt x="42" y="3"/>
                    </a:cubicBezTo>
                    <a:cubicBezTo>
                      <a:pt x="40" y="5"/>
                      <a:pt x="38" y="7"/>
                      <a:pt x="36" y="10"/>
                    </a:cubicBezTo>
                    <a:cubicBezTo>
                      <a:pt x="36" y="10"/>
                      <a:pt x="35" y="11"/>
                      <a:pt x="35" y="11"/>
                    </a:cubicBezTo>
                    <a:cubicBezTo>
                      <a:pt x="33" y="13"/>
                      <a:pt x="31" y="15"/>
                      <a:pt x="30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8" y="20"/>
                      <a:pt x="27" y="21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19" y="33"/>
                      <a:pt x="14" y="43"/>
                      <a:pt x="9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5"/>
                      <a:pt x="8" y="57"/>
                      <a:pt x="7" y="59"/>
                    </a:cubicBezTo>
                    <a:cubicBezTo>
                      <a:pt x="7" y="59"/>
                      <a:pt x="7" y="60"/>
                      <a:pt x="7" y="60"/>
                    </a:cubicBezTo>
                    <a:cubicBezTo>
                      <a:pt x="6" y="62"/>
                      <a:pt x="6" y="64"/>
                      <a:pt x="5" y="65"/>
                    </a:cubicBezTo>
                    <a:cubicBezTo>
                      <a:pt x="5" y="66"/>
                      <a:pt x="5" y="66"/>
                      <a:pt x="5" y="67"/>
                    </a:cubicBezTo>
                    <a:cubicBezTo>
                      <a:pt x="4" y="69"/>
                      <a:pt x="4" y="70"/>
                      <a:pt x="4" y="72"/>
                    </a:cubicBezTo>
                    <a:cubicBezTo>
                      <a:pt x="3" y="73"/>
                      <a:pt x="3" y="73"/>
                      <a:pt x="3" y="74"/>
                    </a:cubicBezTo>
                    <a:cubicBezTo>
                      <a:pt x="3" y="75"/>
                      <a:pt x="3" y="77"/>
                      <a:pt x="2" y="78"/>
                    </a:cubicBezTo>
                    <a:cubicBezTo>
                      <a:pt x="2" y="79"/>
                      <a:pt x="2" y="80"/>
                      <a:pt x="2" y="81"/>
                    </a:cubicBezTo>
                    <a:cubicBezTo>
                      <a:pt x="2" y="82"/>
                      <a:pt x="1" y="84"/>
                      <a:pt x="1" y="85"/>
                    </a:cubicBezTo>
                    <a:cubicBezTo>
                      <a:pt x="1" y="86"/>
                      <a:pt x="1" y="87"/>
                      <a:pt x="1" y="89"/>
                    </a:cubicBezTo>
                    <a:cubicBezTo>
                      <a:pt x="1" y="90"/>
                      <a:pt x="0" y="91"/>
                      <a:pt x="0" y="92"/>
                    </a:cubicBezTo>
                    <a:cubicBezTo>
                      <a:pt x="0" y="93"/>
                      <a:pt x="0" y="95"/>
                      <a:pt x="0" y="96"/>
                    </a:cubicBezTo>
                    <a:cubicBezTo>
                      <a:pt x="0" y="97"/>
                      <a:pt x="0" y="98"/>
                      <a:pt x="0" y="99"/>
                    </a:cubicBezTo>
                    <a:cubicBezTo>
                      <a:pt x="0" y="101"/>
                      <a:pt x="0" y="103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8"/>
                      <a:pt x="0" y="111"/>
                      <a:pt x="0" y="113"/>
                    </a:cubicBezTo>
                    <a:cubicBezTo>
                      <a:pt x="0" y="114"/>
                      <a:pt x="0" y="115"/>
                      <a:pt x="0" y="115"/>
                    </a:cubicBezTo>
                    <a:cubicBezTo>
                      <a:pt x="0" y="117"/>
                      <a:pt x="0" y="118"/>
                      <a:pt x="0" y="120"/>
                    </a:cubicBezTo>
                    <a:cubicBezTo>
                      <a:pt x="0" y="121"/>
                      <a:pt x="1" y="122"/>
                      <a:pt x="1" y="123"/>
                    </a:cubicBezTo>
                    <a:cubicBezTo>
                      <a:pt x="1" y="124"/>
                      <a:pt x="1" y="125"/>
                      <a:pt x="1" y="127"/>
                    </a:cubicBezTo>
                    <a:cubicBezTo>
                      <a:pt x="1" y="128"/>
                      <a:pt x="2" y="129"/>
                      <a:pt x="2" y="130"/>
                    </a:cubicBezTo>
                    <a:cubicBezTo>
                      <a:pt x="2" y="131"/>
                      <a:pt x="2" y="132"/>
                      <a:pt x="2" y="133"/>
                    </a:cubicBezTo>
                    <a:cubicBezTo>
                      <a:pt x="3" y="135"/>
                      <a:pt x="3" y="136"/>
                      <a:pt x="3" y="138"/>
                    </a:cubicBezTo>
                    <a:cubicBezTo>
                      <a:pt x="3" y="138"/>
                      <a:pt x="3" y="139"/>
                      <a:pt x="4" y="140"/>
                    </a:cubicBezTo>
                    <a:cubicBezTo>
                      <a:pt x="4" y="141"/>
                      <a:pt x="4" y="143"/>
                      <a:pt x="5" y="145"/>
                    </a:cubicBezTo>
                    <a:cubicBezTo>
                      <a:pt x="5" y="145"/>
                      <a:pt x="5" y="146"/>
                      <a:pt x="5" y="146"/>
                    </a:cubicBezTo>
                    <a:cubicBezTo>
                      <a:pt x="6" y="148"/>
                      <a:pt x="6" y="150"/>
                      <a:pt x="7" y="152"/>
                    </a:cubicBezTo>
                    <a:cubicBezTo>
                      <a:pt x="7" y="152"/>
                      <a:pt x="7" y="152"/>
                      <a:pt x="7" y="152"/>
                    </a:cubicBezTo>
                    <a:cubicBezTo>
                      <a:pt x="8" y="154"/>
                      <a:pt x="9" y="156"/>
                      <a:pt x="9" y="158"/>
                    </a:cubicBezTo>
                    <a:cubicBezTo>
                      <a:pt x="9" y="158"/>
                      <a:pt x="9" y="158"/>
                      <a:pt x="9" y="158"/>
                    </a:cubicBezTo>
                    <a:cubicBezTo>
                      <a:pt x="9" y="158"/>
                      <a:pt x="9" y="158"/>
                      <a:pt x="9" y="158"/>
                    </a:cubicBezTo>
                    <a:cubicBezTo>
                      <a:pt x="14" y="169"/>
                      <a:pt x="19" y="179"/>
                      <a:pt x="25" y="188"/>
                    </a:cubicBezTo>
                    <a:cubicBezTo>
                      <a:pt x="25" y="188"/>
                      <a:pt x="25" y="188"/>
                      <a:pt x="25" y="188"/>
                    </a:cubicBezTo>
                    <a:cubicBezTo>
                      <a:pt x="25" y="188"/>
                      <a:pt x="25" y="189"/>
                      <a:pt x="26" y="189"/>
                    </a:cubicBezTo>
                    <a:cubicBezTo>
                      <a:pt x="27" y="190"/>
                      <a:pt x="28" y="192"/>
                      <a:pt x="29" y="193"/>
                    </a:cubicBezTo>
                    <a:cubicBezTo>
                      <a:pt x="29" y="193"/>
                      <a:pt x="29" y="194"/>
                      <a:pt x="29" y="194"/>
                    </a:cubicBezTo>
                    <a:cubicBezTo>
                      <a:pt x="29" y="194"/>
                      <a:pt x="29" y="194"/>
                      <a:pt x="30" y="194"/>
                    </a:cubicBezTo>
                    <a:cubicBezTo>
                      <a:pt x="31" y="196"/>
                      <a:pt x="33" y="198"/>
                      <a:pt x="35" y="201"/>
                    </a:cubicBezTo>
                    <a:cubicBezTo>
                      <a:pt x="35" y="201"/>
                      <a:pt x="36" y="201"/>
                      <a:pt x="36" y="202"/>
                    </a:cubicBezTo>
                    <a:cubicBezTo>
                      <a:pt x="38" y="204"/>
                      <a:pt x="40" y="206"/>
                      <a:pt x="42" y="209"/>
                    </a:cubicBezTo>
                    <a:cubicBezTo>
                      <a:pt x="44" y="211"/>
                      <a:pt x="47" y="211"/>
                      <a:pt x="49" y="211"/>
                    </a:cubicBezTo>
                    <a:cubicBezTo>
                      <a:pt x="51" y="211"/>
                      <a:pt x="52" y="210"/>
                      <a:pt x="54" y="209"/>
                    </a:cubicBezTo>
                    <a:cubicBezTo>
                      <a:pt x="54" y="208"/>
                      <a:pt x="55" y="207"/>
                      <a:pt x="55" y="206"/>
                    </a:cubicBezTo>
                    <a:cubicBezTo>
                      <a:pt x="55" y="206"/>
                      <a:pt x="55" y="206"/>
                      <a:pt x="55" y="206"/>
                    </a:cubicBezTo>
                    <a:cubicBezTo>
                      <a:pt x="55" y="206"/>
                      <a:pt x="55" y="206"/>
                      <a:pt x="56" y="205"/>
                    </a:cubicBezTo>
                    <a:cubicBezTo>
                      <a:pt x="56" y="205"/>
                      <a:pt x="56" y="204"/>
                      <a:pt x="56" y="203"/>
                    </a:cubicBezTo>
                    <a:cubicBezTo>
                      <a:pt x="56" y="201"/>
                      <a:pt x="55" y="199"/>
                      <a:pt x="54" y="197"/>
                    </a:cubicBezTo>
                    <a:cubicBezTo>
                      <a:pt x="52" y="195"/>
                      <a:pt x="50" y="193"/>
                      <a:pt x="48" y="191"/>
                    </a:cubicBezTo>
                    <a:close/>
                    <a:moveTo>
                      <a:pt x="207" y="60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47" y="60"/>
                      <a:pt x="138" y="69"/>
                      <a:pt x="138" y="80"/>
                    </a:cubicBezTo>
                    <a:cubicBezTo>
                      <a:pt x="138" y="439"/>
                      <a:pt x="138" y="439"/>
                      <a:pt x="138" y="439"/>
                    </a:cubicBezTo>
                    <a:cubicBezTo>
                      <a:pt x="138" y="443"/>
                      <a:pt x="142" y="447"/>
                      <a:pt x="146" y="447"/>
                    </a:cubicBezTo>
                    <a:cubicBezTo>
                      <a:pt x="151" y="447"/>
                      <a:pt x="154" y="443"/>
                      <a:pt x="154" y="439"/>
                    </a:cubicBezTo>
                    <a:cubicBezTo>
                      <a:pt x="154" y="420"/>
                      <a:pt x="154" y="420"/>
                      <a:pt x="154" y="420"/>
                    </a:cubicBezTo>
                    <a:cubicBezTo>
                      <a:pt x="211" y="363"/>
                      <a:pt x="211" y="363"/>
                      <a:pt x="211" y="363"/>
                    </a:cubicBezTo>
                    <a:cubicBezTo>
                      <a:pt x="211" y="439"/>
                      <a:pt x="211" y="439"/>
                      <a:pt x="211" y="439"/>
                    </a:cubicBezTo>
                    <a:cubicBezTo>
                      <a:pt x="211" y="443"/>
                      <a:pt x="215" y="447"/>
                      <a:pt x="219" y="447"/>
                    </a:cubicBezTo>
                    <a:cubicBezTo>
                      <a:pt x="223" y="447"/>
                      <a:pt x="227" y="443"/>
                      <a:pt x="227" y="439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27" y="69"/>
                      <a:pt x="218" y="60"/>
                      <a:pt x="207" y="60"/>
                    </a:cubicBezTo>
                    <a:close/>
                    <a:moveTo>
                      <a:pt x="154" y="80"/>
                    </a:moveTo>
                    <a:cubicBezTo>
                      <a:pt x="154" y="78"/>
                      <a:pt x="156" y="76"/>
                      <a:pt x="158" y="76"/>
                    </a:cubicBezTo>
                    <a:cubicBezTo>
                      <a:pt x="198" y="76"/>
                      <a:pt x="198" y="76"/>
                      <a:pt x="198" y="76"/>
                    </a:cubicBezTo>
                    <a:cubicBezTo>
                      <a:pt x="154" y="120"/>
                      <a:pt x="154" y="120"/>
                      <a:pt x="154" y="120"/>
                    </a:cubicBezTo>
                    <a:lnTo>
                      <a:pt x="154" y="80"/>
                    </a:lnTo>
                    <a:close/>
                    <a:moveTo>
                      <a:pt x="154" y="155"/>
                    </a:moveTo>
                    <a:cubicBezTo>
                      <a:pt x="207" y="207"/>
                      <a:pt x="207" y="207"/>
                      <a:pt x="207" y="207"/>
                    </a:cubicBezTo>
                    <a:cubicBezTo>
                      <a:pt x="154" y="260"/>
                      <a:pt x="154" y="260"/>
                      <a:pt x="154" y="260"/>
                    </a:cubicBezTo>
                    <a:lnTo>
                      <a:pt x="154" y="155"/>
                    </a:lnTo>
                    <a:close/>
                    <a:moveTo>
                      <a:pt x="154" y="397"/>
                    </a:moveTo>
                    <a:cubicBezTo>
                      <a:pt x="154" y="294"/>
                      <a:pt x="154" y="294"/>
                      <a:pt x="154" y="294"/>
                    </a:cubicBezTo>
                    <a:cubicBezTo>
                      <a:pt x="206" y="346"/>
                      <a:pt x="206" y="346"/>
                      <a:pt x="206" y="346"/>
                    </a:cubicBezTo>
                    <a:lnTo>
                      <a:pt x="154" y="397"/>
                    </a:lnTo>
                    <a:close/>
                    <a:moveTo>
                      <a:pt x="211" y="328"/>
                    </a:moveTo>
                    <a:cubicBezTo>
                      <a:pt x="160" y="277"/>
                      <a:pt x="160" y="277"/>
                      <a:pt x="160" y="277"/>
                    </a:cubicBezTo>
                    <a:cubicBezTo>
                      <a:pt x="211" y="226"/>
                      <a:pt x="211" y="226"/>
                      <a:pt x="211" y="226"/>
                    </a:cubicBezTo>
                    <a:lnTo>
                      <a:pt x="211" y="328"/>
                    </a:lnTo>
                    <a:close/>
                    <a:moveTo>
                      <a:pt x="211" y="189"/>
                    </a:moveTo>
                    <a:cubicBezTo>
                      <a:pt x="159" y="137"/>
                      <a:pt x="159" y="137"/>
                      <a:pt x="159" y="137"/>
                    </a:cubicBezTo>
                    <a:cubicBezTo>
                      <a:pt x="211" y="86"/>
                      <a:pt x="211" y="86"/>
                      <a:pt x="211" y="86"/>
                    </a:cubicBezTo>
                    <a:lnTo>
                      <a:pt x="211" y="189"/>
                    </a:lnTo>
                    <a:close/>
                    <a:moveTo>
                      <a:pt x="107" y="58"/>
                    </a:moveTo>
                    <a:cubicBezTo>
                      <a:pt x="103" y="58"/>
                      <a:pt x="99" y="62"/>
                      <a:pt x="99" y="66"/>
                    </a:cubicBezTo>
                    <a:cubicBezTo>
                      <a:pt x="99" y="144"/>
                      <a:pt x="99" y="144"/>
                      <a:pt x="99" y="144"/>
                    </a:cubicBezTo>
                    <a:cubicBezTo>
                      <a:pt x="99" y="148"/>
                      <a:pt x="103" y="152"/>
                      <a:pt x="107" y="152"/>
                    </a:cubicBezTo>
                    <a:cubicBezTo>
                      <a:pt x="111" y="152"/>
                      <a:pt x="115" y="148"/>
                      <a:pt x="115" y="144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5" y="62"/>
                      <a:pt x="111" y="58"/>
                      <a:pt x="107" y="58"/>
                    </a:cubicBezTo>
                    <a:close/>
                    <a:moveTo>
                      <a:pt x="320" y="28"/>
                    </a:moveTo>
                    <a:cubicBezTo>
                      <a:pt x="322" y="29"/>
                      <a:pt x="323" y="31"/>
                      <a:pt x="324" y="33"/>
                    </a:cubicBezTo>
                    <a:cubicBezTo>
                      <a:pt x="327" y="36"/>
                      <a:pt x="332" y="37"/>
                      <a:pt x="335" y="35"/>
                    </a:cubicBezTo>
                    <a:cubicBezTo>
                      <a:pt x="339" y="32"/>
                      <a:pt x="340" y="27"/>
                      <a:pt x="337" y="23"/>
                    </a:cubicBezTo>
                    <a:cubicBezTo>
                      <a:pt x="336" y="22"/>
                      <a:pt x="335" y="20"/>
                      <a:pt x="333" y="18"/>
                    </a:cubicBezTo>
                    <a:cubicBezTo>
                      <a:pt x="329" y="13"/>
                      <a:pt x="325" y="8"/>
                      <a:pt x="320" y="3"/>
                    </a:cubicBezTo>
                    <a:cubicBezTo>
                      <a:pt x="317" y="0"/>
                      <a:pt x="312" y="0"/>
                      <a:pt x="309" y="3"/>
                    </a:cubicBezTo>
                    <a:cubicBezTo>
                      <a:pt x="307" y="4"/>
                      <a:pt x="306" y="7"/>
                      <a:pt x="306" y="9"/>
                    </a:cubicBezTo>
                    <a:cubicBezTo>
                      <a:pt x="306" y="11"/>
                      <a:pt x="307" y="13"/>
                      <a:pt x="309" y="14"/>
                    </a:cubicBezTo>
                    <a:cubicBezTo>
                      <a:pt x="313" y="18"/>
                      <a:pt x="317" y="23"/>
                      <a:pt x="320" y="28"/>
                    </a:cubicBezTo>
                    <a:close/>
                    <a:moveTo>
                      <a:pt x="257" y="59"/>
                    </a:moveTo>
                    <a:cubicBezTo>
                      <a:pt x="252" y="59"/>
                      <a:pt x="249" y="63"/>
                      <a:pt x="249" y="67"/>
                    </a:cubicBezTo>
                    <a:cubicBezTo>
                      <a:pt x="249" y="145"/>
                      <a:pt x="249" y="145"/>
                      <a:pt x="249" y="145"/>
                    </a:cubicBezTo>
                    <a:cubicBezTo>
                      <a:pt x="249" y="149"/>
                      <a:pt x="252" y="153"/>
                      <a:pt x="257" y="153"/>
                    </a:cubicBezTo>
                    <a:cubicBezTo>
                      <a:pt x="261" y="153"/>
                      <a:pt x="265" y="149"/>
                      <a:pt x="265" y="145"/>
                    </a:cubicBezTo>
                    <a:cubicBezTo>
                      <a:pt x="265" y="67"/>
                      <a:pt x="265" y="67"/>
                      <a:pt x="265" y="67"/>
                    </a:cubicBezTo>
                    <a:cubicBezTo>
                      <a:pt x="265" y="63"/>
                      <a:pt x="261" y="59"/>
                      <a:pt x="257" y="59"/>
                    </a:cubicBezTo>
                    <a:close/>
                    <a:moveTo>
                      <a:pt x="291" y="32"/>
                    </a:moveTo>
                    <a:cubicBezTo>
                      <a:pt x="288" y="29"/>
                      <a:pt x="283" y="29"/>
                      <a:pt x="279" y="32"/>
                    </a:cubicBezTo>
                    <a:cubicBezTo>
                      <a:pt x="278" y="34"/>
                      <a:pt x="277" y="36"/>
                      <a:pt x="277" y="38"/>
                    </a:cubicBezTo>
                    <a:cubicBezTo>
                      <a:pt x="277" y="40"/>
                      <a:pt x="278" y="42"/>
                      <a:pt x="279" y="44"/>
                    </a:cubicBezTo>
                    <a:cubicBezTo>
                      <a:pt x="297" y="61"/>
                      <a:pt x="305" y="83"/>
                      <a:pt x="305" y="106"/>
                    </a:cubicBezTo>
                    <a:cubicBezTo>
                      <a:pt x="305" y="128"/>
                      <a:pt x="297" y="151"/>
                      <a:pt x="279" y="168"/>
                    </a:cubicBezTo>
                    <a:cubicBezTo>
                      <a:pt x="279" y="168"/>
                      <a:pt x="279" y="168"/>
                      <a:pt x="279" y="168"/>
                    </a:cubicBezTo>
                    <a:cubicBezTo>
                      <a:pt x="276" y="171"/>
                      <a:pt x="276" y="176"/>
                      <a:pt x="279" y="179"/>
                    </a:cubicBezTo>
                    <a:cubicBezTo>
                      <a:pt x="283" y="182"/>
                      <a:pt x="288" y="182"/>
                      <a:pt x="291" y="179"/>
                    </a:cubicBezTo>
                    <a:cubicBezTo>
                      <a:pt x="311" y="159"/>
                      <a:pt x="321" y="132"/>
                      <a:pt x="321" y="106"/>
                    </a:cubicBezTo>
                    <a:cubicBezTo>
                      <a:pt x="321" y="79"/>
                      <a:pt x="311" y="53"/>
                      <a:pt x="291" y="32"/>
                    </a:cubicBezTo>
                    <a:close/>
                    <a:moveTo>
                      <a:pt x="353" y="53"/>
                    </a:moveTo>
                    <a:cubicBezTo>
                      <a:pt x="351" y="49"/>
                      <a:pt x="347" y="47"/>
                      <a:pt x="343" y="49"/>
                    </a:cubicBezTo>
                    <a:cubicBezTo>
                      <a:pt x="338" y="50"/>
                      <a:pt x="336" y="55"/>
                      <a:pt x="338" y="59"/>
                    </a:cubicBezTo>
                    <a:cubicBezTo>
                      <a:pt x="344" y="74"/>
                      <a:pt x="347" y="90"/>
                      <a:pt x="347" y="106"/>
                    </a:cubicBezTo>
                    <a:cubicBezTo>
                      <a:pt x="347" y="140"/>
                      <a:pt x="333" y="173"/>
                      <a:pt x="309" y="197"/>
                    </a:cubicBezTo>
                    <a:cubicBezTo>
                      <a:pt x="307" y="199"/>
                      <a:pt x="306" y="201"/>
                      <a:pt x="306" y="203"/>
                    </a:cubicBezTo>
                    <a:cubicBezTo>
                      <a:pt x="306" y="205"/>
                      <a:pt x="307" y="207"/>
                      <a:pt x="309" y="209"/>
                    </a:cubicBezTo>
                    <a:cubicBezTo>
                      <a:pt x="312" y="212"/>
                      <a:pt x="317" y="212"/>
                      <a:pt x="320" y="209"/>
                    </a:cubicBezTo>
                    <a:cubicBezTo>
                      <a:pt x="348" y="181"/>
                      <a:pt x="363" y="145"/>
                      <a:pt x="363" y="106"/>
                    </a:cubicBezTo>
                    <a:cubicBezTo>
                      <a:pt x="363" y="88"/>
                      <a:pt x="359" y="70"/>
                      <a:pt x="353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TextBox 39">
              <a:extLst>
                <a:ext uri="{FF2B5EF4-FFF2-40B4-BE49-F238E27FC236}">
                  <a16:creationId xmlns:a16="http://schemas.microsoft.com/office/drawing/2014/main" id="{CEBE1CDC-2C73-6CE7-83EC-91387A74E302}"/>
                </a:ext>
              </a:extLst>
            </p:cNvPr>
            <p:cNvSpPr txBox="1"/>
            <p:nvPr/>
          </p:nvSpPr>
          <p:spPr>
            <a:xfrm>
              <a:off x="3642385" y="256471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本地接入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맑은 고딕"/>
                <a:cs typeface="Arial" panose="020B0604020202020204" pitchFamily="34" charset="0"/>
              </a:endParaRPr>
            </a:p>
          </p:txBody>
        </p:sp>
        <p:pic>
          <p:nvPicPr>
            <p:cNvPr id="120" name="Picture 48" descr="server_01">
              <a:extLst>
                <a:ext uri="{FF2B5EF4-FFF2-40B4-BE49-F238E27FC236}">
                  <a16:creationId xmlns:a16="http://schemas.microsoft.com/office/drawing/2014/main" id="{C73C8B26-FEE2-B661-05C3-1213E7E9995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9992" y="3305104"/>
              <a:ext cx="396417" cy="680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BB89473E-9327-1738-E5DC-E737437D2AD8}"/>
                </a:ext>
              </a:extLst>
            </p:cNvPr>
            <p:cNvSpPr txBox="1"/>
            <p:nvPr/>
          </p:nvSpPr>
          <p:spPr>
            <a:xfrm rot="20956438">
              <a:off x="4531622" y="4458817"/>
              <a:ext cx="786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本地线路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57D50EB2-D9F5-B6A0-377C-59CF81E0C092}"/>
                </a:ext>
              </a:extLst>
            </p:cNvPr>
            <p:cNvSpPr txBox="1"/>
            <p:nvPr/>
          </p:nvSpPr>
          <p:spPr>
            <a:xfrm rot="20205279">
              <a:off x="6349083" y="3911636"/>
              <a:ext cx="1086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MPLS</a:t>
              </a:r>
              <a:r>
                <a:rPr lang="zh-CN" altLang="en-US" sz="1100" dirty="0"/>
                <a:t>专线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08B749F7-4D46-F7C4-1F81-256E04F9034F}"/>
                </a:ext>
              </a:extLst>
            </p:cNvPr>
            <p:cNvSpPr txBox="1"/>
            <p:nvPr/>
          </p:nvSpPr>
          <p:spPr>
            <a:xfrm>
              <a:off x="3027811" y="4594953"/>
              <a:ext cx="7898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蜂窝网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F6DC50A-6A90-D798-75A9-BBF1CB837C72}"/>
                </a:ext>
              </a:extLst>
            </p:cNvPr>
            <p:cNvSpPr txBox="1"/>
            <p:nvPr/>
          </p:nvSpPr>
          <p:spPr>
            <a:xfrm>
              <a:off x="7897852" y="3997267"/>
              <a:ext cx="7894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VPC</a:t>
              </a:r>
              <a:endParaRPr lang="zh-CN" altLang="en-US" sz="1100" dirty="0"/>
            </a:p>
          </p:txBody>
        </p:sp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3484DF02-41CD-4210-9A98-28BA26555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0301" y="2927152"/>
              <a:ext cx="479223" cy="296767"/>
            </a:xfrm>
            <a:prstGeom prst="rect">
              <a:avLst/>
            </a:prstGeom>
          </p:spPr>
        </p:pic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EF89FC7D-0288-FFD2-2A3A-FA9A7DF0C202}"/>
                </a:ext>
              </a:extLst>
            </p:cNvPr>
            <p:cNvSpPr txBox="1"/>
            <p:nvPr/>
          </p:nvSpPr>
          <p:spPr>
            <a:xfrm>
              <a:off x="3034149" y="3340076"/>
              <a:ext cx="7005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蜂窝网</a:t>
              </a:r>
            </a:p>
          </p:txBody>
        </p:sp>
        <p:sp>
          <p:nvSpPr>
            <p:cNvPr id="127" name="TextBox 39">
              <a:extLst>
                <a:ext uri="{FF2B5EF4-FFF2-40B4-BE49-F238E27FC236}">
                  <a16:creationId xmlns:a16="http://schemas.microsoft.com/office/drawing/2014/main" id="{F1E8EA88-606A-D616-155C-F65229FC0471}"/>
                </a:ext>
              </a:extLst>
            </p:cNvPr>
            <p:cNvSpPr txBox="1"/>
            <p:nvPr/>
          </p:nvSpPr>
          <p:spPr>
            <a:xfrm>
              <a:off x="994477" y="2838166"/>
              <a:ext cx="9904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以色列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本地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128" name="TextBox 39">
              <a:extLst>
                <a:ext uri="{FF2B5EF4-FFF2-40B4-BE49-F238E27FC236}">
                  <a16:creationId xmlns:a16="http://schemas.microsoft.com/office/drawing/2014/main" id="{97C455CA-0FF1-AF19-356E-83BFD10C0FC5}"/>
                </a:ext>
              </a:extLst>
            </p:cNvPr>
            <p:cNvSpPr txBox="1"/>
            <p:nvPr/>
          </p:nvSpPr>
          <p:spPr>
            <a:xfrm>
              <a:off x="944452" y="4159927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以色列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本地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129" name="TextBox 39">
              <a:extLst>
                <a:ext uri="{FF2B5EF4-FFF2-40B4-BE49-F238E27FC236}">
                  <a16:creationId xmlns:a16="http://schemas.microsoft.com/office/drawing/2014/main" id="{3AFFD03C-1C3C-8BEB-D1BE-8487FCF9DD02}"/>
                </a:ext>
              </a:extLst>
            </p:cNvPr>
            <p:cNvSpPr txBox="1"/>
            <p:nvPr/>
          </p:nvSpPr>
          <p:spPr>
            <a:xfrm>
              <a:off x="3632206" y="527766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本地接入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0" name="왼쪽/오른쪽 화살표 76">
              <a:extLst>
                <a:ext uri="{FF2B5EF4-FFF2-40B4-BE49-F238E27FC236}">
                  <a16:creationId xmlns:a16="http://schemas.microsoft.com/office/drawing/2014/main" id="{058BC52A-2D7B-F344-1EAE-2B6892A0FB7C}"/>
                </a:ext>
              </a:extLst>
            </p:cNvPr>
            <p:cNvSpPr/>
            <p:nvPr/>
          </p:nvSpPr>
          <p:spPr>
            <a:xfrm rot="10800000" flipV="1">
              <a:off x="8006844" y="3717291"/>
              <a:ext cx="288000" cy="133660"/>
            </a:xfrm>
            <a:prstGeom prst="leftRightArrow">
              <a:avLst>
                <a:gd name="adj1" fmla="val 23322"/>
                <a:gd name="adj2" fmla="val 54209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131" name="Freeform 3">
              <a:extLst>
                <a:ext uri="{FF2B5EF4-FFF2-40B4-BE49-F238E27FC236}">
                  <a16:creationId xmlns:a16="http://schemas.microsoft.com/office/drawing/2014/main" id="{009BCB77-93C0-BCBB-4976-EA27245AAD7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42601" y="4569259"/>
              <a:ext cx="1054506" cy="489378"/>
            </a:xfrm>
            <a:custGeom>
              <a:avLst/>
              <a:gdLst>
                <a:gd name="T0" fmla="*/ 2147483646 w 448"/>
                <a:gd name="T1" fmla="*/ 2147483646 h 208"/>
                <a:gd name="T2" fmla="*/ 2147483646 w 448"/>
                <a:gd name="T3" fmla="*/ 2147483646 h 208"/>
                <a:gd name="T4" fmla="*/ 2147483646 w 448"/>
                <a:gd name="T5" fmla="*/ 2147483646 h 208"/>
                <a:gd name="T6" fmla="*/ 2147483646 w 448"/>
                <a:gd name="T7" fmla="*/ 2147483646 h 208"/>
                <a:gd name="T8" fmla="*/ 2147483646 w 448"/>
                <a:gd name="T9" fmla="*/ 2147483646 h 208"/>
                <a:gd name="T10" fmla="*/ 2147483646 w 448"/>
                <a:gd name="T11" fmla="*/ 2147483646 h 208"/>
                <a:gd name="T12" fmla="*/ 2147483646 w 448"/>
                <a:gd name="T13" fmla="*/ 2147483646 h 208"/>
                <a:gd name="T14" fmla="*/ 2147483646 w 448"/>
                <a:gd name="T15" fmla="*/ 2147483646 h 208"/>
                <a:gd name="T16" fmla="*/ 2147483646 w 448"/>
                <a:gd name="T17" fmla="*/ 2147483646 h 208"/>
                <a:gd name="T18" fmla="*/ 2147483646 w 448"/>
                <a:gd name="T19" fmla="*/ 2147483646 h 208"/>
                <a:gd name="T20" fmla="*/ 2147483646 w 448"/>
                <a:gd name="T21" fmla="*/ 2147483646 h 208"/>
                <a:gd name="T22" fmla="*/ 2147483646 w 448"/>
                <a:gd name="T23" fmla="*/ 2147483646 h 208"/>
                <a:gd name="T24" fmla="*/ 2147483646 w 448"/>
                <a:gd name="T25" fmla="*/ 2147483646 h 208"/>
                <a:gd name="T26" fmla="*/ 2147483646 w 448"/>
                <a:gd name="T27" fmla="*/ 2147483646 h 208"/>
                <a:gd name="T28" fmla="*/ 2147483646 w 448"/>
                <a:gd name="T29" fmla="*/ 2147483646 h 208"/>
                <a:gd name="T30" fmla="*/ 2147483646 w 448"/>
                <a:gd name="T31" fmla="*/ 2147483646 h 208"/>
                <a:gd name="T32" fmla="*/ 2147483646 w 448"/>
                <a:gd name="T33" fmla="*/ 2147483646 h 208"/>
                <a:gd name="T34" fmla="*/ 2147483646 w 448"/>
                <a:gd name="T35" fmla="*/ 2147483646 h 208"/>
                <a:gd name="T36" fmla="*/ 2147483646 w 448"/>
                <a:gd name="T37" fmla="*/ 2147483646 h 208"/>
                <a:gd name="T38" fmla="*/ 2147483646 w 448"/>
                <a:gd name="T39" fmla="*/ 2147483646 h 208"/>
                <a:gd name="T40" fmla="*/ 2147483646 w 448"/>
                <a:gd name="T41" fmla="*/ 2147483646 h 208"/>
                <a:gd name="T42" fmla="*/ 2147483646 w 448"/>
                <a:gd name="T43" fmla="*/ 2147483646 h 208"/>
                <a:gd name="T44" fmla="*/ 2147483646 w 448"/>
                <a:gd name="T45" fmla="*/ 2147483646 h 208"/>
                <a:gd name="T46" fmla="*/ 2147483646 w 448"/>
                <a:gd name="T47" fmla="*/ 2147483646 h 208"/>
                <a:gd name="T48" fmla="*/ 2147483646 w 448"/>
                <a:gd name="T49" fmla="*/ 2147483646 h 208"/>
                <a:gd name="T50" fmla="*/ 2147483646 w 448"/>
                <a:gd name="T51" fmla="*/ 2147483646 h 208"/>
                <a:gd name="T52" fmla="*/ 2147483646 w 448"/>
                <a:gd name="T53" fmla="*/ 2147483646 h 208"/>
                <a:gd name="T54" fmla="*/ 2147483646 w 448"/>
                <a:gd name="T55" fmla="*/ 2147483646 h 208"/>
                <a:gd name="T56" fmla="*/ 2147483646 w 448"/>
                <a:gd name="T57" fmla="*/ 2147483646 h 208"/>
                <a:gd name="T58" fmla="*/ 2147483646 w 448"/>
                <a:gd name="T59" fmla="*/ 2147483646 h 208"/>
                <a:gd name="T60" fmla="*/ 2147483646 w 448"/>
                <a:gd name="T61" fmla="*/ 2147483646 h 208"/>
                <a:gd name="T62" fmla="*/ 2147483646 w 448"/>
                <a:gd name="T63" fmla="*/ 2147483646 h 208"/>
                <a:gd name="T64" fmla="*/ 2147483646 w 448"/>
                <a:gd name="T65" fmla="*/ 2147483646 h 20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48" h="208">
                  <a:moveTo>
                    <a:pt x="447" y="114"/>
                  </a:moveTo>
                  <a:cubicBezTo>
                    <a:pt x="446" y="110"/>
                    <a:pt x="442" y="107"/>
                    <a:pt x="438" y="108"/>
                  </a:cubicBezTo>
                  <a:cubicBezTo>
                    <a:pt x="433" y="109"/>
                    <a:pt x="431" y="114"/>
                    <a:pt x="432" y="118"/>
                  </a:cubicBezTo>
                  <a:cubicBezTo>
                    <a:pt x="432" y="120"/>
                    <a:pt x="432" y="122"/>
                    <a:pt x="432" y="125"/>
                  </a:cubicBezTo>
                  <a:cubicBezTo>
                    <a:pt x="432" y="142"/>
                    <a:pt x="428" y="154"/>
                    <a:pt x="423" y="161"/>
                  </a:cubicBezTo>
                  <a:cubicBezTo>
                    <a:pt x="420" y="164"/>
                    <a:pt x="418" y="167"/>
                    <a:pt x="417" y="169"/>
                  </a:cubicBezTo>
                  <a:cubicBezTo>
                    <a:pt x="416" y="169"/>
                    <a:pt x="416" y="169"/>
                    <a:pt x="416" y="169"/>
                  </a:cubicBezTo>
                  <a:cubicBezTo>
                    <a:pt x="408" y="169"/>
                    <a:pt x="408" y="169"/>
                    <a:pt x="408" y="169"/>
                  </a:cubicBezTo>
                  <a:cubicBezTo>
                    <a:pt x="408" y="167"/>
                    <a:pt x="408" y="165"/>
                    <a:pt x="408" y="163"/>
                  </a:cubicBezTo>
                  <a:cubicBezTo>
                    <a:pt x="408" y="139"/>
                    <a:pt x="388" y="119"/>
                    <a:pt x="363" y="119"/>
                  </a:cubicBezTo>
                  <a:cubicBezTo>
                    <a:pt x="339" y="119"/>
                    <a:pt x="319" y="139"/>
                    <a:pt x="319" y="163"/>
                  </a:cubicBezTo>
                  <a:cubicBezTo>
                    <a:pt x="319" y="165"/>
                    <a:pt x="319" y="167"/>
                    <a:pt x="319" y="169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1" y="167"/>
                    <a:pt x="141" y="165"/>
                    <a:pt x="141" y="163"/>
                  </a:cubicBezTo>
                  <a:cubicBezTo>
                    <a:pt x="141" y="139"/>
                    <a:pt x="121" y="119"/>
                    <a:pt x="96" y="119"/>
                  </a:cubicBezTo>
                  <a:cubicBezTo>
                    <a:pt x="72" y="119"/>
                    <a:pt x="52" y="139"/>
                    <a:pt x="52" y="163"/>
                  </a:cubicBezTo>
                  <a:cubicBezTo>
                    <a:pt x="52" y="165"/>
                    <a:pt x="52" y="167"/>
                    <a:pt x="52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3" y="169"/>
                    <a:pt x="22" y="167"/>
                    <a:pt x="19" y="163"/>
                  </a:cubicBezTo>
                  <a:cubicBezTo>
                    <a:pt x="17" y="159"/>
                    <a:pt x="16" y="152"/>
                    <a:pt x="16" y="147"/>
                  </a:cubicBezTo>
                  <a:cubicBezTo>
                    <a:pt x="16" y="136"/>
                    <a:pt x="21" y="126"/>
                    <a:pt x="31" y="118"/>
                  </a:cubicBezTo>
                  <a:cubicBezTo>
                    <a:pt x="44" y="105"/>
                    <a:pt x="67" y="96"/>
                    <a:pt x="86" y="90"/>
                  </a:cubicBezTo>
                  <a:cubicBezTo>
                    <a:pt x="95" y="87"/>
                    <a:pt x="103" y="85"/>
                    <a:pt x="110" y="84"/>
                  </a:cubicBezTo>
                  <a:cubicBezTo>
                    <a:pt x="114" y="83"/>
                    <a:pt x="117" y="82"/>
                    <a:pt x="119" y="82"/>
                  </a:cubicBezTo>
                  <a:cubicBezTo>
                    <a:pt x="384" y="82"/>
                    <a:pt x="384" y="82"/>
                    <a:pt x="384" y="82"/>
                  </a:cubicBezTo>
                  <a:cubicBezTo>
                    <a:pt x="385" y="82"/>
                    <a:pt x="386" y="82"/>
                    <a:pt x="387" y="83"/>
                  </a:cubicBezTo>
                  <a:cubicBezTo>
                    <a:pt x="392" y="84"/>
                    <a:pt x="406" y="89"/>
                    <a:pt x="417" y="97"/>
                  </a:cubicBezTo>
                  <a:cubicBezTo>
                    <a:pt x="420" y="100"/>
                    <a:pt x="425" y="99"/>
                    <a:pt x="428" y="95"/>
                  </a:cubicBezTo>
                  <a:cubicBezTo>
                    <a:pt x="431" y="92"/>
                    <a:pt x="430" y="87"/>
                    <a:pt x="426" y="84"/>
                  </a:cubicBezTo>
                  <a:cubicBezTo>
                    <a:pt x="412" y="74"/>
                    <a:pt x="397" y="69"/>
                    <a:pt x="390" y="67"/>
                  </a:cubicBezTo>
                  <a:cubicBezTo>
                    <a:pt x="381" y="55"/>
                    <a:pt x="333" y="0"/>
                    <a:pt x="248" y="0"/>
                  </a:cubicBezTo>
                  <a:cubicBezTo>
                    <a:pt x="165" y="0"/>
                    <a:pt x="123" y="53"/>
                    <a:pt x="113" y="67"/>
                  </a:cubicBezTo>
                  <a:cubicBezTo>
                    <a:pt x="105" y="68"/>
                    <a:pt x="83" y="73"/>
                    <a:pt x="60" y="82"/>
                  </a:cubicBezTo>
                  <a:cubicBezTo>
                    <a:pt x="46" y="88"/>
                    <a:pt x="31" y="96"/>
                    <a:pt x="20" y="106"/>
                  </a:cubicBezTo>
                  <a:cubicBezTo>
                    <a:pt x="8" y="116"/>
                    <a:pt x="0" y="130"/>
                    <a:pt x="0" y="147"/>
                  </a:cubicBezTo>
                  <a:cubicBezTo>
                    <a:pt x="0" y="153"/>
                    <a:pt x="1" y="162"/>
                    <a:pt x="5" y="170"/>
                  </a:cubicBezTo>
                  <a:cubicBezTo>
                    <a:pt x="8" y="178"/>
                    <a:pt x="17" y="185"/>
                    <a:pt x="29" y="185"/>
                  </a:cubicBezTo>
                  <a:cubicBezTo>
                    <a:pt x="57" y="185"/>
                    <a:pt x="57" y="185"/>
                    <a:pt x="57" y="185"/>
                  </a:cubicBezTo>
                  <a:cubicBezTo>
                    <a:pt x="65" y="199"/>
                    <a:pt x="80" y="208"/>
                    <a:pt x="96" y="208"/>
                  </a:cubicBezTo>
                  <a:cubicBezTo>
                    <a:pt x="113" y="208"/>
                    <a:pt x="128" y="199"/>
                    <a:pt x="135" y="185"/>
                  </a:cubicBezTo>
                  <a:cubicBezTo>
                    <a:pt x="324" y="185"/>
                    <a:pt x="324" y="185"/>
                    <a:pt x="324" y="185"/>
                  </a:cubicBezTo>
                  <a:cubicBezTo>
                    <a:pt x="332" y="199"/>
                    <a:pt x="347" y="208"/>
                    <a:pt x="363" y="208"/>
                  </a:cubicBezTo>
                  <a:cubicBezTo>
                    <a:pt x="380" y="208"/>
                    <a:pt x="395" y="199"/>
                    <a:pt x="402" y="185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19" y="185"/>
                    <a:pt x="419" y="185"/>
                    <a:pt x="419" y="185"/>
                  </a:cubicBezTo>
                  <a:cubicBezTo>
                    <a:pt x="420" y="185"/>
                    <a:pt x="422" y="185"/>
                    <a:pt x="423" y="184"/>
                  </a:cubicBezTo>
                  <a:cubicBezTo>
                    <a:pt x="424" y="183"/>
                    <a:pt x="448" y="166"/>
                    <a:pt x="448" y="125"/>
                  </a:cubicBezTo>
                  <a:cubicBezTo>
                    <a:pt x="448" y="121"/>
                    <a:pt x="448" y="117"/>
                    <a:pt x="447" y="114"/>
                  </a:cubicBezTo>
                  <a:close/>
                  <a:moveTo>
                    <a:pt x="256" y="16"/>
                  </a:moveTo>
                  <a:cubicBezTo>
                    <a:pt x="296" y="18"/>
                    <a:pt x="326" y="32"/>
                    <a:pt x="346" y="47"/>
                  </a:cubicBezTo>
                  <a:cubicBezTo>
                    <a:pt x="356" y="54"/>
                    <a:pt x="363" y="60"/>
                    <a:pt x="368" y="66"/>
                  </a:cubicBezTo>
                  <a:cubicBezTo>
                    <a:pt x="256" y="66"/>
                    <a:pt x="256" y="66"/>
                    <a:pt x="256" y="66"/>
                  </a:cubicBezTo>
                  <a:lnTo>
                    <a:pt x="256" y="16"/>
                  </a:lnTo>
                  <a:close/>
                  <a:moveTo>
                    <a:pt x="240" y="16"/>
                  </a:moveTo>
                  <a:cubicBezTo>
                    <a:pt x="240" y="66"/>
                    <a:pt x="240" y="66"/>
                    <a:pt x="240" y="66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49" y="49"/>
                    <a:pt x="183" y="18"/>
                    <a:pt x="240" y="16"/>
                  </a:cubicBezTo>
                  <a:close/>
                  <a:moveTo>
                    <a:pt x="96" y="192"/>
                  </a:moveTo>
                  <a:cubicBezTo>
                    <a:pt x="80" y="192"/>
                    <a:pt x="68" y="179"/>
                    <a:pt x="68" y="163"/>
                  </a:cubicBezTo>
                  <a:cubicBezTo>
                    <a:pt x="68" y="148"/>
                    <a:pt x="80" y="135"/>
                    <a:pt x="96" y="135"/>
                  </a:cubicBezTo>
                  <a:cubicBezTo>
                    <a:pt x="112" y="135"/>
                    <a:pt x="125" y="148"/>
                    <a:pt x="125" y="163"/>
                  </a:cubicBezTo>
                  <a:cubicBezTo>
                    <a:pt x="125" y="179"/>
                    <a:pt x="112" y="192"/>
                    <a:pt x="96" y="192"/>
                  </a:cubicBezTo>
                  <a:close/>
                  <a:moveTo>
                    <a:pt x="363" y="192"/>
                  </a:moveTo>
                  <a:cubicBezTo>
                    <a:pt x="348" y="192"/>
                    <a:pt x="335" y="179"/>
                    <a:pt x="335" y="163"/>
                  </a:cubicBezTo>
                  <a:cubicBezTo>
                    <a:pt x="335" y="148"/>
                    <a:pt x="348" y="135"/>
                    <a:pt x="363" y="135"/>
                  </a:cubicBezTo>
                  <a:cubicBezTo>
                    <a:pt x="379" y="135"/>
                    <a:pt x="392" y="148"/>
                    <a:pt x="392" y="163"/>
                  </a:cubicBezTo>
                  <a:cubicBezTo>
                    <a:pt x="392" y="179"/>
                    <a:pt x="379" y="192"/>
                    <a:pt x="363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 3">
              <a:extLst>
                <a:ext uri="{FF2B5EF4-FFF2-40B4-BE49-F238E27FC236}">
                  <a16:creationId xmlns:a16="http://schemas.microsoft.com/office/drawing/2014/main" id="{572E32F3-1F27-3C81-F40F-C1E0FF286E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08665" y="3294743"/>
              <a:ext cx="1054506" cy="489378"/>
            </a:xfrm>
            <a:custGeom>
              <a:avLst/>
              <a:gdLst>
                <a:gd name="T0" fmla="*/ 2147483646 w 448"/>
                <a:gd name="T1" fmla="*/ 2147483646 h 208"/>
                <a:gd name="T2" fmla="*/ 2147483646 w 448"/>
                <a:gd name="T3" fmla="*/ 2147483646 h 208"/>
                <a:gd name="T4" fmla="*/ 2147483646 w 448"/>
                <a:gd name="T5" fmla="*/ 2147483646 h 208"/>
                <a:gd name="T6" fmla="*/ 2147483646 w 448"/>
                <a:gd name="T7" fmla="*/ 2147483646 h 208"/>
                <a:gd name="T8" fmla="*/ 2147483646 w 448"/>
                <a:gd name="T9" fmla="*/ 2147483646 h 208"/>
                <a:gd name="T10" fmla="*/ 2147483646 w 448"/>
                <a:gd name="T11" fmla="*/ 2147483646 h 208"/>
                <a:gd name="T12" fmla="*/ 2147483646 w 448"/>
                <a:gd name="T13" fmla="*/ 2147483646 h 208"/>
                <a:gd name="T14" fmla="*/ 2147483646 w 448"/>
                <a:gd name="T15" fmla="*/ 2147483646 h 208"/>
                <a:gd name="T16" fmla="*/ 2147483646 w 448"/>
                <a:gd name="T17" fmla="*/ 2147483646 h 208"/>
                <a:gd name="T18" fmla="*/ 2147483646 w 448"/>
                <a:gd name="T19" fmla="*/ 2147483646 h 208"/>
                <a:gd name="T20" fmla="*/ 2147483646 w 448"/>
                <a:gd name="T21" fmla="*/ 2147483646 h 208"/>
                <a:gd name="T22" fmla="*/ 2147483646 w 448"/>
                <a:gd name="T23" fmla="*/ 2147483646 h 208"/>
                <a:gd name="T24" fmla="*/ 2147483646 w 448"/>
                <a:gd name="T25" fmla="*/ 2147483646 h 208"/>
                <a:gd name="T26" fmla="*/ 2147483646 w 448"/>
                <a:gd name="T27" fmla="*/ 2147483646 h 208"/>
                <a:gd name="T28" fmla="*/ 2147483646 w 448"/>
                <a:gd name="T29" fmla="*/ 2147483646 h 208"/>
                <a:gd name="T30" fmla="*/ 2147483646 w 448"/>
                <a:gd name="T31" fmla="*/ 2147483646 h 208"/>
                <a:gd name="T32" fmla="*/ 2147483646 w 448"/>
                <a:gd name="T33" fmla="*/ 2147483646 h 208"/>
                <a:gd name="T34" fmla="*/ 2147483646 w 448"/>
                <a:gd name="T35" fmla="*/ 2147483646 h 208"/>
                <a:gd name="T36" fmla="*/ 2147483646 w 448"/>
                <a:gd name="T37" fmla="*/ 2147483646 h 208"/>
                <a:gd name="T38" fmla="*/ 2147483646 w 448"/>
                <a:gd name="T39" fmla="*/ 2147483646 h 208"/>
                <a:gd name="T40" fmla="*/ 2147483646 w 448"/>
                <a:gd name="T41" fmla="*/ 2147483646 h 208"/>
                <a:gd name="T42" fmla="*/ 2147483646 w 448"/>
                <a:gd name="T43" fmla="*/ 2147483646 h 208"/>
                <a:gd name="T44" fmla="*/ 2147483646 w 448"/>
                <a:gd name="T45" fmla="*/ 2147483646 h 208"/>
                <a:gd name="T46" fmla="*/ 2147483646 w 448"/>
                <a:gd name="T47" fmla="*/ 2147483646 h 208"/>
                <a:gd name="T48" fmla="*/ 2147483646 w 448"/>
                <a:gd name="T49" fmla="*/ 2147483646 h 208"/>
                <a:gd name="T50" fmla="*/ 2147483646 w 448"/>
                <a:gd name="T51" fmla="*/ 2147483646 h 208"/>
                <a:gd name="T52" fmla="*/ 2147483646 w 448"/>
                <a:gd name="T53" fmla="*/ 2147483646 h 208"/>
                <a:gd name="T54" fmla="*/ 2147483646 w 448"/>
                <a:gd name="T55" fmla="*/ 2147483646 h 208"/>
                <a:gd name="T56" fmla="*/ 2147483646 w 448"/>
                <a:gd name="T57" fmla="*/ 2147483646 h 208"/>
                <a:gd name="T58" fmla="*/ 2147483646 w 448"/>
                <a:gd name="T59" fmla="*/ 2147483646 h 208"/>
                <a:gd name="T60" fmla="*/ 2147483646 w 448"/>
                <a:gd name="T61" fmla="*/ 2147483646 h 208"/>
                <a:gd name="T62" fmla="*/ 2147483646 w 448"/>
                <a:gd name="T63" fmla="*/ 2147483646 h 208"/>
                <a:gd name="T64" fmla="*/ 2147483646 w 448"/>
                <a:gd name="T65" fmla="*/ 2147483646 h 20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48" h="208">
                  <a:moveTo>
                    <a:pt x="447" y="114"/>
                  </a:moveTo>
                  <a:cubicBezTo>
                    <a:pt x="446" y="110"/>
                    <a:pt x="442" y="107"/>
                    <a:pt x="438" y="108"/>
                  </a:cubicBezTo>
                  <a:cubicBezTo>
                    <a:pt x="433" y="109"/>
                    <a:pt x="431" y="114"/>
                    <a:pt x="432" y="118"/>
                  </a:cubicBezTo>
                  <a:cubicBezTo>
                    <a:pt x="432" y="120"/>
                    <a:pt x="432" y="122"/>
                    <a:pt x="432" y="125"/>
                  </a:cubicBezTo>
                  <a:cubicBezTo>
                    <a:pt x="432" y="142"/>
                    <a:pt x="428" y="154"/>
                    <a:pt x="423" y="161"/>
                  </a:cubicBezTo>
                  <a:cubicBezTo>
                    <a:pt x="420" y="164"/>
                    <a:pt x="418" y="167"/>
                    <a:pt x="417" y="169"/>
                  </a:cubicBezTo>
                  <a:cubicBezTo>
                    <a:pt x="416" y="169"/>
                    <a:pt x="416" y="169"/>
                    <a:pt x="416" y="169"/>
                  </a:cubicBezTo>
                  <a:cubicBezTo>
                    <a:pt x="408" y="169"/>
                    <a:pt x="408" y="169"/>
                    <a:pt x="408" y="169"/>
                  </a:cubicBezTo>
                  <a:cubicBezTo>
                    <a:pt x="408" y="167"/>
                    <a:pt x="408" y="165"/>
                    <a:pt x="408" y="163"/>
                  </a:cubicBezTo>
                  <a:cubicBezTo>
                    <a:pt x="408" y="139"/>
                    <a:pt x="388" y="119"/>
                    <a:pt x="363" y="119"/>
                  </a:cubicBezTo>
                  <a:cubicBezTo>
                    <a:pt x="339" y="119"/>
                    <a:pt x="319" y="139"/>
                    <a:pt x="319" y="163"/>
                  </a:cubicBezTo>
                  <a:cubicBezTo>
                    <a:pt x="319" y="165"/>
                    <a:pt x="319" y="167"/>
                    <a:pt x="319" y="169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1" y="167"/>
                    <a:pt x="141" y="165"/>
                    <a:pt x="141" y="163"/>
                  </a:cubicBezTo>
                  <a:cubicBezTo>
                    <a:pt x="141" y="139"/>
                    <a:pt x="121" y="119"/>
                    <a:pt x="96" y="119"/>
                  </a:cubicBezTo>
                  <a:cubicBezTo>
                    <a:pt x="72" y="119"/>
                    <a:pt x="52" y="139"/>
                    <a:pt x="52" y="163"/>
                  </a:cubicBezTo>
                  <a:cubicBezTo>
                    <a:pt x="52" y="165"/>
                    <a:pt x="52" y="167"/>
                    <a:pt x="52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3" y="169"/>
                    <a:pt x="22" y="167"/>
                    <a:pt x="19" y="163"/>
                  </a:cubicBezTo>
                  <a:cubicBezTo>
                    <a:pt x="17" y="159"/>
                    <a:pt x="16" y="152"/>
                    <a:pt x="16" y="147"/>
                  </a:cubicBezTo>
                  <a:cubicBezTo>
                    <a:pt x="16" y="136"/>
                    <a:pt x="21" y="126"/>
                    <a:pt x="31" y="118"/>
                  </a:cubicBezTo>
                  <a:cubicBezTo>
                    <a:pt x="44" y="105"/>
                    <a:pt x="67" y="96"/>
                    <a:pt x="86" y="90"/>
                  </a:cubicBezTo>
                  <a:cubicBezTo>
                    <a:pt x="95" y="87"/>
                    <a:pt x="103" y="85"/>
                    <a:pt x="110" y="84"/>
                  </a:cubicBezTo>
                  <a:cubicBezTo>
                    <a:pt x="114" y="83"/>
                    <a:pt x="117" y="82"/>
                    <a:pt x="119" y="82"/>
                  </a:cubicBezTo>
                  <a:cubicBezTo>
                    <a:pt x="384" y="82"/>
                    <a:pt x="384" y="82"/>
                    <a:pt x="384" y="82"/>
                  </a:cubicBezTo>
                  <a:cubicBezTo>
                    <a:pt x="385" y="82"/>
                    <a:pt x="386" y="82"/>
                    <a:pt x="387" y="83"/>
                  </a:cubicBezTo>
                  <a:cubicBezTo>
                    <a:pt x="392" y="84"/>
                    <a:pt x="406" y="89"/>
                    <a:pt x="417" y="97"/>
                  </a:cubicBezTo>
                  <a:cubicBezTo>
                    <a:pt x="420" y="100"/>
                    <a:pt x="425" y="99"/>
                    <a:pt x="428" y="95"/>
                  </a:cubicBezTo>
                  <a:cubicBezTo>
                    <a:pt x="431" y="92"/>
                    <a:pt x="430" y="87"/>
                    <a:pt x="426" y="84"/>
                  </a:cubicBezTo>
                  <a:cubicBezTo>
                    <a:pt x="412" y="74"/>
                    <a:pt x="397" y="69"/>
                    <a:pt x="390" y="67"/>
                  </a:cubicBezTo>
                  <a:cubicBezTo>
                    <a:pt x="381" y="55"/>
                    <a:pt x="333" y="0"/>
                    <a:pt x="248" y="0"/>
                  </a:cubicBezTo>
                  <a:cubicBezTo>
                    <a:pt x="165" y="0"/>
                    <a:pt x="123" y="53"/>
                    <a:pt x="113" y="67"/>
                  </a:cubicBezTo>
                  <a:cubicBezTo>
                    <a:pt x="105" y="68"/>
                    <a:pt x="83" y="73"/>
                    <a:pt x="60" y="82"/>
                  </a:cubicBezTo>
                  <a:cubicBezTo>
                    <a:pt x="46" y="88"/>
                    <a:pt x="31" y="96"/>
                    <a:pt x="20" y="106"/>
                  </a:cubicBezTo>
                  <a:cubicBezTo>
                    <a:pt x="8" y="116"/>
                    <a:pt x="0" y="130"/>
                    <a:pt x="0" y="147"/>
                  </a:cubicBezTo>
                  <a:cubicBezTo>
                    <a:pt x="0" y="153"/>
                    <a:pt x="1" y="162"/>
                    <a:pt x="5" y="170"/>
                  </a:cubicBezTo>
                  <a:cubicBezTo>
                    <a:pt x="8" y="178"/>
                    <a:pt x="17" y="185"/>
                    <a:pt x="29" y="185"/>
                  </a:cubicBezTo>
                  <a:cubicBezTo>
                    <a:pt x="57" y="185"/>
                    <a:pt x="57" y="185"/>
                    <a:pt x="57" y="185"/>
                  </a:cubicBezTo>
                  <a:cubicBezTo>
                    <a:pt x="65" y="199"/>
                    <a:pt x="80" y="208"/>
                    <a:pt x="96" y="208"/>
                  </a:cubicBezTo>
                  <a:cubicBezTo>
                    <a:pt x="113" y="208"/>
                    <a:pt x="128" y="199"/>
                    <a:pt x="135" y="185"/>
                  </a:cubicBezTo>
                  <a:cubicBezTo>
                    <a:pt x="324" y="185"/>
                    <a:pt x="324" y="185"/>
                    <a:pt x="324" y="185"/>
                  </a:cubicBezTo>
                  <a:cubicBezTo>
                    <a:pt x="332" y="199"/>
                    <a:pt x="347" y="208"/>
                    <a:pt x="363" y="208"/>
                  </a:cubicBezTo>
                  <a:cubicBezTo>
                    <a:pt x="380" y="208"/>
                    <a:pt x="395" y="199"/>
                    <a:pt x="402" y="185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19" y="185"/>
                    <a:pt x="419" y="185"/>
                    <a:pt x="419" y="185"/>
                  </a:cubicBezTo>
                  <a:cubicBezTo>
                    <a:pt x="420" y="185"/>
                    <a:pt x="422" y="185"/>
                    <a:pt x="423" y="184"/>
                  </a:cubicBezTo>
                  <a:cubicBezTo>
                    <a:pt x="424" y="183"/>
                    <a:pt x="448" y="166"/>
                    <a:pt x="448" y="125"/>
                  </a:cubicBezTo>
                  <a:cubicBezTo>
                    <a:pt x="448" y="121"/>
                    <a:pt x="448" y="117"/>
                    <a:pt x="447" y="114"/>
                  </a:cubicBezTo>
                  <a:close/>
                  <a:moveTo>
                    <a:pt x="256" y="16"/>
                  </a:moveTo>
                  <a:cubicBezTo>
                    <a:pt x="296" y="18"/>
                    <a:pt x="326" y="32"/>
                    <a:pt x="346" y="47"/>
                  </a:cubicBezTo>
                  <a:cubicBezTo>
                    <a:pt x="356" y="54"/>
                    <a:pt x="363" y="60"/>
                    <a:pt x="368" y="66"/>
                  </a:cubicBezTo>
                  <a:cubicBezTo>
                    <a:pt x="256" y="66"/>
                    <a:pt x="256" y="66"/>
                    <a:pt x="256" y="66"/>
                  </a:cubicBezTo>
                  <a:lnTo>
                    <a:pt x="256" y="16"/>
                  </a:lnTo>
                  <a:close/>
                  <a:moveTo>
                    <a:pt x="240" y="16"/>
                  </a:moveTo>
                  <a:cubicBezTo>
                    <a:pt x="240" y="66"/>
                    <a:pt x="240" y="66"/>
                    <a:pt x="240" y="66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49" y="49"/>
                    <a:pt x="183" y="18"/>
                    <a:pt x="240" y="16"/>
                  </a:cubicBezTo>
                  <a:close/>
                  <a:moveTo>
                    <a:pt x="96" y="192"/>
                  </a:moveTo>
                  <a:cubicBezTo>
                    <a:pt x="80" y="192"/>
                    <a:pt x="68" y="179"/>
                    <a:pt x="68" y="163"/>
                  </a:cubicBezTo>
                  <a:cubicBezTo>
                    <a:pt x="68" y="148"/>
                    <a:pt x="80" y="135"/>
                    <a:pt x="96" y="135"/>
                  </a:cubicBezTo>
                  <a:cubicBezTo>
                    <a:pt x="112" y="135"/>
                    <a:pt x="125" y="148"/>
                    <a:pt x="125" y="163"/>
                  </a:cubicBezTo>
                  <a:cubicBezTo>
                    <a:pt x="125" y="179"/>
                    <a:pt x="112" y="192"/>
                    <a:pt x="96" y="192"/>
                  </a:cubicBezTo>
                  <a:close/>
                  <a:moveTo>
                    <a:pt x="363" y="192"/>
                  </a:moveTo>
                  <a:cubicBezTo>
                    <a:pt x="348" y="192"/>
                    <a:pt x="335" y="179"/>
                    <a:pt x="335" y="163"/>
                  </a:cubicBezTo>
                  <a:cubicBezTo>
                    <a:pt x="335" y="148"/>
                    <a:pt x="348" y="135"/>
                    <a:pt x="363" y="135"/>
                  </a:cubicBezTo>
                  <a:cubicBezTo>
                    <a:pt x="379" y="135"/>
                    <a:pt x="392" y="148"/>
                    <a:pt x="392" y="163"/>
                  </a:cubicBezTo>
                  <a:cubicBezTo>
                    <a:pt x="392" y="179"/>
                    <a:pt x="379" y="192"/>
                    <a:pt x="363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Cube 152">
              <a:extLst>
                <a:ext uri="{FF2B5EF4-FFF2-40B4-BE49-F238E27FC236}">
                  <a16:creationId xmlns:a16="http://schemas.microsoft.com/office/drawing/2014/main" id="{D66DF74C-88D8-BE21-13F1-DACB1C399A05}"/>
                </a:ext>
              </a:extLst>
            </p:cNvPr>
            <p:cNvSpPr/>
            <p:nvPr/>
          </p:nvSpPr>
          <p:spPr bwMode="auto">
            <a:xfrm>
              <a:off x="2673863" y="5171069"/>
              <a:ext cx="271321" cy="200723"/>
            </a:xfrm>
            <a:prstGeom prst="cub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4" name="Cube 154">
              <a:extLst>
                <a:ext uri="{FF2B5EF4-FFF2-40B4-BE49-F238E27FC236}">
                  <a16:creationId xmlns:a16="http://schemas.microsoft.com/office/drawing/2014/main" id="{CC3E15EF-7E18-6BB2-7BD5-8D2DA07F86A4}"/>
                </a:ext>
              </a:extLst>
            </p:cNvPr>
            <p:cNvSpPr/>
            <p:nvPr/>
          </p:nvSpPr>
          <p:spPr bwMode="auto">
            <a:xfrm>
              <a:off x="1882749" y="5171069"/>
              <a:ext cx="271321" cy="200723"/>
            </a:xfrm>
            <a:prstGeom prst="cub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5" name="Cube 160">
              <a:extLst>
                <a:ext uri="{FF2B5EF4-FFF2-40B4-BE49-F238E27FC236}">
                  <a16:creationId xmlns:a16="http://schemas.microsoft.com/office/drawing/2014/main" id="{10EABBB1-249E-5E06-098C-2420A71D2F62}"/>
                </a:ext>
              </a:extLst>
            </p:cNvPr>
            <p:cNvSpPr/>
            <p:nvPr/>
          </p:nvSpPr>
          <p:spPr bwMode="auto">
            <a:xfrm>
              <a:off x="1487192" y="5171069"/>
              <a:ext cx="271321" cy="200723"/>
            </a:xfrm>
            <a:prstGeom prst="cube">
              <a:avLst/>
            </a:prstGeom>
            <a:noFill/>
            <a:ln w="1905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6" name="Cube 161">
              <a:extLst>
                <a:ext uri="{FF2B5EF4-FFF2-40B4-BE49-F238E27FC236}">
                  <a16:creationId xmlns:a16="http://schemas.microsoft.com/office/drawing/2014/main" id="{E885E44B-1C13-88B4-F5B5-35E899B1022A}"/>
                </a:ext>
              </a:extLst>
            </p:cNvPr>
            <p:cNvSpPr/>
            <p:nvPr/>
          </p:nvSpPr>
          <p:spPr bwMode="auto">
            <a:xfrm>
              <a:off x="2278306" y="5171069"/>
              <a:ext cx="271321" cy="200723"/>
            </a:xfrm>
            <a:prstGeom prst="cub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7" name="Cube 152">
              <a:extLst>
                <a:ext uri="{FF2B5EF4-FFF2-40B4-BE49-F238E27FC236}">
                  <a16:creationId xmlns:a16="http://schemas.microsoft.com/office/drawing/2014/main" id="{462CECEF-EF0F-E8E6-F7EC-0E0F762CBEFB}"/>
                </a:ext>
              </a:extLst>
            </p:cNvPr>
            <p:cNvSpPr/>
            <p:nvPr/>
          </p:nvSpPr>
          <p:spPr bwMode="auto">
            <a:xfrm>
              <a:off x="2734440" y="3888045"/>
              <a:ext cx="271321" cy="200723"/>
            </a:xfrm>
            <a:prstGeom prst="cub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8" name="Cube 154">
              <a:extLst>
                <a:ext uri="{FF2B5EF4-FFF2-40B4-BE49-F238E27FC236}">
                  <a16:creationId xmlns:a16="http://schemas.microsoft.com/office/drawing/2014/main" id="{A50C8575-27F6-1ABB-1AEE-85B39EDE1424}"/>
                </a:ext>
              </a:extLst>
            </p:cNvPr>
            <p:cNvSpPr/>
            <p:nvPr/>
          </p:nvSpPr>
          <p:spPr bwMode="auto">
            <a:xfrm>
              <a:off x="1943326" y="3888045"/>
              <a:ext cx="271321" cy="200723"/>
            </a:xfrm>
            <a:prstGeom prst="cub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9" name="Cube 160">
              <a:extLst>
                <a:ext uri="{FF2B5EF4-FFF2-40B4-BE49-F238E27FC236}">
                  <a16:creationId xmlns:a16="http://schemas.microsoft.com/office/drawing/2014/main" id="{8AC3F023-8ED5-65B9-3417-1A1C83661DC4}"/>
                </a:ext>
              </a:extLst>
            </p:cNvPr>
            <p:cNvSpPr/>
            <p:nvPr/>
          </p:nvSpPr>
          <p:spPr bwMode="auto">
            <a:xfrm>
              <a:off x="1547769" y="3888045"/>
              <a:ext cx="271321" cy="200723"/>
            </a:xfrm>
            <a:prstGeom prst="cube">
              <a:avLst/>
            </a:prstGeom>
            <a:noFill/>
            <a:ln w="1905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0" name="Cube 161">
              <a:extLst>
                <a:ext uri="{FF2B5EF4-FFF2-40B4-BE49-F238E27FC236}">
                  <a16:creationId xmlns:a16="http://schemas.microsoft.com/office/drawing/2014/main" id="{49D32B40-1E39-3E12-8C04-5B289F3F9B8C}"/>
                </a:ext>
              </a:extLst>
            </p:cNvPr>
            <p:cNvSpPr/>
            <p:nvPr/>
          </p:nvSpPr>
          <p:spPr bwMode="auto">
            <a:xfrm>
              <a:off x="2338883" y="3888045"/>
              <a:ext cx="271321" cy="200723"/>
            </a:xfrm>
            <a:prstGeom prst="cub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62C19B90-595E-F750-FA5C-B3A3A56DDBC1}"/>
                </a:ext>
              </a:extLst>
            </p:cNvPr>
            <p:cNvSpPr txBox="1"/>
            <p:nvPr/>
          </p:nvSpPr>
          <p:spPr>
            <a:xfrm>
              <a:off x="7672026" y="3159878"/>
              <a:ext cx="7894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Intranet</a:t>
              </a:r>
              <a:endParaRPr lang="zh-CN" altLang="en-US" sz="1100" dirty="0"/>
            </a:p>
          </p:txBody>
        </p:sp>
        <p:pic>
          <p:nvPicPr>
            <p:cNvPr id="142" name="Picture 66">
              <a:extLst>
                <a:ext uri="{FF2B5EF4-FFF2-40B4-BE49-F238E27FC236}">
                  <a16:creationId xmlns:a16="http://schemas.microsoft.com/office/drawing/2014/main" id="{A55DB221-0CF8-DC92-C36C-5C61528F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5930" y="3956245"/>
              <a:ext cx="841265" cy="233577"/>
            </a:xfrm>
            <a:prstGeom prst="rect">
              <a:avLst/>
            </a:prstGeom>
          </p:spPr>
        </p:pic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4C55C222-BA0B-C557-73A3-5089E0752AD8}"/>
                </a:ext>
              </a:extLst>
            </p:cNvPr>
            <p:cNvSpPr txBox="1"/>
            <p:nvPr/>
          </p:nvSpPr>
          <p:spPr>
            <a:xfrm>
              <a:off x="9044062" y="5276883"/>
              <a:ext cx="18387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娱乐应用</a:t>
              </a:r>
              <a:endPara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A07F0A43-18BF-3518-FE77-9B1D5C3814A7}"/>
                </a:ext>
              </a:extLst>
            </p:cNvPr>
            <p:cNvSpPr txBox="1"/>
            <p:nvPr/>
          </p:nvSpPr>
          <p:spPr>
            <a:xfrm rot="20205279">
              <a:off x="6724219" y="4111478"/>
              <a:ext cx="5797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AP</a:t>
              </a:r>
              <a:r>
                <a:rPr lang="en-US" altLang="zh-CN" sz="1100" dirty="0">
                  <a:solidFill>
                    <a:schemeClr val="bg1"/>
                  </a:solidFill>
                </a:rPr>
                <a:t>N1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4E656905-0885-D355-7784-C76236E626BD}"/>
                </a:ext>
              </a:extLst>
            </p:cNvPr>
            <p:cNvSpPr txBox="1"/>
            <p:nvPr/>
          </p:nvSpPr>
          <p:spPr>
            <a:xfrm>
              <a:off x="7219504" y="4296663"/>
              <a:ext cx="8851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solidFill>
                    <a:schemeClr val="bg1"/>
                  </a:solidFill>
                </a:rPr>
                <a:t>Ipsec</a:t>
              </a:r>
              <a:r>
                <a:rPr lang="zh-CN" altLang="en-US" sz="1100" dirty="0">
                  <a:solidFill>
                    <a:schemeClr val="bg1"/>
                  </a:solidFill>
                </a:rPr>
                <a:t>通道</a:t>
              </a:r>
            </a:p>
          </p:txBody>
        </p:sp>
        <p:pic>
          <p:nvPicPr>
            <p:cNvPr id="146" name="Picture 58" descr="3_Sim_Transformation.png">
              <a:extLst>
                <a:ext uri="{FF2B5EF4-FFF2-40B4-BE49-F238E27FC236}">
                  <a16:creationId xmlns:a16="http://schemas.microsoft.com/office/drawing/2014/main" id="{0BD6733A-5445-9C8E-D9EA-CE9C65BB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218" y="3314867"/>
              <a:ext cx="298808" cy="298808"/>
            </a:xfrm>
            <a:prstGeom prst="rect">
              <a:avLst/>
            </a:prstGeom>
          </p:spPr>
        </p:pic>
        <p:pic>
          <p:nvPicPr>
            <p:cNvPr id="147" name="Picture 58" descr="3_Sim_Transformation.png">
              <a:extLst>
                <a:ext uri="{FF2B5EF4-FFF2-40B4-BE49-F238E27FC236}">
                  <a16:creationId xmlns:a16="http://schemas.microsoft.com/office/drawing/2014/main" id="{DD58B039-6725-722B-917B-04629B283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372" y="4586560"/>
              <a:ext cx="298808" cy="298808"/>
            </a:xfrm>
            <a:prstGeom prst="rect">
              <a:avLst/>
            </a:prstGeom>
          </p:spPr>
        </p:pic>
        <p:sp>
          <p:nvSpPr>
            <p:cNvPr id="148" name="TextBox 85">
              <a:extLst>
                <a:ext uri="{FF2B5EF4-FFF2-40B4-BE49-F238E27FC236}">
                  <a16:creationId xmlns:a16="http://schemas.microsoft.com/office/drawing/2014/main" id="{30286FB2-7F7D-AEA3-0365-0C057B80A2E6}"/>
                </a:ext>
              </a:extLst>
            </p:cNvPr>
            <p:cNvSpPr txBox="1"/>
            <p:nvPr/>
          </p:nvSpPr>
          <p:spPr>
            <a:xfrm>
              <a:off x="1080396" y="4919079"/>
              <a:ext cx="446563" cy="28923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US" sz="1050" dirty="0"/>
                <a:t>eUICC</a:t>
              </a:r>
            </a:p>
          </p:txBody>
        </p:sp>
        <p:sp>
          <p:nvSpPr>
            <p:cNvPr id="149" name="TextBox 85">
              <a:extLst>
                <a:ext uri="{FF2B5EF4-FFF2-40B4-BE49-F238E27FC236}">
                  <a16:creationId xmlns:a16="http://schemas.microsoft.com/office/drawing/2014/main" id="{A8251B6A-C07E-C979-D7BE-7FB17830F070}"/>
                </a:ext>
              </a:extLst>
            </p:cNvPr>
            <p:cNvSpPr txBox="1"/>
            <p:nvPr/>
          </p:nvSpPr>
          <p:spPr>
            <a:xfrm>
              <a:off x="1079990" y="3646416"/>
              <a:ext cx="446563" cy="28923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US" sz="1050" dirty="0"/>
                <a:t>eUICC</a:t>
              </a:r>
              <a:endParaRPr lang="en-US" sz="1100" dirty="0"/>
            </a:p>
          </p:txBody>
        </p:sp>
        <p:pic>
          <p:nvPicPr>
            <p:cNvPr id="150" name="Picture 61" descr="Category:DIN 4844-2 fire protection signs - Wikimedia Commons">
              <a:extLst>
                <a:ext uri="{FF2B5EF4-FFF2-40B4-BE49-F238E27FC236}">
                  <a16:creationId xmlns:a16="http://schemas.microsoft.com/office/drawing/2014/main" id="{9FDEE7B4-6F66-58CA-4DB0-5097C9B1A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502" y="3039347"/>
              <a:ext cx="466803" cy="466803"/>
            </a:xfrm>
            <a:prstGeom prst="rect">
              <a:avLst/>
            </a:prstGeom>
          </p:spPr>
        </p:pic>
        <p:sp>
          <p:nvSpPr>
            <p:cNvPr id="151" name="Rounded Rectangle 101">
              <a:extLst>
                <a:ext uri="{FF2B5EF4-FFF2-40B4-BE49-F238E27FC236}">
                  <a16:creationId xmlns:a16="http://schemas.microsoft.com/office/drawing/2014/main" id="{6396CD83-2CE8-55C2-7CE9-29BBD8A907FA}"/>
                </a:ext>
              </a:extLst>
            </p:cNvPr>
            <p:cNvSpPr/>
            <p:nvPr/>
          </p:nvSpPr>
          <p:spPr>
            <a:xfrm>
              <a:off x="9370390" y="2509260"/>
              <a:ext cx="602322" cy="441793"/>
            </a:xfrm>
            <a:prstGeom prst="roundRect">
              <a:avLst>
                <a:gd name="adj" fmla="val 33225"/>
              </a:avLst>
            </a:prstGeom>
            <a:solidFill>
              <a:srgbClr val="FFC000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SMS</a:t>
              </a:r>
            </a:p>
          </p:txBody>
        </p:sp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5ADA076D-19EA-9F8B-AFC2-C45C71AA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02277" y="4205517"/>
              <a:ext cx="592445" cy="548685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CF0635AA-D8E2-42F1-47F6-F722D124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51920" y="4783963"/>
              <a:ext cx="839670" cy="301875"/>
            </a:xfrm>
            <a:prstGeom prst="rect">
              <a:avLst/>
            </a:prstGeom>
          </p:spPr>
        </p:pic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CC054B4A-C2B9-FD3A-5C23-D67247659C74}"/>
                </a:ext>
              </a:extLst>
            </p:cNvPr>
            <p:cNvSpPr txBox="1"/>
            <p:nvPr/>
          </p:nvSpPr>
          <p:spPr>
            <a:xfrm>
              <a:off x="9925751" y="3065941"/>
              <a:ext cx="137394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i="0" u="none" strike="noStrike" dirty="0">
                  <a:solidFill>
                    <a:schemeClr val="bg1"/>
                  </a:solidFill>
                  <a:effectLst/>
                  <a:latin typeface="+mn-ea"/>
                  <a:ea typeface="+mn-ea"/>
                </a:rPr>
                <a:t>I-Call</a:t>
              </a:r>
              <a:r>
                <a:rPr lang="en-US" sz="110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en-US" altLang="zh-CN" sz="1100" i="0" u="none" strike="noStrike" dirty="0">
                  <a:solidFill>
                    <a:schemeClr val="bg1"/>
                  </a:solidFill>
                  <a:effectLst/>
                  <a:latin typeface="+mn-ea"/>
                  <a:ea typeface="+mn-ea"/>
                </a:rPr>
                <a:t>Call center/</a:t>
              </a:r>
            </a:p>
            <a:p>
              <a:pPr algn="ctr" font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i="0" u="none" strike="noStrike" dirty="0">
                  <a:solidFill>
                    <a:schemeClr val="bg1"/>
                  </a:solidFill>
                  <a:effectLst/>
                  <a:latin typeface="+mn-ea"/>
                  <a:ea typeface="+mn-ea"/>
                </a:rPr>
                <a:t>Test verification</a:t>
              </a:r>
              <a:endParaRPr lang="en-US" sz="2400" i="0" u="none" strike="noStrike" dirty="0">
                <a:solidFill>
                  <a:schemeClr val="bg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04396CFB-A660-35BE-452E-AEAA20AE9D24}"/>
                </a:ext>
              </a:extLst>
            </p:cNvPr>
            <p:cNvSpPr txBox="1"/>
            <p:nvPr/>
          </p:nvSpPr>
          <p:spPr>
            <a:xfrm>
              <a:off x="9969172" y="2613923"/>
              <a:ext cx="132610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TBox </a:t>
              </a:r>
              <a:r>
                <a:rPr lang="en-US" altLang="zh-CN" sz="1100" b="0" i="0" u="none" strike="noStrike" dirty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&amp; </a:t>
              </a:r>
              <a:r>
                <a:rPr 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TSP </a:t>
              </a:r>
              <a:r>
                <a:rPr lang="en-US" altLang="zh-CN" sz="1100" b="0" i="0" u="none" strike="noStrike" dirty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only</a:t>
              </a:r>
              <a:endParaRPr lang="en-US" sz="2400" b="0" i="0" u="none" strike="noStrike" dirty="0">
                <a:effectLst/>
                <a:latin typeface="+mn-ea"/>
                <a:ea typeface="+mn-ea"/>
              </a:endParaRPr>
            </a:p>
          </p:txBody>
        </p:sp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5C35F486-0FB3-6524-7988-EA950F7E9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70446" y="4259185"/>
              <a:ext cx="620175" cy="470669"/>
            </a:xfrm>
            <a:prstGeom prst="rect">
              <a:avLst/>
            </a:prstGeom>
          </p:spPr>
        </p:pic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D3556411-F1E1-8254-28D2-E64EEB5EC5AE}"/>
                </a:ext>
              </a:extLst>
            </p:cNvPr>
            <p:cNvSpPr txBox="1"/>
            <p:nvPr/>
          </p:nvSpPr>
          <p:spPr>
            <a:xfrm rot="1809679">
              <a:off x="4640638" y="3765985"/>
              <a:ext cx="814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本地</a:t>
              </a:r>
              <a:r>
                <a:rPr lang="zh-CN" altLang="en-US" sz="1100" dirty="0"/>
                <a:t>线路</a:t>
              </a: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A219C7C1-A40E-5CF0-79E7-4C546B2227F6}"/>
                </a:ext>
              </a:extLst>
            </p:cNvPr>
            <p:cNvSpPr txBox="1"/>
            <p:nvPr/>
          </p:nvSpPr>
          <p:spPr>
            <a:xfrm>
              <a:off x="7259250" y="4537560"/>
              <a:ext cx="7118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/>
                  </a:solidFill>
                </a:rPr>
                <a:t>APN2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pic>
          <p:nvPicPr>
            <p:cNvPr id="159" name="Picture 3">
              <a:extLst>
                <a:ext uri="{FF2B5EF4-FFF2-40B4-BE49-F238E27FC236}">
                  <a16:creationId xmlns:a16="http://schemas.microsoft.com/office/drawing/2014/main" id="{B62FEFF5-5F0C-8F90-D393-13C713C0BFC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94" y="3506830"/>
              <a:ext cx="410400" cy="580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0" name="Oval 9">
              <a:extLst>
                <a:ext uri="{FF2B5EF4-FFF2-40B4-BE49-F238E27FC236}">
                  <a16:creationId xmlns:a16="http://schemas.microsoft.com/office/drawing/2014/main" id="{B5B18EED-29CD-C5A4-647B-BA476EFE67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653412" y="4983993"/>
              <a:ext cx="1372518" cy="1309544"/>
            </a:xfrm>
            <a:prstGeom prst="ellipse">
              <a:avLst/>
            </a:prstGeom>
            <a:solidFill>
              <a:srgbClr val="79D0FB"/>
            </a:solidFill>
            <a:ln w="3175">
              <a:solidFill>
                <a:srgbClr val="B2B2B2"/>
              </a:solidFill>
              <a:round/>
              <a:headEnd/>
              <a:tailEnd/>
            </a:ln>
            <a:effectLst>
              <a:outerShdw dist="40161" dir="4293903" algn="ctr" rotWithShape="0">
                <a:srgbClr val="B2B2B2"/>
              </a:outerShdw>
            </a:effec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defTabSz="913486" eaLnBrk="1" hangingPunct="1">
                <a:buFont typeface="Arial" pitchFamily="34" charset="0"/>
                <a:buChar char=" "/>
                <a:defRPr/>
              </a:pPr>
              <a:endParaRPr lang="ko-KR" altLang="ko-KR" sz="1499" dirty="0">
                <a:solidFill>
                  <a:srgbClr val="3667AE"/>
                </a:solidFill>
                <a:latin typeface="微软雅黑" panose="020B0503020204020204" pitchFamily="34" charset="-122"/>
                <a:ea typeface="HY헤드라인M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161" name="Group 9">
              <a:extLst>
                <a:ext uri="{FF2B5EF4-FFF2-40B4-BE49-F238E27FC236}">
                  <a16:creationId xmlns:a16="http://schemas.microsoft.com/office/drawing/2014/main" id="{F28DB398-F968-6D58-C024-E447C5D2018F}"/>
                </a:ext>
              </a:extLst>
            </p:cNvPr>
            <p:cNvGrpSpPr/>
            <p:nvPr/>
          </p:nvGrpSpPr>
          <p:grpSpPr>
            <a:xfrm>
              <a:off x="7829083" y="5340850"/>
              <a:ext cx="1021175" cy="609535"/>
              <a:chOff x="9460362" y="3642373"/>
              <a:chExt cx="1109132" cy="732566"/>
            </a:xfrm>
            <a:solidFill>
              <a:schemeClr val="tx1"/>
            </a:solidFill>
          </p:grpSpPr>
          <p:sp>
            <p:nvSpPr>
              <p:cNvPr id="162" name="Freeform 3">
                <a:extLst>
                  <a:ext uri="{FF2B5EF4-FFF2-40B4-BE49-F238E27FC236}">
                    <a16:creationId xmlns:a16="http://schemas.microsoft.com/office/drawing/2014/main" id="{64BB2E00-02D7-4494-111F-D54796975CA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362" y="3642373"/>
                <a:ext cx="474198" cy="732566"/>
              </a:xfrm>
              <a:custGeom>
                <a:avLst/>
                <a:gdLst>
                  <a:gd name="T0" fmla="*/ 2147483646 w 255"/>
                  <a:gd name="T1" fmla="*/ 2147483646 h 394"/>
                  <a:gd name="T2" fmla="*/ 0 w 255"/>
                  <a:gd name="T3" fmla="*/ 2147483646 h 394"/>
                  <a:gd name="T4" fmla="*/ 2147483646 w 255"/>
                  <a:gd name="T5" fmla="*/ 2147483646 h 394"/>
                  <a:gd name="T6" fmla="*/ 2147483646 w 255"/>
                  <a:gd name="T7" fmla="*/ 2147483646 h 394"/>
                  <a:gd name="T8" fmla="*/ 2147483646 w 255"/>
                  <a:gd name="T9" fmla="*/ 2147483646 h 394"/>
                  <a:gd name="T10" fmla="*/ 2147483646 w 255"/>
                  <a:gd name="T11" fmla="*/ 2147483646 h 394"/>
                  <a:gd name="T12" fmla="*/ 2147483646 w 255"/>
                  <a:gd name="T13" fmla="*/ 2147483646 h 394"/>
                  <a:gd name="T14" fmla="*/ 2147483646 w 255"/>
                  <a:gd name="T15" fmla="*/ 2147483646 h 394"/>
                  <a:gd name="T16" fmla="*/ 2147483646 w 255"/>
                  <a:gd name="T17" fmla="*/ 2147483646 h 394"/>
                  <a:gd name="T18" fmla="*/ 2147483646 w 255"/>
                  <a:gd name="T19" fmla="*/ 2147483646 h 394"/>
                  <a:gd name="T20" fmla="*/ 2147483646 w 255"/>
                  <a:gd name="T21" fmla="*/ 2147483646 h 394"/>
                  <a:gd name="T22" fmla="*/ 2147483646 w 255"/>
                  <a:gd name="T23" fmla="*/ 2147483646 h 394"/>
                  <a:gd name="T24" fmla="*/ 2147483646 w 255"/>
                  <a:gd name="T25" fmla="*/ 2147483646 h 394"/>
                  <a:gd name="T26" fmla="*/ 2147483646 w 255"/>
                  <a:gd name="T27" fmla="*/ 2147483646 h 394"/>
                  <a:gd name="T28" fmla="*/ 2147483646 w 255"/>
                  <a:gd name="T29" fmla="*/ 2147483646 h 394"/>
                  <a:gd name="T30" fmla="*/ 2147483646 w 255"/>
                  <a:gd name="T31" fmla="*/ 2147483646 h 394"/>
                  <a:gd name="T32" fmla="*/ 2147483646 w 255"/>
                  <a:gd name="T33" fmla="*/ 2147483646 h 394"/>
                  <a:gd name="T34" fmla="*/ 2147483646 w 255"/>
                  <a:gd name="T35" fmla="*/ 2147483646 h 394"/>
                  <a:gd name="T36" fmla="*/ 2147483646 w 255"/>
                  <a:gd name="T37" fmla="*/ 2147483646 h 394"/>
                  <a:gd name="T38" fmla="*/ 2147483646 w 255"/>
                  <a:gd name="T39" fmla="*/ 2147483646 h 394"/>
                  <a:gd name="T40" fmla="*/ 2147483646 w 255"/>
                  <a:gd name="T41" fmla="*/ 2147483646 h 394"/>
                  <a:gd name="T42" fmla="*/ 2147483646 w 255"/>
                  <a:gd name="T43" fmla="*/ 2147483646 h 394"/>
                  <a:gd name="T44" fmla="*/ 2147483646 w 255"/>
                  <a:gd name="T45" fmla="*/ 2147483646 h 394"/>
                  <a:gd name="T46" fmla="*/ 2147483646 w 255"/>
                  <a:gd name="T47" fmla="*/ 2147483646 h 394"/>
                  <a:gd name="T48" fmla="*/ 2147483646 w 255"/>
                  <a:gd name="T49" fmla="*/ 2147483646 h 394"/>
                  <a:gd name="T50" fmla="*/ 2147483646 w 255"/>
                  <a:gd name="T51" fmla="*/ 2147483646 h 394"/>
                  <a:gd name="T52" fmla="*/ 2147483646 w 255"/>
                  <a:gd name="T53" fmla="*/ 2147483646 h 394"/>
                  <a:gd name="T54" fmla="*/ 2147483646 w 255"/>
                  <a:gd name="T55" fmla="*/ 2147483646 h 394"/>
                  <a:gd name="T56" fmla="*/ 2147483646 w 255"/>
                  <a:gd name="T57" fmla="*/ 2147483646 h 394"/>
                  <a:gd name="T58" fmla="*/ 2147483646 w 255"/>
                  <a:gd name="T59" fmla="*/ 2147483646 h 394"/>
                  <a:gd name="T60" fmla="*/ 2147483646 w 255"/>
                  <a:gd name="T61" fmla="*/ 2147483646 h 394"/>
                  <a:gd name="T62" fmla="*/ 2147483646 w 255"/>
                  <a:gd name="T63" fmla="*/ 2147483646 h 394"/>
                  <a:gd name="T64" fmla="*/ 2147483646 w 255"/>
                  <a:gd name="T65" fmla="*/ 2147483646 h 394"/>
                  <a:gd name="T66" fmla="*/ 2147483646 w 255"/>
                  <a:gd name="T67" fmla="*/ 2147483646 h 394"/>
                  <a:gd name="T68" fmla="*/ 2147483646 w 255"/>
                  <a:gd name="T69" fmla="*/ 2147483646 h 394"/>
                  <a:gd name="T70" fmla="*/ 2147483646 w 255"/>
                  <a:gd name="T71" fmla="*/ 2147483646 h 394"/>
                  <a:gd name="T72" fmla="*/ 2147483646 w 255"/>
                  <a:gd name="T73" fmla="*/ 2147483646 h 394"/>
                  <a:gd name="T74" fmla="*/ 2147483646 w 255"/>
                  <a:gd name="T75" fmla="*/ 2147483646 h 394"/>
                  <a:gd name="T76" fmla="*/ 2147483646 w 255"/>
                  <a:gd name="T77" fmla="*/ 2147483646 h 394"/>
                  <a:gd name="T78" fmla="*/ 2147483646 w 255"/>
                  <a:gd name="T79" fmla="*/ 2147483646 h 394"/>
                  <a:gd name="T80" fmla="*/ 2147483646 w 255"/>
                  <a:gd name="T81" fmla="*/ 2147483646 h 394"/>
                  <a:gd name="T82" fmla="*/ 2147483646 w 255"/>
                  <a:gd name="T83" fmla="*/ 2147483646 h 394"/>
                  <a:gd name="T84" fmla="*/ 2147483646 w 255"/>
                  <a:gd name="T85" fmla="*/ 2147483646 h 394"/>
                  <a:gd name="T86" fmla="*/ 2147483646 w 255"/>
                  <a:gd name="T87" fmla="*/ 2147483646 h 394"/>
                  <a:gd name="T88" fmla="*/ 2147483646 w 255"/>
                  <a:gd name="T89" fmla="*/ 2147483646 h 394"/>
                  <a:gd name="T90" fmla="*/ 2147483646 w 255"/>
                  <a:gd name="T91" fmla="*/ 2147483646 h 39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55" h="394">
                    <a:moveTo>
                      <a:pt x="247" y="53"/>
                    </a:moveTo>
                    <a:cubicBezTo>
                      <a:pt x="251" y="53"/>
                      <a:pt x="255" y="50"/>
                      <a:pt x="255" y="45"/>
                    </a:cubicBezTo>
                    <a:cubicBezTo>
                      <a:pt x="255" y="19"/>
                      <a:pt x="255" y="19"/>
                      <a:pt x="255" y="19"/>
                    </a:cubicBezTo>
                    <a:cubicBezTo>
                      <a:pt x="255" y="8"/>
                      <a:pt x="246" y="0"/>
                      <a:pt x="23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8"/>
                      <a:pt x="0" y="19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85"/>
                      <a:pt x="9" y="394"/>
                      <a:pt x="19" y="394"/>
                    </a:cubicBezTo>
                    <a:cubicBezTo>
                      <a:pt x="235" y="394"/>
                      <a:pt x="235" y="394"/>
                      <a:pt x="235" y="394"/>
                    </a:cubicBezTo>
                    <a:cubicBezTo>
                      <a:pt x="246" y="394"/>
                      <a:pt x="255" y="385"/>
                      <a:pt x="255" y="374"/>
                    </a:cubicBezTo>
                    <a:cubicBezTo>
                      <a:pt x="255" y="77"/>
                      <a:pt x="255" y="77"/>
                      <a:pt x="255" y="77"/>
                    </a:cubicBezTo>
                    <a:cubicBezTo>
                      <a:pt x="255" y="73"/>
                      <a:pt x="251" y="69"/>
                      <a:pt x="247" y="69"/>
                    </a:cubicBezTo>
                    <a:cubicBezTo>
                      <a:pt x="242" y="69"/>
                      <a:pt x="239" y="73"/>
                      <a:pt x="239" y="77"/>
                    </a:cubicBezTo>
                    <a:cubicBezTo>
                      <a:pt x="239" y="374"/>
                      <a:pt x="239" y="374"/>
                      <a:pt x="239" y="374"/>
                    </a:cubicBezTo>
                    <a:cubicBezTo>
                      <a:pt x="239" y="376"/>
                      <a:pt x="237" y="378"/>
                      <a:pt x="235" y="378"/>
                    </a:cubicBezTo>
                    <a:cubicBezTo>
                      <a:pt x="19" y="378"/>
                      <a:pt x="19" y="378"/>
                      <a:pt x="19" y="378"/>
                    </a:cubicBezTo>
                    <a:cubicBezTo>
                      <a:pt x="17" y="378"/>
                      <a:pt x="16" y="376"/>
                      <a:pt x="16" y="374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7"/>
                      <a:pt x="17" y="16"/>
                      <a:pt x="19" y="16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7" y="16"/>
                      <a:pt x="239" y="17"/>
                      <a:pt x="239" y="19"/>
                    </a:cubicBezTo>
                    <a:cubicBezTo>
                      <a:pt x="239" y="45"/>
                      <a:pt x="239" y="45"/>
                      <a:pt x="239" y="45"/>
                    </a:cubicBezTo>
                    <a:cubicBezTo>
                      <a:pt x="239" y="50"/>
                      <a:pt x="242" y="53"/>
                      <a:pt x="247" y="53"/>
                    </a:cubicBezTo>
                    <a:close/>
                    <a:moveTo>
                      <a:pt x="207" y="115"/>
                    </a:moveTo>
                    <a:cubicBezTo>
                      <a:pt x="199" y="115"/>
                      <a:pt x="193" y="121"/>
                      <a:pt x="193" y="129"/>
                    </a:cubicBezTo>
                    <a:cubicBezTo>
                      <a:pt x="193" y="137"/>
                      <a:pt x="199" y="143"/>
                      <a:pt x="207" y="143"/>
                    </a:cubicBezTo>
                    <a:cubicBezTo>
                      <a:pt x="215" y="143"/>
                      <a:pt x="221" y="137"/>
                      <a:pt x="221" y="129"/>
                    </a:cubicBezTo>
                    <a:cubicBezTo>
                      <a:pt x="221" y="121"/>
                      <a:pt x="215" y="115"/>
                      <a:pt x="207" y="115"/>
                    </a:cubicBezTo>
                    <a:close/>
                    <a:moveTo>
                      <a:pt x="207" y="47"/>
                    </a:moveTo>
                    <a:cubicBezTo>
                      <a:pt x="199" y="47"/>
                      <a:pt x="193" y="53"/>
                      <a:pt x="193" y="61"/>
                    </a:cubicBezTo>
                    <a:cubicBezTo>
                      <a:pt x="193" y="69"/>
                      <a:pt x="199" y="75"/>
                      <a:pt x="207" y="75"/>
                    </a:cubicBezTo>
                    <a:cubicBezTo>
                      <a:pt x="215" y="75"/>
                      <a:pt x="221" y="69"/>
                      <a:pt x="221" y="61"/>
                    </a:cubicBezTo>
                    <a:cubicBezTo>
                      <a:pt x="221" y="53"/>
                      <a:pt x="215" y="47"/>
                      <a:pt x="207" y="47"/>
                    </a:cubicBezTo>
                    <a:close/>
                    <a:moveTo>
                      <a:pt x="207" y="318"/>
                    </a:moveTo>
                    <a:cubicBezTo>
                      <a:pt x="199" y="318"/>
                      <a:pt x="193" y="325"/>
                      <a:pt x="193" y="332"/>
                    </a:cubicBezTo>
                    <a:cubicBezTo>
                      <a:pt x="193" y="340"/>
                      <a:pt x="199" y="346"/>
                      <a:pt x="207" y="346"/>
                    </a:cubicBezTo>
                    <a:cubicBezTo>
                      <a:pt x="215" y="346"/>
                      <a:pt x="221" y="340"/>
                      <a:pt x="221" y="332"/>
                    </a:cubicBezTo>
                    <a:cubicBezTo>
                      <a:pt x="221" y="325"/>
                      <a:pt x="215" y="318"/>
                      <a:pt x="207" y="318"/>
                    </a:cubicBezTo>
                    <a:close/>
                    <a:moveTo>
                      <a:pt x="207" y="183"/>
                    </a:moveTo>
                    <a:cubicBezTo>
                      <a:pt x="199" y="183"/>
                      <a:pt x="193" y="189"/>
                      <a:pt x="193" y="197"/>
                    </a:cubicBezTo>
                    <a:cubicBezTo>
                      <a:pt x="193" y="205"/>
                      <a:pt x="199" y="211"/>
                      <a:pt x="207" y="211"/>
                    </a:cubicBezTo>
                    <a:cubicBezTo>
                      <a:pt x="215" y="211"/>
                      <a:pt x="221" y="205"/>
                      <a:pt x="221" y="197"/>
                    </a:cubicBezTo>
                    <a:cubicBezTo>
                      <a:pt x="221" y="189"/>
                      <a:pt x="215" y="183"/>
                      <a:pt x="207" y="183"/>
                    </a:cubicBezTo>
                    <a:close/>
                    <a:moveTo>
                      <a:pt x="207" y="251"/>
                    </a:moveTo>
                    <a:cubicBezTo>
                      <a:pt x="199" y="251"/>
                      <a:pt x="193" y="257"/>
                      <a:pt x="193" y="265"/>
                    </a:cubicBezTo>
                    <a:cubicBezTo>
                      <a:pt x="193" y="272"/>
                      <a:pt x="199" y="279"/>
                      <a:pt x="207" y="279"/>
                    </a:cubicBezTo>
                    <a:cubicBezTo>
                      <a:pt x="215" y="279"/>
                      <a:pt x="221" y="272"/>
                      <a:pt x="221" y="265"/>
                    </a:cubicBezTo>
                    <a:cubicBezTo>
                      <a:pt x="221" y="257"/>
                      <a:pt x="215" y="251"/>
                      <a:pt x="207" y="251"/>
                    </a:cubicBezTo>
                    <a:close/>
                    <a:moveTo>
                      <a:pt x="178" y="57"/>
                    </a:moveTo>
                    <a:cubicBezTo>
                      <a:pt x="178" y="46"/>
                      <a:pt x="169" y="37"/>
                      <a:pt x="159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43" y="37"/>
                      <a:pt x="34" y="46"/>
                      <a:pt x="34" y="57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4" y="76"/>
                      <a:pt x="43" y="85"/>
                      <a:pt x="53" y="85"/>
                    </a:cubicBezTo>
                    <a:cubicBezTo>
                      <a:pt x="159" y="85"/>
                      <a:pt x="159" y="85"/>
                      <a:pt x="159" y="85"/>
                    </a:cubicBezTo>
                    <a:cubicBezTo>
                      <a:pt x="169" y="85"/>
                      <a:pt x="178" y="76"/>
                      <a:pt x="178" y="66"/>
                    </a:cubicBezTo>
                    <a:lnTo>
                      <a:pt x="178" y="57"/>
                    </a:lnTo>
                    <a:close/>
                    <a:moveTo>
                      <a:pt x="162" y="66"/>
                    </a:moveTo>
                    <a:cubicBezTo>
                      <a:pt x="162" y="68"/>
                      <a:pt x="160" y="69"/>
                      <a:pt x="159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1" y="69"/>
                      <a:pt x="50" y="68"/>
                      <a:pt x="50" y="66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55"/>
                      <a:pt x="51" y="53"/>
                      <a:pt x="53" y="53"/>
                    </a:cubicBezTo>
                    <a:cubicBezTo>
                      <a:pt x="159" y="53"/>
                      <a:pt x="159" y="53"/>
                      <a:pt x="159" y="53"/>
                    </a:cubicBezTo>
                    <a:cubicBezTo>
                      <a:pt x="160" y="53"/>
                      <a:pt x="162" y="55"/>
                      <a:pt x="162" y="57"/>
                    </a:cubicBezTo>
                    <a:lnTo>
                      <a:pt x="162" y="66"/>
                    </a:lnTo>
                    <a:close/>
                    <a:moveTo>
                      <a:pt x="178" y="125"/>
                    </a:moveTo>
                    <a:cubicBezTo>
                      <a:pt x="178" y="114"/>
                      <a:pt x="169" y="105"/>
                      <a:pt x="159" y="105"/>
                    </a:cubicBezTo>
                    <a:cubicBezTo>
                      <a:pt x="53" y="105"/>
                      <a:pt x="53" y="105"/>
                      <a:pt x="53" y="105"/>
                    </a:cubicBezTo>
                    <a:cubicBezTo>
                      <a:pt x="43" y="105"/>
                      <a:pt x="34" y="114"/>
                      <a:pt x="34" y="125"/>
                    </a:cubicBezTo>
                    <a:cubicBezTo>
                      <a:pt x="34" y="133"/>
                      <a:pt x="34" y="133"/>
                      <a:pt x="34" y="133"/>
                    </a:cubicBezTo>
                    <a:cubicBezTo>
                      <a:pt x="34" y="144"/>
                      <a:pt x="43" y="153"/>
                      <a:pt x="53" y="153"/>
                    </a:cubicBezTo>
                    <a:cubicBezTo>
                      <a:pt x="159" y="153"/>
                      <a:pt x="159" y="153"/>
                      <a:pt x="159" y="153"/>
                    </a:cubicBezTo>
                    <a:cubicBezTo>
                      <a:pt x="169" y="153"/>
                      <a:pt x="178" y="144"/>
                      <a:pt x="178" y="133"/>
                    </a:cubicBezTo>
                    <a:lnTo>
                      <a:pt x="178" y="125"/>
                    </a:lnTo>
                    <a:close/>
                    <a:moveTo>
                      <a:pt x="162" y="133"/>
                    </a:moveTo>
                    <a:cubicBezTo>
                      <a:pt x="162" y="135"/>
                      <a:pt x="160" y="137"/>
                      <a:pt x="159" y="137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51" y="137"/>
                      <a:pt x="50" y="135"/>
                      <a:pt x="50" y="133"/>
                    </a:cubicBezTo>
                    <a:cubicBezTo>
                      <a:pt x="50" y="125"/>
                      <a:pt x="50" y="125"/>
                      <a:pt x="50" y="125"/>
                    </a:cubicBezTo>
                    <a:cubicBezTo>
                      <a:pt x="50" y="123"/>
                      <a:pt x="51" y="121"/>
                      <a:pt x="53" y="121"/>
                    </a:cubicBezTo>
                    <a:cubicBezTo>
                      <a:pt x="159" y="121"/>
                      <a:pt x="159" y="121"/>
                      <a:pt x="159" y="121"/>
                    </a:cubicBezTo>
                    <a:cubicBezTo>
                      <a:pt x="160" y="121"/>
                      <a:pt x="162" y="123"/>
                      <a:pt x="162" y="125"/>
                    </a:cubicBezTo>
                    <a:lnTo>
                      <a:pt x="162" y="133"/>
                    </a:lnTo>
                    <a:close/>
                    <a:moveTo>
                      <a:pt x="178" y="260"/>
                    </a:moveTo>
                    <a:cubicBezTo>
                      <a:pt x="178" y="249"/>
                      <a:pt x="169" y="241"/>
                      <a:pt x="159" y="241"/>
                    </a:cubicBezTo>
                    <a:cubicBezTo>
                      <a:pt x="53" y="241"/>
                      <a:pt x="53" y="241"/>
                      <a:pt x="53" y="241"/>
                    </a:cubicBezTo>
                    <a:cubicBezTo>
                      <a:pt x="43" y="241"/>
                      <a:pt x="34" y="249"/>
                      <a:pt x="34" y="260"/>
                    </a:cubicBezTo>
                    <a:cubicBezTo>
                      <a:pt x="34" y="269"/>
                      <a:pt x="34" y="269"/>
                      <a:pt x="34" y="269"/>
                    </a:cubicBezTo>
                    <a:cubicBezTo>
                      <a:pt x="34" y="280"/>
                      <a:pt x="43" y="288"/>
                      <a:pt x="53" y="288"/>
                    </a:cubicBezTo>
                    <a:cubicBezTo>
                      <a:pt x="159" y="288"/>
                      <a:pt x="159" y="288"/>
                      <a:pt x="159" y="288"/>
                    </a:cubicBezTo>
                    <a:cubicBezTo>
                      <a:pt x="169" y="288"/>
                      <a:pt x="178" y="280"/>
                      <a:pt x="178" y="269"/>
                    </a:cubicBezTo>
                    <a:lnTo>
                      <a:pt x="178" y="260"/>
                    </a:lnTo>
                    <a:close/>
                    <a:moveTo>
                      <a:pt x="162" y="269"/>
                    </a:moveTo>
                    <a:cubicBezTo>
                      <a:pt x="162" y="271"/>
                      <a:pt x="160" y="272"/>
                      <a:pt x="159" y="272"/>
                    </a:cubicBezTo>
                    <a:cubicBezTo>
                      <a:pt x="53" y="272"/>
                      <a:pt x="53" y="272"/>
                      <a:pt x="53" y="272"/>
                    </a:cubicBezTo>
                    <a:cubicBezTo>
                      <a:pt x="51" y="272"/>
                      <a:pt x="50" y="271"/>
                      <a:pt x="50" y="269"/>
                    </a:cubicBezTo>
                    <a:cubicBezTo>
                      <a:pt x="50" y="260"/>
                      <a:pt x="50" y="260"/>
                      <a:pt x="50" y="260"/>
                    </a:cubicBezTo>
                    <a:cubicBezTo>
                      <a:pt x="50" y="258"/>
                      <a:pt x="51" y="257"/>
                      <a:pt x="53" y="257"/>
                    </a:cubicBezTo>
                    <a:cubicBezTo>
                      <a:pt x="159" y="257"/>
                      <a:pt x="159" y="257"/>
                      <a:pt x="159" y="257"/>
                    </a:cubicBezTo>
                    <a:cubicBezTo>
                      <a:pt x="160" y="257"/>
                      <a:pt x="162" y="258"/>
                      <a:pt x="162" y="260"/>
                    </a:cubicBezTo>
                    <a:lnTo>
                      <a:pt x="162" y="269"/>
                    </a:lnTo>
                    <a:close/>
                    <a:moveTo>
                      <a:pt x="178" y="192"/>
                    </a:moveTo>
                    <a:cubicBezTo>
                      <a:pt x="178" y="182"/>
                      <a:pt x="169" y="173"/>
                      <a:pt x="159" y="173"/>
                    </a:cubicBezTo>
                    <a:cubicBezTo>
                      <a:pt x="53" y="173"/>
                      <a:pt x="53" y="173"/>
                      <a:pt x="53" y="173"/>
                    </a:cubicBezTo>
                    <a:cubicBezTo>
                      <a:pt x="43" y="173"/>
                      <a:pt x="34" y="182"/>
                      <a:pt x="34" y="192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34" y="212"/>
                      <a:pt x="43" y="221"/>
                      <a:pt x="53" y="221"/>
                    </a:cubicBezTo>
                    <a:cubicBezTo>
                      <a:pt x="159" y="221"/>
                      <a:pt x="159" y="221"/>
                      <a:pt x="159" y="221"/>
                    </a:cubicBezTo>
                    <a:cubicBezTo>
                      <a:pt x="169" y="221"/>
                      <a:pt x="178" y="212"/>
                      <a:pt x="178" y="201"/>
                    </a:cubicBezTo>
                    <a:lnTo>
                      <a:pt x="178" y="192"/>
                    </a:lnTo>
                    <a:close/>
                    <a:moveTo>
                      <a:pt x="162" y="201"/>
                    </a:moveTo>
                    <a:cubicBezTo>
                      <a:pt x="162" y="203"/>
                      <a:pt x="160" y="205"/>
                      <a:pt x="159" y="205"/>
                    </a:cubicBezTo>
                    <a:cubicBezTo>
                      <a:pt x="53" y="205"/>
                      <a:pt x="53" y="205"/>
                      <a:pt x="53" y="205"/>
                    </a:cubicBezTo>
                    <a:cubicBezTo>
                      <a:pt x="51" y="205"/>
                      <a:pt x="50" y="203"/>
                      <a:pt x="50" y="201"/>
                    </a:cubicBezTo>
                    <a:cubicBezTo>
                      <a:pt x="50" y="192"/>
                      <a:pt x="50" y="192"/>
                      <a:pt x="50" y="192"/>
                    </a:cubicBezTo>
                    <a:cubicBezTo>
                      <a:pt x="50" y="190"/>
                      <a:pt x="51" y="189"/>
                      <a:pt x="53" y="189"/>
                    </a:cubicBezTo>
                    <a:cubicBezTo>
                      <a:pt x="159" y="189"/>
                      <a:pt x="159" y="189"/>
                      <a:pt x="159" y="189"/>
                    </a:cubicBezTo>
                    <a:cubicBezTo>
                      <a:pt x="160" y="189"/>
                      <a:pt x="162" y="190"/>
                      <a:pt x="162" y="192"/>
                    </a:cubicBezTo>
                    <a:lnTo>
                      <a:pt x="162" y="201"/>
                    </a:lnTo>
                    <a:close/>
                    <a:moveTo>
                      <a:pt x="159" y="309"/>
                    </a:moveTo>
                    <a:cubicBezTo>
                      <a:pt x="53" y="309"/>
                      <a:pt x="53" y="309"/>
                      <a:pt x="53" y="309"/>
                    </a:cubicBezTo>
                    <a:cubicBezTo>
                      <a:pt x="43" y="309"/>
                      <a:pt x="34" y="317"/>
                      <a:pt x="34" y="328"/>
                    </a:cubicBezTo>
                    <a:cubicBezTo>
                      <a:pt x="34" y="337"/>
                      <a:pt x="34" y="337"/>
                      <a:pt x="34" y="337"/>
                    </a:cubicBezTo>
                    <a:cubicBezTo>
                      <a:pt x="34" y="348"/>
                      <a:pt x="43" y="356"/>
                      <a:pt x="53" y="356"/>
                    </a:cubicBezTo>
                    <a:cubicBezTo>
                      <a:pt x="159" y="356"/>
                      <a:pt x="159" y="356"/>
                      <a:pt x="159" y="356"/>
                    </a:cubicBezTo>
                    <a:cubicBezTo>
                      <a:pt x="169" y="356"/>
                      <a:pt x="178" y="348"/>
                      <a:pt x="178" y="337"/>
                    </a:cubicBezTo>
                    <a:cubicBezTo>
                      <a:pt x="178" y="328"/>
                      <a:pt x="178" y="328"/>
                      <a:pt x="178" y="328"/>
                    </a:cubicBezTo>
                    <a:cubicBezTo>
                      <a:pt x="178" y="317"/>
                      <a:pt x="169" y="309"/>
                      <a:pt x="159" y="309"/>
                    </a:cubicBezTo>
                    <a:close/>
                    <a:moveTo>
                      <a:pt x="162" y="337"/>
                    </a:moveTo>
                    <a:cubicBezTo>
                      <a:pt x="162" y="339"/>
                      <a:pt x="160" y="340"/>
                      <a:pt x="159" y="340"/>
                    </a:cubicBezTo>
                    <a:cubicBezTo>
                      <a:pt x="53" y="340"/>
                      <a:pt x="53" y="340"/>
                      <a:pt x="53" y="340"/>
                    </a:cubicBezTo>
                    <a:cubicBezTo>
                      <a:pt x="51" y="340"/>
                      <a:pt x="50" y="339"/>
                      <a:pt x="50" y="337"/>
                    </a:cubicBezTo>
                    <a:cubicBezTo>
                      <a:pt x="50" y="328"/>
                      <a:pt x="50" y="328"/>
                      <a:pt x="50" y="328"/>
                    </a:cubicBezTo>
                    <a:cubicBezTo>
                      <a:pt x="50" y="326"/>
                      <a:pt x="51" y="325"/>
                      <a:pt x="53" y="325"/>
                    </a:cubicBezTo>
                    <a:cubicBezTo>
                      <a:pt x="159" y="325"/>
                      <a:pt x="159" y="325"/>
                      <a:pt x="159" y="325"/>
                    </a:cubicBezTo>
                    <a:cubicBezTo>
                      <a:pt x="160" y="325"/>
                      <a:pt x="162" y="326"/>
                      <a:pt x="162" y="328"/>
                    </a:cubicBezTo>
                    <a:lnTo>
                      <a:pt x="162" y="337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8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3" name="Freeform 3">
                <a:extLst>
                  <a:ext uri="{FF2B5EF4-FFF2-40B4-BE49-F238E27FC236}">
                    <a16:creationId xmlns:a16="http://schemas.microsoft.com/office/drawing/2014/main" id="{4994CC89-8D18-8959-6582-E6351E297EE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018100" y="3698775"/>
                <a:ext cx="551394" cy="649857"/>
              </a:xfrm>
              <a:custGeom>
                <a:avLst/>
                <a:gdLst>
                  <a:gd name="T0" fmla="*/ 2147483646 w 296"/>
                  <a:gd name="T1" fmla="*/ 2147483646 h 349"/>
                  <a:gd name="T2" fmla="*/ 2147483646 w 296"/>
                  <a:gd name="T3" fmla="*/ 2147483646 h 349"/>
                  <a:gd name="T4" fmla="*/ 2147483646 w 296"/>
                  <a:gd name="T5" fmla="*/ 2147483646 h 349"/>
                  <a:gd name="T6" fmla="*/ 2147483646 w 296"/>
                  <a:gd name="T7" fmla="*/ 0 h 349"/>
                  <a:gd name="T8" fmla="*/ 0 w 296"/>
                  <a:gd name="T9" fmla="*/ 2147483646 h 349"/>
                  <a:gd name="T10" fmla="*/ 0 w 296"/>
                  <a:gd name="T11" fmla="*/ 2147483646 h 349"/>
                  <a:gd name="T12" fmla="*/ 0 w 296"/>
                  <a:gd name="T13" fmla="*/ 2147483646 h 349"/>
                  <a:gd name="T14" fmla="*/ 0 w 296"/>
                  <a:gd name="T15" fmla="*/ 2147483646 h 349"/>
                  <a:gd name="T16" fmla="*/ 2147483646 w 296"/>
                  <a:gd name="T17" fmla="*/ 2147483646 h 349"/>
                  <a:gd name="T18" fmla="*/ 2147483646 w 296"/>
                  <a:gd name="T19" fmla="*/ 2147483646 h 349"/>
                  <a:gd name="T20" fmla="*/ 2147483646 w 296"/>
                  <a:gd name="T21" fmla="*/ 2147483646 h 349"/>
                  <a:gd name="T22" fmla="*/ 2147483646 w 296"/>
                  <a:gd name="T23" fmla="*/ 2147483646 h 349"/>
                  <a:gd name="T24" fmla="*/ 2147483646 w 296"/>
                  <a:gd name="T25" fmla="*/ 2147483646 h 349"/>
                  <a:gd name="T26" fmla="*/ 2147483646 w 296"/>
                  <a:gd name="T27" fmla="*/ 2147483646 h 349"/>
                  <a:gd name="T28" fmla="*/ 2147483646 w 296"/>
                  <a:gd name="T29" fmla="*/ 2147483646 h 349"/>
                  <a:gd name="T30" fmla="*/ 2147483646 w 296"/>
                  <a:gd name="T31" fmla="*/ 2147483646 h 349"/>
                  <a:gd name="T32" fmla="*/ 2147483646 w 296"/>
                  <a:gd name="T33" fmla="*/ 2147483646 h 349"/>
                  <a:gd name="T34" fmla="*/ 2147483646 w 296"/>
                  <a:gd name="T35" fmla="*/ 2147483646 h 349"/>
                  <a:gd name="T36" fmla="*/ 2147483646 w 296"/>
                  <a:gd name="T37" fmla="*/ 2147483646 h 349"/>
                  <a:gd name="T38" fmla="*/ 2147483646 w 296"/>
                  <a:gd name="T39" fmla="*/ 2147483646 h 349"/>
                  <a:gd name="T40" fmla="*/ 2147483646 w 296"/>
                  <a:gd name="T41" fmla="*/ 2147483646 h 349"/>
                  <a:gd name="T42" fmla="*/ 2147483646 w 296"/>
                  <a:gd name="T43" fmla="*/ 2147483646 h 349"/>
                  <a:gd name="T44" fmla="*/ 2147483646 w 296"/>
                  <a:gd name="T45" fmla="*/ 2147483646 h 349"/>
                  <a:gd name="T46" fmla="*/ 2147483646 w 296"/>
                  <a:gd name="T47" fmla="*/ 2147483646 h 349"/>
                  <a:gd name="T48" fmla="*/ 2147483646 w 296"/>
                  <a:gd name="T49" fmla="*/ 2147483646 h 349"/>
                  <a:gd name="T50" fmla="*/ 2147483646 w 296"/>
                  <a:gd name="T51" fmla="*/ 2147483646 h 34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96" h="349">
                    <a:moveTo>
                      <a:pt x="288" y="106"/>
                    </a:moveTo>
                    <a:cubicBezTo>
                      <a:pt x="293" y="106"/>
                      <a:pt x="296" y="103"/>
                      <a:pt x="296" y="98"/>
                    </a:cubicBezTo>
                    <a:cubicBezTo>
                      <a:pt x="296" y="53"/>
                      <a:pt x="296" y="53"/>
                      <a:pt x="296" y="53"/>
                    </a:cubicBezTo>
                    <a:cubicBezTo>
                      <a:pt x="296" y="18"/>
                      <a:pt x="248" y="0"/>
                      <a:pt x="148" y="0"/>
                    </a:cubicBezTo>
                    <a:cubicBezTo>
                      <a:pt x="48" y="0"/>
                      <a:pt x="0" y="18"/>
                      <a:pt x="0" y="53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5"/>
                      <a:pt x="0" y="56"/>
                      <a:pt x="0" y="56"/>
                    </a:cubicBezTo>
                    <a:cubicBezTo>
                      <a:pt x="0" y="286"/>
                      <a:pt x="0" y="286"/>
                      <a:pt x="0" y="286"/>
                    </a:cubicBezTo>
                    <a:cubicBezTo>
                      <a:pt x="0" y="327"/>
                      <a:pt x="50" y="349"/>
                      <a:pt x="148" y="349"/>
                    </a:cubicBezTo>
                    <a:cubicBezTo>
                      <a:pt x="242" y="349"/>
                      <a:pt x="296" y="326"/>
                      <a:pt x="296" y="286"/>
                    </a:cubicBezTo>
                    <a:cubicBezTo>
                      <a:pt x="296" y="130"/>
                      <a:pt x="296" y="130"/>
                      <a:pt x="296" y="130"/>
                    </a:cubicBezTo>
                    <a:cubicBezTo>
                      <a:pt x="296" y="126"/>
                      <a:pt x="293" y="122"/>
                      <a:pt x="288" y="122"/>
                    </a:cubicBezTo>
                    <a:cubicBezTo>
                      <a:pt x="284" y="122"/>
                      <a:pt x="280" y="126"/>
                      <a:pt x="280" y="130"/>
                    </a:cubicBezTo>
                    <a:cubicBezTo>
                      <a:pt x="280" y="286"/>
                      <a:pt x="280" y="286"/>
                      <a:pt x="280" y="286"/>
                    </a:cubicBezTo>
                    <a:cubicBezTo>
                      <a:pt x="280" y="315"/>
                      <a:pt x="230" y="333"/>
                      <a:pt x="148" y="333"/>
                    </a:cubicBezTo>
                    <a:cubicBezTo>
                      <a:pt x="88" y="333"/>
                      <a:pt x="16" y="325"/>
                      <a:pt x="16" y="286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37" y="99"/>
                      <a:pt x="81" y="106"/>
                      <a:pt x="148" y="106"/>
                    </a:cubicBezTo>
                    <a:cubicBezTo>
                      <a:pt x="215" y="106"/>
                      <a:pt x="259" y="99"/>
                      <a:pt x="280" y="83"/>
                    </a:cubicBezTo>
                    <a:cubicBezTo>
                      <a:pt x="280" y="98"/>
                      <a:pt x="280" y="98"/>
                      <a:pt x="280" y="98"/>
                    </a:cubicBezTo>
                    <a:cubicBezTo>
                      <a:pt x="280" y="103"/>
                      <a:pt x="284" y="106"/>
                      <a:pt x="288" y="106"/>
                    </a:cubicBezTo>
                    <a:close/>
                    <a:moveTo>
                      <a:pt x="148" y="90"/>
                    </a:moveTo>
                    <a:cubicBezTo>
                      <a:pt x="63" y="90"/>
                      <a:pt x="16" y="77"/>
                      <a:pt x="16" y="53"/>
                    </a:cubicBezTo>
                    <a:cubicBezTo>
                      <a:pt x="16" y="30"/>
                      <a:pt x="63" y="16"/>
                      <a:pt x="148" y="16"/>
                    </a:cubicBezTo>
                    <a:cubicBezTo>
                      <a:pt x="232" y="16"/>
                      <a:pt x="280" y="30"/>
                      <a:pt x="280" y="53"/>
                    </a:cubicBezTo>
                    <a:cubicBezTo>
                      <a:pt x="280" y="77"/>
                      <a:pt x="233" y="90"/>
                      <a:pt x="148" y="9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8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4" name="왼쪽/오른쪽 화살표 76">
              <a:extLst>
                <a:ext uri="{FF2B5EF4-FFF2-40B4-BE49-F238E27FC236}">
                  <a16:creationId xmlns:a16="http://schemas.microsoft.com/office/drawing/2014/main" id="{682903BF-87B6-5350-6607-EBC4FDF816D6}"/>
                </a:ext>
              </a:extLst>
            </p:cNvPr>
            <p:cNvSpPr/>
            <p:nvPr/>
          </p:nvSpPr>
          <p:spPr>
            <a:xfrm rot="12172300" flipV="1">
              <a:off x="6231712" y="4835549"/>
              <a:ext cx="1571692" cy="183777"/>
            </a:xfrm>
            <a:prstGeom prst="leftRightArrow">
              <a:avLst>
                <a:gd name="adj1" fmla="val 23322"/>
                <a:gd name="adj2" fmla="val 54209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B0AB7EC0-3648-B1AE-5721-1F0EC80F7072}"/>
                </a:ext>
              </a:extLst>
            </p:cNvPr>
            <p:cNvSpPr txBox="1"/>
            <p:nvPr/>
          </p:nvSpPr>
          <p:spPr>
            <a:xfrm>
              <a:off x="7863313" y="6392431"/>
              <a:ext cx="18387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固件升级、导航</a:t>
              </a:r>
              <a:endPara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3E89E46A-2B41-8FAA-0BF9-7E66559998FD}"/>
                </a:ext>
              </a:extLst>
            </p:cNvPr>
            <p:cNvSpPr txBox="1"/>
            <p:nvPr/>
          </p:nvSpPr>
          <p:spPr>
            <a:xfrm rot="1887059">
              <a:off x="6739934" y="4749043"/>
              <a:ext cx="8851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solidFill>
                    <a:schemeClr val="bg1"/>
                  </a:solidFill>
                </a:rPr>
                <a:t>Ipsec</a:t>
              </a:r>
              <a:r>
                <a:rPr lang="zh-CN" altLang="en-US" sz="1100" dirty="0">
                  <a:solidFill>
                    <a:schemeClr val="bg1"/>
                  </a:solidFill>
                </a:rPr>
                <a:t>通道</a:t>
              </a: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C6780C97-7E8D-4D94-6B38-525ADD0649A8}"/>
                </a:ext>
              </a:extLst>
            </p:cNvPr>
            <p:cNvSpPr txBox="1"/>
            <p:nvPr/>
          </p:nvSpPr>
          <p:spPr>
            <a:xfrm rot="1606364">
              <a:off x="6621812" y="4977497"/>
              <a:ext cx="7118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/>
                  </a:solidFill>
                </a:rPr>
                <a:t>APN2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9" name="矩形 168">
            <a:extLst>
              <a:ext uri="{FF2B5EF4-FFF2-40B4-BE49-F238E27FC236}">
                <a16:creationId xmlns:a16="http://schemas.microsoft.com/office/drawing/2014/main" id="{708E205B-DED2-5894-BCDF-03BD463EF3CB}"/>
              </a:ext>
            </a:extLst>
          </p:cNvPr>
          <p:cNvSpPr/>
          <p:nvPr/>
        </p:nvSpPr>
        <p:spPr>
          <a:xfrm>
            <a:off x="1054438" y="5336632"/>
            <a:ext cx="9952409" cy="1226449"/>
          </a:xfrm>
          <a:prstGeom prst="rect">
            <a:avLst/>
          </a:prstGeom>
          <a:solidFill>
            <a:srgbClr val="FFF2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schemeClr val="tx1"/>
              </a:solidFill>
            </a:endParaRPr>
          </a:p>
        </p:txBody>
      </p:sp>
      <p:sp>
        <p:nvSpPr>
          <p:cNvPr id="170" name="TextBox 44">
            <a:extLst>
              <a:ext uri="{FF2B5EF4-FFF2-40B4-BE49-F238E27FC236}">
                <a16:creationId xmlns:a16="http://schemas.microsoft.com/office/drawing/2014/main" id="{0044C067-62E2-D3D4-4E91-F156D639A997}"/>
              </a:ext>
            </a:extLst>
          </p:cNvPr>
          <p:cNvSpPr txBox="1"/>
          <p:nvPr/>
        </p:nvSpPr>
        <p:spPr>
          <a:xfrm>
            <a:off x="1281465" y="5417526"/>
            <a:ext cx="9061288" cy="1091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zh-CN" sz="1399" dirty="0">
                <a:latin typeface="+mn-ea"/>
              </a:rPr>
              <a:t>APN1</a:t>
            </a:r>
            <a:r>
              <a:rPr lang="zh-CN" altLang="en-US" sz="1399" dirty="0">
                <a:latin typeface="+mn-ea"/>
              </a:rPr>
              <a:t>：车辆远控，</a:t>
            </a:r>
            <a:r>
              <a:rPr lang="en-US" altLang="zh-CN" sz="1399" dirty="0">
                <a:latin typeface="+mn-ea"/>
              </a:rPr>
              <a:t>APN1</a:t>
            </a:r>
            <a:r>
              <a:rPr lang="zh-CN" altLang="en-US" sz="1399" dirty="0">
                <a:latin typeface="+mn-ea"/>
              </a:rPr>
              <a:t>：车控，内网访问，支持物理专线或公网加密隧道方式连接运营商及白名单配置</a:t>
            </a:r>
            <a:endParaRPr lang="en-US" altLang="zh-CN" sz="1399" dirty="0">
              <a:latin typeface="+mn-ea"/>
            </a:endParaRPr>
          </a:p>
          <a:p>
            <a:pPr marL="285464" indent="-285464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zh-CN" sz="1399" dirty="0">
                <a:latin typeface="+mn-ea"/>
              </a:rPr>
              <a:t>APN2</a:t>
            </a:r>
            <a:r>
              <a:rPr lang="zh-CN" altLang="en-US" sz="1399" dirty="0">
                <a:latin typeface="+mn-ea"/>
              </a:rPr>
              <a:t>：固件升级、导航等，互联网访问，从欧洲</a:t>
            </a:r>
            <a:r>
              <a:rPr lang="en-US" altLang="zh-CN" sz="1399" dirty="0">
                <a:latin typeface="+mn-ea"/>
              </a:rPr>
              <a:t>PGW</a:t>
            </a:r>
            <a:r>
              <a:rPr lang="zh-CN" altLang="en-US" sz="1399" dirty="0">
                <a:latin typeface="+mn-ea"/>
              </a:rPr>
              <a:t>出互联网</a:t>
            </a:r>
            <a:endParaRPr lang="en-US" altLang="zh-CN" sz="1399" dirty="0">
              <a:latin typeface="+mn-ea"/>
            </a:endParaRPr>
          </a:p>
          <a:p>
            <a:pPr marL="285464" indent="-285464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zh-CN" sz="1399" dirty="0">
                <a:latin typeface="+mn-ea"/>
              </a:rPr>
              <a:t>APN3</a:t>
            </a:r>
            <a:r>
              <a:rPr lang="zh-CN" altLang="en-US" sz="1399" dirty="0">
                <a:latin typeface="+mn-ea"/>
              </a:rPr>
              <a:t>：应用娱乐，互联网访问，从欧洲</a:t>
            </a:r>
            <a:r>
              <a:rPr lang="en-US" altLang="zh-CN" sz="1399" dirty="0">
                <a:latin typeface="+mn-ea"/>
              </a:rPr>
              <a:t>PGW</a:t>
            </a:r>
            <a:r>
              <a:rPr lang="zh-CN" altLang="en-US" sz="1399" dirty="0">
                <a:latin typeface="+mn-ea"/>
              </a:rPr>
              <a:t>出互联网</a:t>
            </a:r>
            <a:endParaRPr lang="en-US" altLang="zh-CN" sz="1399" dirty="0">
              <a:latin typeface="+mn-ea"/>
            </a:endParaRPr>
          </a:p>
          <a:p>
            <a:pPr marL="285464" indent="-285464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1399" dirty="0">
                <a:latin typeface="+mn-ea"/>
              </a:rPr>
              <a:t>提供平台连接管理及</a:t>
            </a:r>
            <a:r>
              <a:rPr lang="en-US" altLang="zh-CN" sz="1399" dirty="0">
                <a:latin typeface="+mn-ea"/>
              </a:rPr>
              <a:t>API</a:t>
            </a:r>
            <a:r>
              <a:rPr lang="zh-CN" altLang="en-US" sz="1399" dirty="0">
                <a:latin typeface="+mn-ea"/>
              </a:rPr>
              <a:t>接口</a:t>
            </a:r>
            <a:endParaRPr lang="en-US" altLang="zh-CN" sz="1399" dirty="0">
              <a:latin typeface="+mn-ea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772C118E-FA47-B286-D8A5-0E2B2F487B30}"/>
              </a:ext>
            </a:extLst>
          </p:cNvPr>
          <p:cNvSpPr/>
          <p:nvPr/>
        </p:nvSpPr>
        <p:spPr>
          <a:xfrm>
            <a:off x="253080" y="256307"/>
            <a:ext cx="8981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企业海外合作案例</a:t>
            </a:r>
            <a:r>
              <a: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国内某车企以色列车联网项目</a:t>
            </a:r>
          </a:p>
        </p:txBody>
      </p:sp>
    </p:spTree>
    <p:extLst>
      <p:ext uri="{BB962C8B-B14F-4D97-AF65-F5344CB8AC3E}">
        <p14:creationId xmlns:p14="http://schemas.microsoft.com/office/powerpoint/2010/main" val="3576616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0777" y="2799968"/>
            <a:ext cx="318833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50670" algn="l"/>
              </a:tabLst>
            </a:pPr>
            <a:r>
              <a:rPr sz="6400" b="1" spc="-5" dirty="0">
                <a:solidFill>
                  <a:srgbClr val="F1F1F1"/>
                </a:solidFill>
                <a:latin typeface="Microsoft YaHei"/>
                <a:cs typeface="Microsoft YaHei"/>
              </a:rPr>
              <a:t>谢	谢！</a:t>
            </a:r>
            <a:endParaRPr sz="6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1580388" y="1226819"/>
              <a:ext cx="9906000" cy="3019425"/>
            </a:xfrm>
            <a:custGeom>
              <a:avLst/>
              <a:gdLst/>
              <a:ahLst/>
              <a:cxnLst/>
              <a:rect l="l" t="t" r="r" b="b"/>
              <a:pathLst>
                <a:path w="9906000" h="3019425">
                  <a:moveTo>
                    <a:pt x="9906000" y="1854454"/>
                  </a:moveTo>
                  <a:lnTo>
                    <a:pt x="9901263" y="1807514"/>
                  </a:lnTo>
                  <a:lnTo>
                    <a:pt x="9887687" y="1763788"/>
                  </a:lnTo>
                  <a:lnTo>
                    <a:pt x="9866224" y="1724228"/>
                  </a:lnTo>
                  <a:lnTo>
                    <a:pt x="9837776" y="1689760"/>
                  </a:lnTo>
                  <a:lnTo>
                    <a:pt x="9803308" y="1661312"/>
                  </a:lnTo>
                  <a:lnTo>
                    <a:pt x="9763747" y="1639849"/>
                  </a:lnTo>
                  <a:lnTo>
                    <a:pt x="9720021" y="1626273"/>
                  </a:lnTo>
                  <a:lnTo>
                    <a:pt x="9673082" y="1621536"/>
                  </a:lnTo>
                  <a:lnTo>
                    <a:pt x="232918" y="1621536"/>
                  </a:lnTo>
                  <a:lnTo>
                    <a:pt x="185966" y="1626273"/>
                  </a:lnTo>
                  <a:lnTo>
                    <a:pt x="142240" y="1639849"/>
                  </a:lnTo>
                  <a:lnTo>
                    <a:pt x="102679" y="1661312"/>
                  </a:lnTo>
                  <a:lnTo>
                    <a:pt x="68211" y="1689760"/>
                  </a:lnTo>
                  <a:lnTo>
                    <a:pt x="39763" y="1724228"/>
                  </a:lnTo>
                  <a:lnTo>
                    <a:pt x="18300" y="1763788"/>
                  </a:lnTo>
                  <a:lnTo>
                    <a:pt x="4724" y="1807514"/>
                  </a:lnTo>
                  <a:lnTo>
                    <a:pt x="0" y="1854454"/>
                  </a:lnTo>
                  <a:lnTo>
                    <a:pt x="0" y="2786126"/>
                  </a:lnTo>
                  <a:lnTo>
                    <a:pt x="4724" y="2833078"/>
                  </a:lnTo>
                  <a:lnTo>
                    <a:pt x="18300" y="2876804"/>
                  </a:lnTo>
                  <a:lnTo>
                    <a:pt x="39763" y="2916364"/>
                  </a:lnTo>
                  <a:lnTo>
                    <a:pt x="68211" y="2950832"/>
                  </a:lnTo>
                  <a:lnTo>
                    <a:pt x="102679" y="2979280"/>
                  </a:lnTo>
                  <a:lnTo>
                    <a:pt x="142240" y="3000743"/>
                  </a:lnTo>
                  <a:lnTo>
                    <a:pt x="185966" y="3014319"/>
                  </a:lnTo>
                  <a:lnTo>
                    <a:pt x="232918" y="3019044"/>
                  </a:lnTo>
                  <a:lnTo>
                    <a:pt x="9673082" y="3019044"/>
                  </a:lnTo>
                  <a:lnTo>
                    <a:pt x="9720021" y="3014319"/>
                  </a:lnTo>
                  <a:lnTo>
                    <a:pt x="9763747" y="3000743"/>
                  </a:lnTo>
                  <a:lnTo>
                    <a:pt x="9803308" y="2979280"/>
                  </a:lnTo>
                  <a:lnTo>
                    <a:pt x="9837776" y="2950832"/>
                  </a:lnTo>
                  <a:lnTo>
                    <a:pt x="9866224" y="2916364"/>
                  </a:lnTo>
                  <a:lnTo>
                    <a:pt x="9887687" y="2876804"/>
                  </a:lnTo>
                  <a:lnTo>
                    <a:pt x="9901263" y="2833078"/>
                  </a:lnTo>
                  <a:lnTo>
                    <a:pt x="9906000" y="2786126"/>
                  </a:lnTo>
                  <a:lnTo>
                    <a:pt x="9906000" y="1854454"/>
                  </a:lnTo>
                  <a:close/>
                </a:path>
                <a:path w="9906000" h="3019425">
                  <a:moveTo>
                    <a:pt x="9906000" y="232918"/>
                  </a:moveTo>
                  <a:lnTo>
                    <a:pt x="9901263" y="185978"/>
                  </a:lnTo>
                  <a:lnTo>
                    <a:pt x="9887687" y="142252"/>
                  </a:lnTo>
                  <a:lnTo>
                    <a:pt x="9866224" y="102692"/>
                  </a:lnTo>
                  <a:lnTo>
                    <a:pt x="9837776" y="68224"/>
                  </a:lnTo>
                  <a:lnTo>
                    <a:pt x="9803308" y="39776"/>
                  </a:lnTo>
                  <a:lnTo>
                    <a:pt x="9763747" y="18313"/>
                  </a:lnTo>
                  <a:lnTo>
                    <a:pt x="9720021" y="4737"/>
                  </a:lnTo>
                  <a:lnTo>
                    <a:pt x="9673082" y="0"/>
                  </a:lnTo>
                  <a:lnTo>
                    <a:pt x="232918" y="0"/>
                  </a:lnTo>
                  <a:lnTo>
                    <a:pt x="185966" y="4737"/>
                  </a:lnTo>
                  <a:lnTo>
                    <a:pt x="142240" y="18313"/>
                  </a:lnTo>
                  <a:lnTo>
                    <a:pt x="102679" y="39776"/>
                  </a:lnTo>
                  <a:lnTo>
                    <a:pt x="68211" y="68224"/>
                  </a:lnTo>
                  <a:lnTo>
                    <a:pt x="39763" y="102692"/>
                  </a:lnTo>
                  <a:lnTo>
                    <a:pt x="18300" y="142252"/>
                  </a:lnTo>
                  <a:lnTo>
                    <a:pt x="4724" y="185978"/>
                  </a:lnTo>
                  <a:lnTo>
                    <a:pt x="0" y="232918"/>
                  </a:lnTo>
                  <a:lnTo>
                    <a:pt x="0" y="1164590"/>
                  </a:lnTo>
                  <a:lnTo>
                    <a:pt x="4724" y="1211541"/>
                  </a:lnTo>
                  <a:lnTo>
                    <a:pt x="18300" y="1255268"/>
                  </a:lnTo>
                  <a:lnTo>
                    <a:pt x="39763" y="1294828"/>
                  </a:lnTo>
                  <a:lnTo>
                    <a:pt x="68211" y="1329296"/>
                  </a:lnTo>
                  <a:lnTo>
                    <a:pt x="102679" y="1357744"/>
                  </a:lnTo>
                  <a:lnTo>
                    <a:pt x="142240" y="1379207"/>
                  </a:lnTo>
                  <a:lnTo>
                    <a:pt x="185966" y="1392783"/>
                  </a:lnTo>
                  <a:lnTo>
                    <a:pt x="232918" y="1397508"/>
                  </a:lnTo>
                  <a:lnTo>
                    <a:pt x="9673082" y="1397508"/>
                  </a:lnTo>
                  <a:lnTo>
                    <a:pt x="9720021" y="1392783"/>
                  </a:lnTo>
                  <a:lnTo>
                    <a:pt x="9763747" y="1379207"/>
                  </a:lnTo>
                  <a:lnTo>
                    <a:pt x="9803308" y="1357744"/>
                  </a:lnTo>
                  <a:lnTo>
                    <a:pt x="9837776" y="1329296"/>
                  </a:lnTo>
                  <a:lnTo>
                    <a:pt x="9866224" y="1294828"/>
                  </a:lnTo>
                  <a:lnTo>
                    <a:pt x="9887687" y="1255268"/>
                  </a:lnTo>
                  <a:lnTo>
                    <a:pt x="9901263" y="1211541"/>
                  </a:lnTo>
                  <a:lnTo>
                    <a:pt x="9906000" y="1164590"/>
                  </a:lnTo>
                  <a:lnTo>
                    <a:pt x="9906000" y="232918"/>
                  </a:lnTo>
                  <a:close/>
                </a:path>
              </a:pathLst>
            </a:custGeom>
            <a:solidFill>
              <a:srgbClr val="0081B5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1416" y="4325111"/>
              <a:ext cx="10869295" cy="1915795"/>
            </a:xfrm>
            <a:custGeom>
              <a:avLst/>
              <a:gdLst/>
              <a:ahLst/>
              <a:cxnLst/>
              <a:rect l="l" t="t" r="r" b="b"/>
              <a:pathLst>
                <a:path w="10869295" h="1915795">
                  <a:moveTo>
                    <a:pt x="10869168" y="0"/>
                  </a:moveTo>
                  <a:lnTo>
                    <a:pt x="0" y="0"/>
                  </a:lnTo>
                  <a:lnTo>
                    <a:pt x="0" y="1915668"/>
                  </a:lnTo>
                  <a:lnTo>
                    <a:pt x="10869168" y="1915668"/>
                  </a:lnTo>
                  <a:lnTo>
                    <a:pt x="10869168" y="0"/>
                  </a:lnTo>
                  <a:close/>
                </a:path>
              </a:pathLst>
            </a:custGeom>
            <a:solidFill>
              <a:srgbClr val="008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676515" y="4737353"/>
            <a:ext cx="3690620" cy="953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3664" algn="ctr">
              <a:lnSpc>
                <a:spcPts val="3650"/>
              </a:lnSpc>
              <a:spcBef>
                <a:spcPts val="100"/>
              </a:spcBef>
            </a:pPr>
            <a:r>
              <a:rPr sz="3200" dirty="0">
                <a:solidFill>
                  <a:srgbClr val="F1F1F1"/>
                </a:solidFill>
                <a:latin typeface="Microsoft YaHei"/>
                <a:cs typeface="Microsoft YaHei"/>
              </a:rPr>
              <a:t>针对</a:t>
            </a:r>
            <a:r>
              <a:rPr sz="3200" spc="-5" dirty="0">
                <a:solidFill>
                  <a:srgbClr val="F1F1F1"/>
                </a:solidFill>
                <a:latin typeface="Microsoft YaHei"/>
                <a:cs typeface="Microsoft YaHei"/>
              </a:rPr>
              <a:t>进/</a:t>
            </a:r>
            <a:r>
              <a:rPr sz="3200" dirty="0">
                <a:solidFill>
                  <a:srgbClr val="F1F1F1"/>
                </a:solidFill>
                <a:latin typeface="Microsoft YaHei"/>
                <a:cs typeface="Microsoft YaHei"/>
              </a:rPr>
              <a:t>出口需求</a:t>
            </a:r>
            <a:endParaRPr sz="3200">
              <a:latin typeface="Microsoft YaHei"/>
              <a:cs typeface="Microsoft YaHei"/>
            </a:endParaRPr>
          </a:p>
          <a:p>
            <a:pPr algn="ctr">
              <a:lnSpc>
                <a:spcPts val="3650"/>
              </a:lnSpc>
            </a:pPr>
            <a:r>
              <a:rPr sz="3200" b="1" dirty="0">
                <a:solidFill>
                  <a:srgbClr val="FFFF00"/>
                </a:solidFill>
                <a:latin typeface="Microsoft YaHei"/>
                <a:cs typeface="Microsoft YaHei"/>
              </a:rPr>
              <a:t>有统一平台管理需求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276" y="3413759"/>
            <a:ext cx="795655" cy="277495"/>
          </a:xfrm>
          <a:prstGeom prst="rect">
            <a:avLst/>
          </a:prstGeom>
          <a:solidFill>
            <a:srgbClr val="0081B5"/>
          </a:solidFill>
        </p:spPr>
        <p:txBody>
          <a:bodyPr vert="horz" wrap="square" lIns="0" tIns="4000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315"/>
              </a:spcBef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出口案例：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276" y="1775460"/>
            <a:ext cx="795655" cy="276225"/>
          </a:xfrm>
          <a:prstGeom prst="rect">
            <a:avLst/>
          </a:prstGeom>
          <a:solidFill>
            <a:srgbClr val="0081B5"/>
          </a:solidFill>
        </p:spPr>
        <p:txBody>
          <a:bodyPr vert="horz" wrap="square" lIns="0" tIns="39369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309"/>
              </a:spcBef>
            </a:pPr>
            <a:r>
              <a:rPr sz="12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进口案例：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10511" y="1314958"/>
            <a:ext cx="9434195" cy="2437765"/>
            <a:chOff x="1810511" y="1314958"/>
            <a:chExt cx="9434195" cy="2437765"/>
          </a:xfrm>
        </p:grpSpPr>
        <p:sp>
          <p:nvSpPr>
            <p:cNvPr id="9" name="object 9"/>
            <p:cNvSpPr/>
            <p:nvPr/>
          </p:nvSpPr>
          <p:spPr>
            <a:xfrm>
              <a:off x="10413492" y="1338072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411479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79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79" y="822960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59" y="411479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1343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13492" y="1338072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60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1343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4568" y="1321308"/>
              <a:ext cx="822960" cy="824865"/>
            </a:xfrm>
            <a:custGeom>
              <a:avLst/>
              <a:gdLst/>
              <a:ahLst/>
              <a:cxnLst/>
              <a:rect l="l" t="t" r="r" b="b"/>
              <a:pathLst>
                <a:path w="822959" h="824864">
                  <a:moveTo>
                    <a:pt x="411479" y="0"/>
                  </a:moveTo>
                  <a:lnTo>
                    <a:pt x="363502" y="2772"/>
                  </a:lnTo>
                  <a:lnTo>
                    <a:pt x="317147" y="10885"/>
                  </a:lnTo>
                  <a:lnTo>
                    <a:pt x="272725" y="24029"/>
                  </a:lnTo>
                  <a:lnTo>
                    <a:pt x="230543" y="41894"/>
                  </a:lnTo>
                  <a:lnTo>
                    <a:pt x="190913" y="64172"/>
                  </a:lnTo>
                  <a:lnTo>
                    <a:pt x="154141" y="90553"/>
                  </a:lnTo>
                  <a:lnTo>
                    <a:pt x="120538" y="120729"/>
                  </a:lnTo>
                  <a:lnTo>
                    <a:pt x="90413" y="154390"/>
                  </a:lnTo>
                  <a:lnTo>
                    <a:pt x="64075" y="191227"/>
                  </a:lnTo>
                  <a:lnTo>
                    <a:pt x="41832" y="230932"/>
                  </a:lnTo>
                  <a:lnTo>
                    <a:pt x="23994" y="273195"/>
                  </a:lnTo>
                  <a:lnTo>
                    <a:pt x="10870" y="317707"/>
                  </a:lnTo>
                  <a:lnTo>
                    <a:pt x="2769" y="364159"/>
                  </a:lnTo>
                  <a:lnTo>
                    <a:pt x="0" y="412241"/>
                  </a:lnTo>
                  <a:lnTo>
                    <a:pt x="2769" y="460324"/>
                  </a:lnTo>
                  <a:lnTo>
                    <a:pt x="10870" y="506776"/>
                  </a:lnTo>
                  <a:lnTo>
                    <a:pt x="23994" y="551288"/>
                  </a:lnTo>
                  <a:lnTo>
                    <a:pt x="41832" y="593551"/>
                  </a:lnTo>
                  <a:lnTo>
                    <a:pt x="64075" y="633256"/>
                  </a:lnTo>
                  <a:lnTo>
                    <a:pt x="90413" y="670093"/>
                  </a:lnTo>
                  <a:lnTo>
                    <a:pt x="120538" y="703754"/>
                  </a:lnTo>
                  <a:lnTo>
                    <a:pt x="154141" y="733930"/>
                  </a:lnTo>
                  <a:lnTo>
                    <a:pt x="190913" y="760311"/>
                  </a:lnTo>
                  <a:lnTo>
                    <a:pt x="230543" y="782589"/>
                  </a:lnTo>
                  <a:lnTo>
                    <a:pt x="272725" y="800454"/>
                  </a:lnTo>
                  <a:lnTo>
                    <a:pt x="317147" y="813598"/>
                  </a:lnTo>
                  <a:lnTo>
                    <a:pt x="363502" y="821711"/>
                  </a:lnTo>
                  <a:lnTo>
                    <a:pt x="411479" y="824483"/>
                  </a:lnTo>
                  <a:lnTo>
                    <a:pt x="459457" y="821711"/>
                  </a:lnTo>
                  <a:lnTo>
                    <a:pt x="505812" y="813598"/>
                  </a:lnTo>
                  <a:lnTo>
                    <a:pt x="550234" y="800454"/>
                  </a:lnTo>
                  <a:lnTo>
                    <a:pt x="592416" y="782589"/>
                  </a:lnTo>
                  <a:lnTo>
                    <a:pt x="632046" y="760311"/>
                  </a:lnTo>
                  <a:lnTo>
                    <a:pt x="668818" y="733930"/>
                  </a:lnTo>
                  <a:lnTo>
                    <a:pt x="702421" y="703754"/>
                  </a:lnTo>
                  <a:lnTo>
                    <a:pt x="732546" y="670093"/>
                  </a:lnTo>
                  <a:lnTo>
                    <a:pt x="758884" y="633256"/>
                  </a:lnTo>
                  <a:lnTo>
                    <a:pt x="781127" y="593551"/>
                  </a:lnTo>
                  <a:lnTo>
                    <a:pt x="798965" y="551288"/>
                  </a:lnTo>
                  <a:lnTo>
                    <a:pt x="812089" y="506776"/>
                  </a:lnTo>
                  <a:lnTo>
                    <a:pt x="820190" y="460324"/>
                  </a:lnTo>
                  <a:lnTo>
                    <a:pt x="822959" y="412241"/>
                  </a:lnTo>
                  <a:lnTo>
                    <a:pt x="820190" y="364159"/>
                  </a:lnTo>
                  <a:lnTo>
                    <a:pt x="812089" y="317707"/>
                  </a:lnTo>
                  <a:lnTo>
                    <a:pt x="798965" y="273195"/>
                  </a:lnTo>
                  <a:lnTo>
                    <a:pt x="781127" y="230932"/>
                  </a:lnTo>
                  <a:lnTo>
                    <a:pt x="758884" y="191227"/>
                  </a:lnTo>
                  <a:lnTo>
                    <a:pt x="732546" y="154390"/>
                  </a:lnTo>
                  <a:lnTo>
                    <a:pt x="702421" y="120729"/>
                  </a:lnTo>
                  <a:lnTo>
                    <a:pt x="668818" y="90553"/>
                  </a:lnTo>
                  <a:lnTo>
                    <a:pt x="632046" y="64172"/>
                  </a:lnTo>
                  <a:lnTo>
                    <a:pt x="592416" y="41894"/>
                  </a:lnTo>
                  <a:lnTo>
                    <a:pt x="550234" y="24029"/>
                  </a:lnTo>
                  <a:lnTo>
                    <a:pt x="505812" y="10885"/>
                  </a:lnTo>
                  <a:lnTo>
                    <a:pt x="459457" y="2772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008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4568" y="1321308"/>
              <a:ext cx="822960" cy="824865"/>
            </a:xfrm>
            <a:custGeom>
              <a:avLst/>
              <a:gdLst/>
              <a:ahLst/>
              <a:cxnLst/>
              <a:rect l="l" t="t" r="r" b="b"/>
              <a:pathLst>
                <a:path w="822959" h="824864">
                  <a:moveTo>
                    <a:pt x="0" y="412241"/>
                  </a:moveTo>
                  <a:lnTo>
                    <a:pt x="2769" y="364159"/>
                  </a:lnTo>
                  <a:lnTo>
                    <a:pt x="10870" y="317707"/>
                  </a:lnTo>
                  <a:lnTo>
                    <a:pt x="23994" y="273195"/>
                  </a:lnTo>
                  <a:lnTo>
                    <a:pt x="41832" y="230932"/>
                  </a:lnTo>
                  <a:lnTo>
                    <a:pt x="64075" y="191227"/>
                  </a:lnTo>
                  <a:lnTo>
                    <a:pt x="90413" y="154390"/>
                  </a:lnTo>
                  <a:lnTo>
                    <a:pt x="120538" y="120729"/>
                  </a:lnTo>
                  <a:lnTo>
                    <a:pt x="154141" y="90553"/>
                  </a:lnTo>
                  <a:lnTo>
                    <a:pt x="190913" y="64172"/>
                  </a:lnTo>
                  <a:lnTo>
                    <a:pt x="230543" y="41894"/>
                  </a:lnTo>
                  <a:lnTo>
                    <a:pt x="272725" y="24029"/>
                  </a:lnTo>
                  <a:lnTo>
                    <a:pt x="317147" y="10885"/>
                  </a:lnTo>
                  <a:lnTo>
                    <a:pt x="363502" y="2772"/>
                  </a:lnTo>
                  <a:lnTo>
                    <a:pt x="411479" y="0"/>
                  </a:lnTo>
                  <a:lnTo>
                    <a:pt x="459457" y="2772"/>
                  </a:lnTo>
                  <a:lnTo>
                    <a:pt x="505812" y="10885"/>
                  </a:lnTo>
                  <a:lnTo>
                    <a:pt x="550234" y="24029"/>
                  </a:lnTo>
                  <a:lnTo>
                    <a:pt x="592416" y="41894"/>
                  </a:lnTo>
                  <a:lnTo>
                    <a:pt x="632046" y="64172"/>
                  </a:lnTo>
                  <a:lnTo>
                    <a:pt x="668818" y="90553"/>
                  </a:lnTo>
                  <a:lnTo>
                    <a:pt x="702421" y="120729"/>
                  </a:lnTo>
                  <a:lnTo>
                    <a:pt x="732546" y="154390"/>
                  </a:lnTo>
                  <a:lnTo>
                    <a:pt x="758884" y="191227"/>
                  </a:lnTo>
                  <a:lnTo>
                    <a:pt x="781127" y="230932"/>
                  </a:lnTo>
                  <a:lnTo>
                    <a:pt x="798965" y="273195"/>
                  </a:lnTo>
                  <a:lnTo>
                    <a:pt x="812089" y="317707"/>
                  </a:lnTo>
                  <a:lnTo>
                    <a:pt x="820190" y="364159"/>
                  </a:lnTo>
                  <a:lnTo>
                    <a:pt x="822959" y="412241"/>
                  </a:lnTo>
                  <a:lnTo>
                    <a:pt x="820190" y="460324"/>
                  </a:lnTo>
                  <a:lnTo>
                    <a:pt x="812089" y="506776"/>
                  </a:lnTo>
                  <a:lnTo>
                    <a:pt x="798965" y="551288"/>
                  </a:lnTo>
                  <a:lnTo>
                    <a:pt x="781127" y="593551"/>
                  </a:lnTo>
                  <a:lnTo>
                    <a:pt x="758884" y="633256"/>
                  </a:lnTo>
                  <a:lnTo>
                    <a:pt x="732546" y="670093"/>
                  </a:lnTo>
                  <a:lnTo>
                    <a:pt x="702421" y="703754"/>
                  </a:lnTo>
                  <a:lnTo>
                    <a:pt x="668818" y="733930"/>
                  </a:lnTo>
                  <a:lnTo>
                    <a:pt x="632046" y="760311"/>
                  </a:lnTo>
                  <a:lnTo>
                    <a:pt x="592416" y="782589"/>
                  </a:lnTo>
                  <a:lnTo>
                    <a:pt x="550234" y="800454"/>
                  </a:lnTo>
                  <a:lnTo>
                    <a:pt x="505812" y="813598"/>
                  </a:lnTo>
                  <a:lnTo>
                    <a:pt x="459457" y="821711"/>
                  </a:lnTo>
                  <a:lnTo>
                    <a:pt x="411479" y="824483"/>
                  </a:lnTo>
                  <a:lnTo>
                    <a:pt x="363502" y="821711"/>
                  </a:lnTo>
                  <a:lnTo>
                    <a:pt x="317147" y="813598"/>
                  </a:lnTo>
                  <a:lnTo>
                    <a:pt x="272725" y="800454"/>
                  </a:lnTo>
                  <a:lnTo>
                    <a:pt x="230543" y="782589"/>
                  </a:lnTo>
                  <a:lnTo>
                    <a:pt x="190913" y="760311"/>
                  </a:lnTo>
                  <a:lnTo>
                    <a:pt x="154141" y="733930"/>
                  </a:lnTo>
                  <a:lnTo>
                    <a:pt x="120538" y="703754"/>
                  </a:lnTo>
                  <a:lnTo>
                    <a:pt x="90413" y="670093"/>
                  </a:lnTo>
                  <a:lnTo>
                    <a:pt x="64075" y="633256"/>
                  </a:lnTo>
                  <a:lnTo>
                    <a:pt x="41832" y="593551"/>
                  </a:lnTo>
                  <a:lnTo>
                    <a:pt x="23994" y="551288"/>
                  </a:lnTo>
                  <a:lnTo>
                    <a:pt x="10870" y="506776"/>
                  </a:lnTo>
                  <a:lnTo>
                    <a:pt x="2769" y="460324"/>
                  </a:lnTo>
                  <a:lnTo>
                    <a:pt x="0" y="412241"/>
                  </a:lnTo>
                  <a:close/>
                </a:path>
              </a:pathLst>
            </a:custGeom>
            <a:ln w="12700">
              <a:solidFill>
                <a:srgbClr val="0089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89547" y="1330452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411479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80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79" y="822960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59" y="411480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8B16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89547" y="1330452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80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80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60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8B16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10511" y="1321308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411480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79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80" y="822959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60" y="411479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D5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35551" y="1331976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411480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79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80" y="822960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60" y="411479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008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863" y="1472184"/>
              <a:ext cx="580644" cy="5791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9" y="1472184"/>
              <a:ext cx="542544" cy="5425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4255" y="1542288"/>
              <a:ext cx="198120" cy="198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0903" y="1501140"/>
              <a:ext cx="524255" cy="5257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7343" y="1450848"/>
              <a:ext cx="582168" cy="5836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1319" y="1444752"/>
              <a:ext cx="574548" cy="57454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83408" y="1740408"/>
              <a:ext cx="7415530" cy="0"/>
            </a:xfrm>
            <a:custGeom>
              <a:avLst/>
              <a:gdLst/>
              <a:ahLst/>
              <a:cxnLst/>
              <a:rect l="l" t="t" r="r" b="b"/>
              <a:pathLst>
                <a:path w="7415530">
                  <a:moveTo>
                    <a:pt x="0" y="0"/>
                  </a:moveTo>
                  <a:lnTo>
                    <a:pt x="936497" y="0"/>
                  </a:lnTo>
                </a:path>
                <a:path w="7415530">
                  <a:moveTo>
                    <a:pt x="6478524" y="0"/>
                  </a:moveTo>
                  <a:lnTo>
                    <a:pt x="7415022" y="0"/>
                  </a:lnTo>
                </a:path>
                <a:path w="7415530">
                  <a:moveTo>
                    <a:pt x="4390644" y="0"/>
                  </a:moveTo>
                  <a:lnTo>
                    <a:pt x="5325491" y="0"/>
                  </a:lnTo>
                </a:path>
                <a:path w="7415530">
                  <a:moveTo>
                    <a:pt x="2231136" y="0"/>
                  </a:moveTo>
                  <a:lnTo>
                    <a:pt x="31676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415016" y="2921508"/>
              <a:ext cx="822960" cy="824865"/>
            </a:xfrm>
            <a:custGeom>
              <a:avLst/>
              <a:gdLst/>
              <a:ahLst/>
              <a:cxnLst/>
              <a:rect l="l" t="t" r="r" b="b"/>
              <a:pathLst>
                <a:path w="822959" h="824864">
                  <a:moveTo>
                    <a:pt x="411479" y="0"/>
                  </a:moveTo>
                  <a:lnTo>
                    <a:pt x="363502" y="2772"/>
                  </a:lnTo>
                  <a:lnTo>
                    <a:pt x="317147" y="10885"/>
                  </a:lnTo>
                  <a:lnTo>
                    <a:pt x="272725" y="24029"/>
                  </a:lnTo>
                  <a:lnTo>
                    <a:pt x="230543" y="41894"/>
                  </a:lnTo>
                  <a:lnTo>
                    <a:pt x="190913" y="64172"/>
                  </a:lnTo>
                  <a:lnTo>
                    <a:pt x="154141" y="90553"/>
                  </a:lnTo>
                  <a:lnTo>
                    <a:pt x="120538" y="120729"/>
                  </a:lnTo>
                  <a:lnTo>
                    <a:pt x="90413" y="154390"/>
                  </a:lnTo>
                  <a:lnTo>
                    <a:pt x="64075" y="191227"/>
                  </a:lnTo>
                  <a:lnTo>
                    <a:pt x="41832" y="230932"/>
                  </a:lnTo>
                  <a:lnTo>
                    <a:pt x="23994" y="273195"/>
                  </a:lnTo>
                  <a:lnTo>
                    <a:pt x="10870" y="317707"/>
                  </a:lnTo>
                  <a:lnTo>
                    <a:pt x="2769" y="364159"/>
                  </a:lnTo>
                  <a:lnTo>
                    <a:pt x="0" y="412241"/>
                  </a:lnTo>
                  <a:lnTo>
                    <a:pt x="2769" y="460324"/>
                  </a:lnTo>
                  <a:lnTo>
                    <a:pt x="10870" y="506776"/>
                  </a:lnTo>
                  <a:lnTo>
                    <a:pt x="23994" y="551288"/>
                  </a:lnTo>
                  <a:lnTo>
                    <a:pt x="41832" y="593551"/>
                  </a:lnTo>
                  <a:lnTo>
                    <a:pt x="64075" y="633256"/>
                  </a:lnTo>
                  <a:lnTo>
                    <a:pt x="90413" y="670093"/>
                  </a:lnTo>
                  <a:lnTo>
                    <a:pt x="120538" y="703754"/>
                  </a:lnTo>
                  <a:lnTo>
                    <a:pt x="154141" y="733930"/>
                  </a:lnTo>
                  <a:lnTo>
                    <a:pt x="190913" y="760311"/>
                  </a:lnTo>
                  <a:lnTo>
                    <a:pt x="230543" y="782589"/>
                  </a:lnTo>
                  <a:lnTo>
                    <a:pt x="272725" y="800454"/>
                  </a:lnTo>
                  <a:lnTo>
                    <a:pt x="317147" y="813598"/>
                  </a:lnTo>
                  <a:lnTo>
                    <a:pt x="363502" y="821711"/>
                  </a:lnTo>
                  <a:lnTo>
                    <a:pt x="411479" y="824483"/>
                  </a:lnTo>
                  <a:lnTo>
                    <a:pt x="459457" y="821711"/>
                  </a:lnTo>
                  <a:lnTo>
                    <a:pt x="505812" y="813598"/>
                  </a:lnTo>
                  <a:lnTo>
                    <a:pt x="550234" y="800454"/>
                  </a:lnTo>
                  <a:lnTo>
                    <a:pt x="592416" y="782589"/>
                  </a:lnTo>
                  <a:lnTo>
                    <a:pt x="632046" y="760311"/>
                  </a:lnTo>
                  <a:lnTo>
                    <a:pt x="668818" y="733930"/>
                  </a:lnTo>
                  <a:lnTo>
                    <a:pt x="702421" y="703754"/>
                  </a:lnTo>
                  <a:lnTo>
                    <a:pt x="732546" y="670093"/>
                  </a:lnTo>
                  <a:lnTo>
                    <a:pt x="758884" y="633256"/>
                  </a:lnTo>
                  <a:lnTo>
                    <a:pt x="781127" y="593551"/>
                  </a:lnTo>
                  <a:lnTo>
                    <a:pt x="798965" y="551288"/>
                  </a:lnTo>
                  <a:lnTo>
                    <a:pt x="812089" y="506776"/>
                  </a:lnTo>
                  <a:lnTo>
                    <a:pt x="820190" y="460324"/>
                  </a:lnTo>
                  <a:lnTo>
                    <a:pt x="822959" y="412241"/>
                  </a:lnTo>
                  <a:lnTo>
                    <a:pt x="820190" y="364159"/>
                  </a:lnTo>
                  <a:lnTo>
                    <a:pt x="812089" y="317707"/>
                  </a:lnTo>
                  <a:lnTo>
                    <a:pt x="798965" y="273195"/>
                  </a:lnTo>
                  <a:lnTo>
                    <a:pt x="781127" y="230932"/>
                  </a:lnTo>
                  <a:lnTo>
                    <a:pt x="758884" y="191227"/>
                  </a:lnTo>
                  <a:lnTo>
                    <a:pt x="732546" y="154390"/>
                  </a:lnTo>
                  <a:lnTo>
                    <a:pt x="702421" y="120729"/>
                  </a:lnTo>
                  <a:lnTo>
                    <a:pt x="668818" y="90553"/>
                  </a:lnTo>
                  <a:lnTo>
                    <a:pt x="632046" y="64172"/>
                  </a:lnTo>
                  <a:lnTo>
                    <a:pt x="592416" y="41894"/>
                  </a:lnTo>
                  <a:lnTo>
                    <a:pt x="550234" y="24029"/>
                  </a:lnTo>
                  <a:lnTo>
                    <a:pt x="505812" y="10885"/>
                  </a:lnTo>
                  <a:lnTo>
                    <a:pt x="459457" y="2772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1343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415016" y="2921508"/>
              <a:ext cx="822960" cy="824865"/>
            </a:xfrm>
            <a:custGeom>
              <a:avLst/>
              <a:gdLst/>
              <a:ahLst/>
              <a:cxnLst/>
              <a:rect l="l" t="t" r="r" b="b"/>
              <a:pathLst>
                <a:path w="822959" h="824864">
                  <a:moveTo>
                    <a:pt x="0" y="412241"/>
                  </a:moveTo>
                  <a:lnTo>
                    <a:pt x="2769" y="364159"/>
                  </a:lnTo>
                  <a:lnTo>
                    <a:pt x="10870" y="317707"/>
                  </a:lnTo>
                  <a:lnTo>
                    <a:pt x="23994" y="273195"/>
                  </a:lnTo>
                  <a:lnTo>
                    <a:pt x="41832" y="230932"/>
                  </a:lnTo>
                  <a:lnTo>
                    <a:pt x="64075" y="191227"/>
                  </a:lnTo>
                  <a:lnTo>
                    <a:pt x="90413" y="154390"/>
                  </a:lnTo>
                  <a:lnTo>
                    <a:pt x="120538" y="120729"/>
                  </a:lnTo>
                  <a:lnTo>
                    <a:pt x="154141" y="90553"/>
                  </a:lnTo>
                  <a:lnTo>
                    <a:pt x="190913" y="64172"/>
                  </a:lnTo>
                  <a:lnTo>
                    <a:pt x="230543" y="41894"/>
                  </a:lnTo>
                  <a:lnTo>
                    <a:pt x="272725" y="24029"/>
                  </a:lnTo>
                  <a:lnTo>
                    <a:pt x="317147" y="10885"/>
                  </a:lnTo>
                  <a:lnTo>
                    <a:pt x="363502" y="2772"/>
                  </a:lnTo>
                  <a:lnTo>
                    <a:pt x="411479" y="0"/>
                  </a:lnTo>
                  <a:lnTo>
                    <a:pt x="459457" y="2772"/>
                  </a:lnTo>
                  <a:lnTo>
                    <a:pt x="505812" y="10885"/>
                  </a:lnTo>
                  <a:lnTo>
                    <a:pt x="550234" y="24029"/>
                  </a:lnTo>
                  <a:lnTo>
                    <a:pt x="592416" y="41894"/>
                  </a:lnTo>
                  <a:lnTo>
                    <a:pt x="632046" y="64172"/>
                  </a:lnTo>
                  <a:lnTo>
                    <a:pt x="668818" y="90553"/>
                  </a:lnTo>
                  <a:lnTo>
                    <a:pt x="702421" y="120729"/>
                  </a:lnTo>
                  <a:lnTo>
                    <a:pt x="732546" y="154390"/>
                  </a:lnTo>
                  <a:lnTo>
                    <a:pt x="758884" y="191227"/>
                  </a:lnTo>
                  <a:lnTo>
                    <a:pt x="781127" y="230932"/>
                  </a:lnTo>
                  <a:lnTo>
                    <a:pt x="798965" y="273195"/>
                  </a:lnTo>
                  <a:lnTo>
                    <a:pt x="812089" y="317707"/>
                  </a:lnTo>
                  <a:lnTo>
                    <a:pt x="820190" y="364159"/>
                  </a:lnTo>
                  <a:lnTo>
                    <a:pt x="822959" y="412241"/>
                  </a:lnTo>
                  <a:lnTo>
                    <a:pt x="820190" y="460324"/>
                  </a:lnTo>
                  <a:lnTo>
                    <a:pt x="812089" y="506776"/>
                  </a:lnTo>
                  <a:lnTo>
                    <a:pt x="798965" y="551288"/>
                  </a:lnTo>
                  <a:lnTo>
                    <a:pt x="781127" y="593551"/>
                  </a:lnTo>
                  <a:lnTo>
                    <a:pt x="758884" y="633256"/>
                  </a:lnTo>
                  <a:lnTo>
                    <a:pt x="732546" y="670093"/>
                  </a:lnTo>
                  <a:lnTo>
                    <a:pt x="702421" y="703754"/>
                  </a:lnTo>
                  <a:lnTo>
                    <a:pt x="668818" y="733930"/>
                  </a:lnTo>
                  <a:lnTo>
                    <a:pt x="632046" y="760311"/>
                  </a:lnTo>
                  <a:lnTo>
                    <a:pt x="592416" y="782589"/>
                  </a:lnTo>
                  <a:lnTo>
                    <a:pt x="550234" y="800454"/>
                  </a:lnTo>
                  <a:lnTo>
                    <a:pt x="505812" y="813598"/>
                  </a:lnTo>
                  <a:lnTo>
                    <a:pt x="459457" y="821711"/>
                  </a:lnTo>
                  <a:lnTo>
                    <a:pt x="411479" y="824483"/>
                  </a:lnTo>
                  <a:lnTo>
                    <a:pt x="363502" y="821711"/>
                  </a:lnTo>
                  <a:lnTo>
                    <a:pt x="317147" y="813598"/>
                  </a:lnTo>
                  <a:lnTo>
                    <a:pt x="272725" y="800454"/>
                  </a:lnTo>
                  <a:lnTo>
                    <a:pt x="230543" y="782589"/>
                  </a:lnTo>
                  <a:lnTo>
                    <a:pt x="190913" y="760311"/>
                  </a:lnTo>
                  <a:lnTo>
                    <a:pt x="154141" y="733930"/>
                  </a:lnTo>
                  <a:lnTo>
                    <a:pt x="120538" y="703754"/>
                  </a:lnTo>
                  <a:lnTo>
                    <a:pt x="90413" y="670093"/>
                  </a:lnTo>
                  <a:lnTo>
                    <a:pt x="64075" y="633256"/>
                  </a:lnTo>
                  <a:lnTo>
                    <a:pt x="41832" y="593551"/>
                  </a:lnTo>
                  <a:lnTo>
                    <a:pt x="23994" y="551288"/>
                  </a:lnTo>
                  <a:lnTo>
                    <a:pt x="10870" y="506776"/>
                  </a:lnTo>
                  <a:lnTo>
                    <a:pt x="2769" y="460324"/>
                  </a:lnTo>
                  <a:lnTo>
                    <a:pt x="0" y="412241"/>
                  </a:lnTo>
                  <a:close/>
                </a:path>
              </a:pathLst>
            </a:custGeom>
            <a:ln w="12699">
              <a:solidFill>
                <a:srgbClr val="1343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56092" y="2907791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411479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80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79" y="822960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59" y="411480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008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56092" y="2907791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80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80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60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0089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89547" y="2915411"/>
              <a:ext cx="822960" cy="824865"/>
            </a:xfrm>
            <a:custGeom>
              <a:avLst/>
              <a:gdLst/>
              <a:ahLst/>
              <a:cxnLst/>
              <a:rect l="l" t="t" r="r" b="b"/>
              <a:pathLst>
                <a:path w="822959" h="824864">
                  <a:moveTo>
                    <a:pt x="411479" y="0"/>
                  </a:moveTo>
                  <a:lnTo>
                    <a:pt x="363502" y="2772"/>
                  </a:lnTo>
                  <a:lnTo>
                    <a:pt x="317147" y="10885"/>
                  </a:lnTo>
                  <a:lnTo>
                    <a:pt x="272725" y="24029"/>
                  </a:lnTo>
                  <a:lnTo>
                    <a:pt x="230543" y="41894"/>
                  </a:lnTo>
                  <a:lnTo>
                    <a:pt x="190913" y="64172"/>
                  </a:lnTo>
                  <a:lnTo>
                    <a:pt x="154141" y="90553"/>
                  </a:lnTo>
                  <a:lnTo>
                    <a:pt x="120538" y="120729"/>
                  </a:lnTo>
                  <a:lnTo>
                    <a:pt x="90413" y="154390"/>
                  </a:lnTo>
                  <a:lnTo>
                    <a:pt x="64075" y="191227"/>
                  </a:lnTo>
                  <a:lnTo>
                    <a:pt x="41832" y="230932"/>
                  </a:lnTo>
                  <a:lnTo>
                    <a:pt x="23994" y="273195"/>
                  </a:lnTo>
                  <a:lnTo>
                    <a:pt x="10870" y="317707"/>
                  </a:lnTo>
                  <a:lnTo>
                    <a:pt x="2769" y="364159"/>
                  </a:lnTo>
                  <a:lnTo>
                    <a:pt x="0" y="412241"/>
                  </a:lnTo>
                  <a:lnTo>
                    <a:pt x="2769" y="460324"/>
                  </a:lnTo>
                  <a:lnTo>
                    <a:pt x="10870" y="506776"/>
                  </a:lnTo>
                  <a:lnTo>
                    <a:pt x="23994" y="551288"/>
                  </a:lnTo>
                  <a:lnTo>
                    <a:pt x="41832" y="593551"/>
                  </a:lnTo>
                  <a:lnTo>
                    <a:pt x="64075" y="633256"/>
                  </a:lnTo>
                  <a:lnTo>
                    <a:pt x="90413" y="670093"/>
                  </a:lnTo>
                  <a:lnTo>
                    <a:pt x="120538" y="703754"/>
                  </a:lnTo>
                  <a:lnTo>
                    <a:pt x="154141" y="733930"/>
                  </a:lnTo>
                  <a:lnTo>
                    <a:pt x="190913" y="760311"/>
                  </a:lnTo>
                  <a:lnTo>
                    <a:pt x="230543" y="782589"/>
                  </a:lnTo>
                  <a:lnTo>
                    <a:pt x="272725" y="800454"/>
                  </a:lnTo>
                  <a:lnTo>
                    <a:pt x="317147" y="813598"/>
                  </a:lnTo>
                  <a:lnTo>
                    <a:pt x="363502" y="821711"/>
                  </a:lnTo>
                  <a:lnTo>
                    <a:pt x="411479" y="824483"/>
                  </a:lnTo>
                  <a:lnTo>
                    <a:pt x="459457" y="821711"/>
                  </a:lnTo>
                  <a:lnTo>
                    <a:pt x="505812" y="813598"/>
                  </a:lnTo>
                  <a:lnTo>
                    <a:pt x="550234" y="800454"/>
                  </a:lnTo>
                  <a:lnTo>
                    <a:pt x="592416" y="782589"/>
                  </a:lnTo>
                  <a:lnTo>
                    <a:pt x="632046" y="760311"/>
                  </a:lnTo>
                  <a:lnTo>
                    <a:pt x="668818" y="733930"/>
                  </a:lnTo>
                  <a:lnTo>
                    <a:pt x="702421" y="703754"/>
                  </a:lnTo>
                  <a:lnTo>
                    <a:pt x="732546" y="670093"/>
                  </a:lnTo>
                  <a:lnTo>
                    <a:pt x="758884" y="633256"/>
                  </a:lnTo>
                  <a:lnTo>
                    <a:pt x="781127" y="593551"/>
                  </a:lnTo>
                  <a:lnTo>
                    <a:pt x="798965" y="551288"/>
                  </a:lnTo>
                  <a:lnTo>
                    <a:pt x="812089" y="506776"/>
                  </a:lnTo>
                  <a:lnTo>
                    <a:pt x="820190" y="460324"/>
                  </a:lnTo>
                  <a:lnTo>
                    <a:pt x="822959" y="412241"/>
                  </a:lnTo>
                  <a:lnTo>
                    <a:pt x="820190" y="364159"/>
                  </a:lnTo>
                  <a:lnTo>
                    <a:pt x="812089" y="317707"/>
                  </a:lnTo>
                  <a:lnTo>
                    <a:pt x="798965" y="273195"/>
                  </a:lnTo>
                  <a:lnTo>
                    <a:pt x="781127" y="230932"/>
                  </a:lnTo>
                  <a:lnTo>
                    <a:pt x="758884" y="191227"/>
                  </a:lnTo>
                  <a:lnTo>
                    <a:pt x="732546" y="154390"/>
                  </a:lnTo>
                  <a:lnTo>
                    <a:pt x="702421" y="120729"/>
                  </a:lnTo>
                  <a:lnTo>
                    <a:pt x="668818" y="90553"/>
                  </a:lnTo>
                  <a:lnTo>
                    <a:pt x="632046" y="64172"/>
                  </a:lnTo>
                  <a:lnTo>
                    <a:pt x="592416" y="41894"/>
                  </a:lnTo>
                  <a:lnTo>
                    <a:pt x="550234" y="24029"/>
                  </a:lnTo>
                  <a:lnTo>
                    <a:pt x="505812" y="10885"/>
                  </a:lnTo>
                  <a:lnTo>
                    <a:pt x="459457" y="2772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8B16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89547" y="2915411"/>
              <a:ext cx="822960" cy="824865"/>
            </a:xfrm>
            <a:custGeom>
              <a:avLst/>
              <a:gdLst/>
              <a:ahLst/>
              <a:cxnLst/>
              <a:rect l="l" t="t" r="r" b="b"/>
              <a:pathLst>
                <a:path w="822959" h="824864">
                  <a:moveTo>
                    <a:pt x="0" y="412241"/>
                  </a:moveTo>
                  <a:lnTo>
                    <a:pt x="2769" y="364159"/>
                  </a:lnTo>
                  <a:lnTo>
                    <a:pt x="10870" y="317707"/>
                  </a:lnTo>
                  <a:lnTo>
                    <a:pt x="23994" y="273195"/>
                  </a:lnTo>
                  <a:lnTo>
                    <a:pt x="41832" y="230932"/>
                  </a:lnTo>
                  <a:lnTo>
                    <a:pt x="64075" y="191227"/>
                  </a:lnTo>
                  <a:lnTo>
                    <a:pt x="90413" y="154390"/>
                  </a:lnTo>
                  <a:lnTo>
                    <a:pt x="120538" y="120729"/>
                  </a:lnTo>
                  <a:lnTo>
                    <a:pt x="154141" y="90553"/>
                  </a:lnTo>
                  <a:lnTo>
                    <a:pt x="190913" y="64172"/>
                  </a:lnTo>
                  <a:lnTo>
                    <a:pt x="230543" y="41894"/>
                  </a:lnTo>
                  <a:lnTo>
                    <a:pt x="272725" y="24029"/>
                  </a:lnTo>
                  <a:lnTo>
                    <a:pt x="317147" y="10885"/>
                  </a:lnTo>
                  <a:lnTo>
                    <a:pt x="363502" y="2772"/>
                  </a:lnTo>
                  <a:lnTo>
                    <a:pt x="411479" y="0"/>
                  </a:lnTo>
                  <a:lnTo>
                    <a:pt x="459457" y="2772"/>
                  </a:lnTo>
                  <a:lnTo>
                    <a:pt x="505812" y="10885"/>
                  </a:lnTo>
                  <a:lnTo>
                    <a:pt x="550234" y="24029"/>
                  </a:lnTo>
                  <a:lnTo>
                    <a:pt x="592416" y="41894"/>
                  </a:lnTo>
                  <a:lnTo>
                    <a:pt x="632046" y="64172"/>
                  </a:lnTo>
                  <a:lnTo>
                    <a:pt x="668818" y="90553"/>
                  </a:lnTo>
                  <a:lnTo>
                    <a:pt x="702421" y="120729"/>
                  </a:lnTo>
                  <a:lnTo>
                    <a:pt x="732546" y="154390"/>
                  </a:lnTo>
                  <a:lnTo>
                    <a:pt x="758884" y="191227"/>
                  </a:lnTo>
                  <a:lnTo>
                    <a:pt x="781127" y="230932"/>
                  </a:lnTo>
                  <a:lnTo>
                    <a:pt x="798965" y="273195"/>
                  </a:lnTo>
                  <a:lnTo>
                    <a:pt x="812089" y="317707"/>
                  </a:lnTo>
                  <a:lnTo>
                    <a:pt x="820190" y="364159"/>
                  </a:lnTo>
                  <a:lnTo>
                    <a:pt x="822959" y="412241"/>
                  </a:lnTo>
                  <a:lnTo>
                    <a:pt x="820190" y="460324"/>
                  </a:lnTo>
                  <a:lnTo>
                    <a:pt x="812089" y="506776"/>
                  </a:lnTo>
                  <a:lnTo>
                    <a:pt x="798965" y="551288"/>
                  </a:lnTo>
                  <a:lnTo>
                    <a:pt x="781127" y="593551"/>
                  </a:lnTo>
                  <a:lnTo>
                    <a:pt x="758884" y="633256"/>
                  </a:lnTo>
                  <a:lnTo>
                    <a:pt x="732546" y="670093"/>
                  </a:lnTo>
                  <a:lnTo>
                    <a:pt x="702421" y="703754"/>
                  </a:lnTo>
                  <a:lnTo>
                    <a:pt x="668818" y="733930"/>
                  </a:lnTo>
                  <a:lnTo>
                    <a:pt x="632046" y="760311"/>
                  </a:lnTo>
                  <a:lnTo>
                    <a:pt x="592416" y="782589"/>
                  </a:lnTo>
                  <a:lnTo>
                    <a:pt x="550234" y="800454"/>
                  </a:lnTo>
                  <a:lnTo>
                    <a:pt x="505812" y="813598"/>
                  </a:lnTo>
                  <a:lnTo>
                    <a:pt x="459457" y="821711"/>
                  </a:lnTo>
                  <a:lnTo>
                    <a:pt x="411479" y="824483"/>
                  </a:lnTo>
                  <a:lnTo>
                    <a:pt x="363502" y="821711"/>
                  </a:lnTo>
                  <a:lnTo>
                    <a:pt x="317147" y="813598"/>
                  </a:lnTo>
                  <a:lnTo>
                    <a:pt x="272725" y="800454"/>
                  </a:lnTo>
                  <a:lnTo>
                    <a:pt x="230543" y="782589"/>
                  </a:lnTo>
                  <a:lnTo>
                    <a:pt x="190913" y="760311"/>
                  </a:lnTo>
                  <a:lnTo>
                    <a:pt x="154141" y="733930"/>
                  </a:lnTo>
                  <a:lnTo>
                    <a:pt x="120538" y="703754"/>
                  </a:lnTo>
                  <a:lnTo>
                    <a:pt x="90413" y="670093"/>
                  </a:lnTo>
                  <a:lnTo>
                    <a:pt x="64075" y="633256"/>
                  </a:lnTo>
                  <a:lnTo>
                    <a:pt x="41832" y="593551"/>
                  </a:lnTo>
                  <a:lnTo>
                    <a:pt x="23994" y="551288"/>
                  </a:lnTo>
                  <a:lnTo>
                    <a:pt x="10870" y="506776"/>
                  </a:lnTo>
                  <a:lnTo>
                    <a:pt x="2769" y="460324"/>
                  </a:lnTo>
                  <a:lnTo>
                    <a:pt x="0" y="412241"/>
                  </a:lnTo>
                  <a:close/>
                </a:path>
              </a:pathLst>
            </a:custGeom>
            <a:ln w="12699">
              <a:solidFill>
                <a:srgbClr val="8B16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12035" y="2907791"/>
              <a:ext cx="822960" cy="821690"/>
            </a:xfrm>
            <a:custGeom>
              <a:avLst/>
              <a:gdLst/>
              <a:ahLst/>
              <a:cxnLst/>
              <a:rect l="l" t="t" r="r" b="b"/>
              <a:pathLst>
                <a:path w="822960" h="821689">
                  <a:moveTo>
                    <a:pt x="411480" y="0"/>
                  </a:moveTo>
                  <a:lnTo>
                    <a:pt x="363502" y="2763"/>
                  </a:lnTo>
                  <a:lnTo>
                    <a:pt x="317147" y="10847"/>
                  </a:lnTo>
                  <a:lnTo>
                    <a:pt x="272725" y="23945"/>
                  </a:lnTo>
                  <a:lnTo>
                    <a:pt x="230543" y="41747"/>
                  </a:lnTo>
                  <a:lnTo>
                    <a:pt x="190913" y="63946"/>
                  </a:lnTo>
                  <a:lnTo>
                    <a:pt x="154141" y="90233"/>
                  </a:lnTo>
                  <a:lnTo>
                    <a:pt x="120538" y="120300"/>
                  </a:lnTo>
                  <a:lnTo>
                    <a:pt x="90413" y="153839"/>
                  </a:lnTo>
                  <a:lnTo>
                    <a:pt x="64075" y="190541"/>
                  </a:lnTo>
                  <a:lnTo>
                    <a:pt x="41832" y="230099"/>
                  </a:lnTo>
                  <a:lnTo>
                    <a:pt x="23994" y="272204"/>
                  </a:lnTo>
                  <a:lnTo>
                    <a:pt x="10870" y="316547"/>
                  </a:lnTo>
                  <a:lnTo>
                    <a:pt x="2769" y="362821"/>
                  </a:lnTo>
                  <a:lnTo>
                    <a:pt x="0" y="410718"/>
                  </a:lnTo>
                  <a:lnTo>
                    <a:pt x="2769" y="458614"/>
                  </a:lnTo>
                  <a:lnTo>
                    <a:pt x="10870" y="504888"/>
                  </a:lnTo>
                  <a:lnTo>
                    <a:pt x="23994" y="549231"/>
                  </a:lnTo>
                  <a:lnTo>
                    <a:pt x="41832" y="591336"/>
                  </a:lnTo>
                  <a:lnTo>
                    <a:pt x="64075" y="630894"/>
                  </a:lnTo>
                  <a:lnTo>
                    <a:pt x="90413" y="667596"/>
                  </a:lnTo>
                  <a:lnTo>
                    <a:pt x="120538" y="701135"/>
                  </a:lnTo>
                  <a:lnTo>
                    <a:pt x="154141" y="731202"/>
                  </a:lnTo>
                  <a:lnTo>
                    <a:pt x="190913" y="757489"/>
                  </a:lnTo>
                  <a:lnTo>
                    <a:pt x="230543" y="779688"/>
                  </a:lnTo>
                  <a:lnTo>
                    <a:pt x="272725" y="797490"/>
                  </a:lnTo>
                  <a:lnTo>
                    <a:pt x="317147" y="810588"/>
                  </a:lnTo>
                  <a:lnTo>
                    <a:pt x="363502" y="818672"/>
                  </a:lnTo>
                  <a:lnTo>
                    <a:pt x="411480" y="821436"/>
                  </a:lnTo>
                  <a:lnTo>
                    <a:pt x="459457" y="818672"/>
                  </a:lnTo>
                  <a:lnTo>
                    <a:pt x="505812" y="810588"/>
                  </a:lnTo>
                  <a:lnTo>
                    <a:pt x="550234" y="797490"/>
                  </a:lnTo>
                  <a:lnTo>
                    <a:pt x="592416" y="779688"/>
                  </a:lnTo>
                  <a:lnTo>
                    <a:pt x="632046" y="757489"/>
                  </a:lnTo>
                  <a:lnTo>
                    <a:pt x="668818" y="731202"/>
                  </a:lnTo>
                  <a:lnTo>
                    <a:pt x="702421" y="701135"/>
                  </a:lnTo>
                  <a:lnTo>
                    <a:pt x="732546" y="667596"/>
                  </a:lnTo>
                  <a:lnTo>
                    <a:pt x="758884" y="630894"/>
                  </a:lnTo>
                  <a:lnTo>
                    <a:pt x="781127" y="591336"/>
                  </a:lnTo>
                  <a:lnTo>
                    <a:pt x="798965" y="549231"/>
                  </a:lnTo>
                  <a:lnTo>
                    <a:pt x="812089" y="504888"/>
                  </a:lnTo>
                  <a:lnTo>
                    <a:pt x="820190" y="458614"/>
                  </a:lnTo>
                  <a:lnTo>
                    <a:pt x="822959" y="410718"/>
                  </a:lnTo>
                  <a:lnTo>
                    <a:pt x="820190" y="362821"/>
                  </a:lnTo>
                  <a:lnTo>
                    <a:pt x="812089" y="316547"/>
                  </a:lnTo>
                  <a:lnTo>
                    <a:pt x="798965" y="272204"/>
                  </a:lnTo>
                  <a:lnTo>
                    <a:pt x="781127" y="230099"/>
                  </a:lnTo>
                  <a:lnTo>
                    <a:pt x="758884" y="190541"/>
                  </a:lnTo>
                  <a:lnTo>
                    <a:pt x="732546" y="153839"/>
                  </a:lnTo>
                  <a:lnTo>
                    <a:pt x="702421" y="120300"/>
                  </a:lnTo>
                  <a:lnTo>
                    <a:pt x="668818" y="90233"/>
                  </a:lnTo>
                  <a:lnTo>
                    <a:pt x="632046" y="63946"/>
                  </a:lnTo>
                  <a:lnTo>
                    <a:pt x="592416" y="41747"/>
                  </a:lnTo>
                  <a:lnTo>
                    <a:pt x="550234" y="23945"/>
                  </a:lnTo>
                  <a:lnTo>
                    <a:pt x="505812" y="10847"/>
                  </a:lnTo>
                  <a:lnTo>
                    <a:pt x="459457" y="2763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D5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35551" y="2916936"/>
              <a:ext cx="822960" cy="824865"/>
            </a:xfrm>
            <a:custGeom>
              <a:avLst/>
              <a:gdLst/>
              <a:ahLst/>
              <a:cxnLst/>
              <a:rect l="l" t="t" r="r" b="b"/>
              <a:pathLst>
                <a:path w="822960" h="824864">
                  <a:moveTo>
                    <a:pt x="411480" y="0"/>
                  </a:moveTo>
                  <a:lnTo>
                    <a:pt x="363502" y="2772"/>
                  </a:lnTo>
                  <a:lnTo>
                    <a:pt x="317147" y="10885"/>
                  </a:lnTo>
                  <a:lnTo>
                    <a:pt x="272725" y="24029"/>
                  </a:lnTo>
                  <a:lnTo>
                    <a:pt x="230543" y="41894"/>
                  </a:lnTo>
                  <a:lnTo>
                    <a:pt x="190913" y="64172"/>
                  </a:lnTo>
                  <a:lnTo>
                    <a:pt x="154141" y="90553"/>
                  </a:lnTo>
                  <a:lnTo>
                    <a:pt x="120538" y="120729"/>
                  </a:lnTo>
                  <a:lnTo>
                    <a:pt x="90413" y="154390"/>
                  </a:lnTo>
                  <a:lnTo>
                    <a:pt x="64075" y="191227"/>
                  </a:lnTo>
                  <a:lnTo>
                    <a:pt x="41832" y="230932"/>
                  </a:lnTo>
                  <a:lnTo>
                    <a:pt x="23994" y="273195"/>
                  </a:lnTo>
                  <a:lnTo>
                    <a:pt x="10870" y="317707"/>
                  </a:lnTo>
                  <a:lnTo>
                    <a:pt x="2769" y="364159"/>
                  </a:lnTo>
                  <a:lnTo>
                    <a:pt x="0" y="412241"/>
                  </a:lnTo>
                  <a:lnTo>
                    <a:pt x="2769" y="460324"/>
                  </a:lnTo>
                  <a:lnTo>
                    <a:pt x="10870" y="506776"/>
                  </a:lnTo>
                  <a:lnTo>
                    <a:pt x="23994" y="551288"/>
                  </a:lnTo>
                  <a:lnTo>
                    <a:pt x="41832" y="593551"/>
                  </a:lnTo>
                  <a:lnTo>
                    <a:pt x="64075" y="633256"/>
                  </a:lnTo>
                  <a:lnTo>
                    <a:pt x="90413" y="670093"/>
                  </a:lnTo>
                  <a:lnTo>
                    <a:pt x="120538" y="703754"/>
                  </a:lnTo>
                  <a:lnTo>
                    <a:pt x="154141" y="733930"/>
                  </a:lnTo>
                  <a:lnTo>
                    <a:pt x="190913" y="760311"/>
                  </a:lnTo>
                  <a:lnTo>
                    <a:pt x="230543" y="782589"/>
                  </a:lnTo>
                  <a:lnTo>
                    <a:pt x="272725" y="800454"/>
                  </a:lnTo>
                  <a:lnTo>
                    <a:pt x="317147" y="813598"/>
                  </a:lnTo>
                  <a:lnTo>
                    <a:pt x="363502" y="821711"/>
                  </a:lnTo>
                  <a:lnTo>
                    <a:pt x="411480" y="824483"/>
                  </a:lnTo>
                  <a:lnTo>
                    <a:pt x="459457" y="821711"/>
                  </a:lnTo>
                  <a:lnTo>
                    <a:pt x="505812" y="813598"/>
                  </a:lnTo>
                  <a:lnTo>
                    <a:pt x="550234" y="800454"/>
                  </a:lnTo>
                  <a:lnTo>
                    <a:pt x="592416" y="782589"/>
                  </a:lnTo>
                  <a:lnTo>
                    <a:pt x="632046" y="760311"/>
                  </a:lnTo>
                  <a:lnTo>
                    <a:pt x="668818" y="733930"/>
                  </a:lnTo>
                  <a:lnTo>
                    <a:pt x="702421" y="703754"/>
                  </a:lnTo>
                  <a:lnTo>
                    <a:pt x="732546" y="670093"/>
                  </a:lnTo>
                  <a:lnTo>
                    <a:pt x="758884" y="633256"/>
                  </a:lnTo>
                  <a:lnTo>
                    <a:pt x="781127" y="593551"/>
                  </a:lnTo>
                  <a:lnTo>
                    <a:pt x="798965" y="551288"/>
                  </a:lnTo>
                  <a:lnTo>
                    <a:pt x="812089" y="506776"/>
                  </a:lnTo>
                  <a:lnTo>
                    <a:pt x="820190" y="460324"/>
                  </a:lnTo>
                  <a:lnTo>
                    <a:pt x="822960" y="412241"/>
                  </a:lnTo>
                  <a:lnTo>
                    <a:pt x="820190" y="364159"/>
                  </a:lnTo>
                  <a:lnTo>
                    <a:pt x="812089" y="317707"/>
                  </a:lnTo>
                  <a:lnTo>
                    <a:pt x="798965" y="273195"/>
                  </a:lnTo>
                  <a:lnTo>
                    <a:pt x="781127" y="230932"/>
                  </a:lnTo>
                  <a:lnTo>
                    <a:pt x="758884" y="191227"/>
                  </a:lnTo>
                  <a:lnTo>
                    <a:pt x="732546" y="154390"/>
                  </a:lnTo>
                  <a:lnTo>
                    <a:pt x="702421" y="120729"/>
                  </a:lnTo>
                  <a:lnTo>
                    <a:pt x="668818" y="90553"/>
                  </a:lnTo>
                  <a:lnTo>
                    <a:pt x="632046" y="64172"/>
                  </a:lnTo>
                  <a:lnTo>
                    <a:pt x="592416" y="41894"/>
                  </a:lnTo>
                  <a:lnTo>
                    <a:pt x="550234" y="24029"/>
                  </a:lnTo>
                  <a:lnTo>
                    <a:pt x="505812" y="10885"/>
                  </a:lnTo>
                  <a:lnTo>
                    <a:pt x="459457" y="2772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008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9" y="3058668"/>
              <a:ext cx="542544" cy="54254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2723" y="3063240"/>
              <a:ext cx="524256" cy="52577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2843" y="3028187"/>
              <a:ext cx="574548" cy="5745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883408" y="3326891"/>
              <a:ext cx="7414895" cy="0"/>
            </a:xfrm>
            <a:custGeom>
              <a:avLst/>
              <a:gdLst/>
              <a:ahLst/>
              <a:cxnLst/>
              <a:rect l="l" t="t" r="r" b="b"/>
              <a:pathLst>
                <a:path w="7414895">
                  <a:moveTo>
                    <a:pt x="0" y="0"/>
                  </a:moveTo>
                  <a:lnTo>
                    <a:pt x="936497" y="0"/>
                  </a:lnTo>
                </a:path>
                <a:path w="7414895">
                  <a:moveTo>
                    <a:pt x="6480048" y="0"/>
                  </a:moveTo>
                  <a:lnTo>
                    <a:pt x="7414895" y="0"/>
                  </a:lnTo>
                </a:path>
                <a:path w="7414895">
                  <a:moveTo>
                    <a:pt x="4390644" y="0"/>
                  </a:moveTo>
                  <a:lnTo>
                    <a:pt x="5327142" y="0"/>
                  </a:lnTo>
                </a:path>
                <a:path w="7414895">
                  <a:moveTo>
                    <a:pt x="2231136" y="0"/>
                  </a:moveTo>
                  <a:lnTo>
                    <a:pt x="316763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757552" y="2204720"/>
            <a:ext cx="939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设备海外生产</a:t>
            </a:r>
            <a:endParaRPr sz="1200">
              <a:latin typeface="Microsoft YaHei"/>
              <a:cs typeface="Microsoft YaHei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Microsoft YaHei"/>
                <a:cs typeface="Microsoft YaHei"/>
              </a:rPr>
              <a:t>有进口需求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76878" y="2204720"/>
            <a:ext cx="939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装入中国移动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Microsoft YaHei"/>
                <a:cs typeface="Microsoft YaHei"/>
              </a:rPr>
              <a:t>国内物联网卡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509250" y="2204720"/>
            <a:ext cx="635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联网通过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Microsoft YaHei"/>
                <a:cs typeface="Microsoft YaHei"/>
              </a:rPr>
              <a:t>平台管理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35928" y="2297048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运输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050" y="2297048"/>
            <a:ext cx="787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在中国销售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94004" y="2988564"/>
            <a:ext cx="8286115" cy="2860675"/>
            <a:chOff x="794004" y="2988564"/>
            <a:chExt cx="8286115" cy="2860675"/>
          </a:xfrm>
        </p:grpSpPr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1175" y="2988564"/>
              <a:ext cx="633983" cy="63550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7344" y="3028188"/>
              <a:ext cx="612648" cy="61264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1432" y="4498848"/>
              <a:ext cx="2020823" cy="135026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4004" y="4503420"/>
              <a:ext cx="2345436" cy="13350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8499" y="4498848"/>
              <a:ext cx="2022348" cy="134569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771650" y="3821938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设备国内生产 有出口需求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90847" y="3821938"/>
            <a:ext cx="94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装入中国移动 国际物联网卡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523601" y="3821938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联网通过 平台管理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50914" y="3914394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运输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416290" y="3914394"/>
            <a:ext cx="787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在海外销售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40332" y="5891276"/>
            <a:ext cx="14522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医疗、公共、零售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45509" y="5887008"/>
            <a:ext cx="14522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工业、能源、制造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62091" y="5891276"/>
            <a:ext cx="16306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交通、物流、车联网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4140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典型应用场景和行业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099" y="1130808"/>
            <a:ext cx="10591800" cy="741045"/>
          </a:xfrm>
          <a:custGeom>
            <a:avLst/>
            <a:gdLst/>
            <a:ahLst/>
            <a:cxnLst/>
            <a:rect l="l" t="t" r="r" b="b"/>
            <a:pathLst>
              <a:path w="10591800" h="741044">
                <a:moveTo>
                  <a:pt x="10468356" y="0"/>
                </a:moveTo>
                <a:lnTo>
                  <a:pt x="123443" y="0"/>
                </a:lnTo>
                <a:lnTo>
                  <a:pt x="75395" y="9697"/>
                </a:lnTo>
                <a:lnTo>
                  <a:pt x="36156" y="36147"/>
                </a:lnTo>
                <a:lnTo>
                  <a:pt x="9701" y="75384"/>
                </a:lnTo>
                <a:lnTo>
                  <a:pt x="0" y="123443"/>
                </a:lnTo>
                <a:lnTo>
                  <a:pt x="0" y="617219"/>
                </a:lnTo>
                <a:lnTo>
                  <a:pt x="9701" y="665279"/>
                </a:lnTo>
                <a:lnTo>
                  <a:pt x="36156" y="704516"/>
                </a:lnTo>
                <a:lnTo>
                  <a:pt x="75395" y="730966"/>
                </a:lnTo>
                <a:lnTo>
                  <a:pt x="123443" y="740663"/>
                </a:lnTo>
                <a:lnTo>
                  <a:pt x="10468356" y="740663"/>
                </a:lnTo>
                <a:lnTo>
                  <a:pt x="10516415" y="730966"/>
                </a:lnTo>
                <a:lnTo>
                  <a:pt x="10555652" y="704516"/>
                </a:lnTo>
                <a:lnTo>
                  <a:pt x="10582102" y="665279"/>
                </a:lnTo>
                <a:lnTo>
                  <a:pt x="10591800" y="617219"/>
                </a:lnTo>
                <a:lnTo>
                  <a:pt x="10591800" y="123443"/>
                </a:lnTo>
                <a:lnTo>
                  <a:pt x="10582102" y="75384"/>
                </a:lnTo>
                <a:lnTo>
                  <a:pt x="10555652" y="36147"/>
                </a:lnTo>
                <a:lnTo>
                  <a:pt x="10516415" y="9697"/>
                </a:lnTo>
                <a:lnTo>
                  <a:pt x="10468356" y="0"/>
                </a:lnTo>
                <a:close/>
              </a:path>
            </a:pathLst>
          </a:custGeom>
          <a:solidFill>
            <a:srgbClr val="0081B5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5054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全球第一的国际漫游能力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1324" y="1199517"/>
            <a:ext cx="10214610" cy="58293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中国移动自有物联网卡支持全球260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多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个国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家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与地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区</a:t>
            </a:r>
            <a:r>
              <a:rPr sz="1600" dirty="0">
                <a:solidFill>
                  <a:srgbClr val="F1F1F1"/>
                </a:solidFill>
                <a:latin typeface="Microsoft YaHei"/>
                <a:cs typeface="Microsoft YaHei"/>
              </a:rPr>
              <a:t>的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400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多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个运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营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商网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络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，其</a:t>
            </a:r>
            <a:r>
              <a:rPr sz="1600" spc="10" dirty="0">
                <a:solidFill>
                  <a:srgbClr val="F1F1F1"/>
                </a:solidFill>
                <a:latin typeface="Microsoft YaHei"/>
                <a:cs typeface="Microsoft YaHei"/>
              </a:rPr>
              <a:t>中</a:t>
            </a:r>
            <a:r>
              <a:rPr sz="1600" spc="-25" dirty="0">
                <a:solidFill>
                  <a:srgbClr val="F1F1F1"/>
                </a:solidFill>
                <a:latin typeface="Microsoft YaHei"/>
                <a:cs typeface="Microsoft YaHei"/>
              </a:rPr>
              <a:t>4GLTE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支持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方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向达到200多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个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，漫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600" spc="-10" dirty="0">
                <a:solidFill>
                  <a:srgbClr val="F1F1F1"/>
                </a:solidFill>
                <a:latin typeface="Microsoft YaHei"/>
                <a:cs typeface="Microsoft YaHei"/>
              </a:rPr>
              <a:t>游能力全球第一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552" y="2040635"/>
            <a:ext cx="8369808" cy="4029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12189460" cy="6858000"/>
            <a:chOff x="1524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800099" y="1130808"/>
              <a:ext cx="10694035" cy="741045"/>
            </a:xfrm>
            <a:custGeom>
              <a:avLst/>
              <a:gdLst/>
              <a:ahLst/>
              <a:cxnLst/>
              <a:rect l="l" t="t" r="r" b="b"/>
              <a:pathLst>
                <a:path w="10694035" h="741044">
                  <a:moveTo>
                    <a:pt x="10570464" y="0"/>
                  </a:moveTo>
                  <a:lnTo>
                    <a:pt x="123443" y="0"/>
                  </a:lnTo>
                  <a:lnTo>
                    <a:pt x="75395" y="9697"/>
                  </a:lnTo>
                  <a:lnTo>
                    <a:pt x="36156" y="36147"/>
                  </a:lnTo>
                  <a:lnTo>
                    <a:pt x="9701" y="75384"/>
                  </a:lnTo>
                  <a:lnTo>
                    <a:pt x="0" y="123443"/>
                  </a:lnTo>
                  <a:lnTo>
                    <a:pt x="0" y="617219"/>
                  </a:lnTo>
                  <a:lnTo>
                    <a:pt x="9701" y="665279"/>
                  </a:lnTo>
                  <a:lnTo>
                    <a:pt x="36156" y="704516"/>
                  </a:lnTo>
                  <a:lnTo>
                    <a:pt x="75395" y="730966"/>
                  </a:lnTo>
                  <a:lnTo>
                    <a:pt x="123443" y="740663"/>
                  </a:lnTo>
                  <a:lnTo>
                    <a:pt x="10570464" y="740663"/>
                  </a:lnTo>
                  <a:lnTo>
                    <a:pt x="10618523" y="730966"/>
                  </a:lnTo>
                  <a:lnTo>
                    <a:pt x="10657760" y="704516"/>
                  </a:lnTo>
                  <a:lnTo>
                    <a:pt x="10684210" y="665279"/>
                  </a:lnTo>
                  <a:lnTo>
                    <a:pt x="10693908" y="617219"/>
                  </a:lnTo>
                  <a:lnTo>
                    <a:pt x="10693908" y="123443"/>
                  </a:lnTo>
                  <a:lnTo>
                    <a:pt x="10684210" y="75384"/>
                  </a:lnTo>
                  <a:lnTo>
                    <a:pt x="10657760" y="36147"/>
                  </a:lnTo>
                  <a:lnTo>
                    <a:pt x="10618523" y="9697"/>
                  </a:lnTo>
                  <a:lnTo>
                    <a:pt x="10570464" y="0"/>
                  </a:lnTo>
                  <a:close/>
                </a:path>
              </a:pathLst>
            </a:custGeom>
            <a:solidFill>
              <a:srgbClr val="0081B5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3467" y="2395727"/>
              <a:ext cx="3759708" cy="3279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7415" y="2869692"/>
              <a:ext cx="926592" cy="50749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4140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通达全球的本地连接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3340" y="1208049"/>
            <a:ext cx="10415270" cy="58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中国移动与超</a:t>
            </a:r>
            <a:r>
              <a:rPr sz="1600" spc="-10" dirty="0">
                <a:solidFill>
                  <a:srgbClr val="F1F1F1"/>
                </a:solidFill>
                <a:latin typeface="Microsoft YaHei"/>
                <a:cs typeface="Microsoft YaHei"/>
              </a:rPr>
              <a:t>过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20家的顶级海外运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营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商建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立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有国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际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物联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网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卡合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作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伙伴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关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系，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国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内客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户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通过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与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属地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移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动公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司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签约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，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即可 享受一站式全球物联网卡连接服务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，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覆盖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全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球核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心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国家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和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地区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的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本地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物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联网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资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源和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服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务。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25067" y="2228088"/>
            <a:ext cx="10414000" cy="3970020"/>
            <a:chOff x="925067" y="2228088"/>
            <a:chExt cx="10414000" cy="39700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0560" y="2228088"/>
              <a:ext cx="1524000" cy="4480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3939" y="5547359"/>
              <a:ext cx="777240" cy="4480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22863" y="4844795"/>
              <a:ext cx="615696" cy="612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0944" y="4948427"/>
              <a:ext cx="1123188" cy="5394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200" y="3159252"/>
              <a:ext cx="1653539" cy="7040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6864" y="4323588"/>
              <a:ext cx="1653539" cy="7040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1164" y="3866388"/>
              <a:ext cx="1467612" cy="437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5067" y="3762755"/>
              <a:ext cx="2942844" cy="243535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315717" y="4842510"/>
            <a:ext cx="501015" cy="594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10"/>
              </a:spcBef>
            </a:pPr>
            <a:r>
              <a:rPr sz="1850" b="1" spc="15" dirty="0">
                <a:latin typeface="Microsoft YaHei"/>
                <a:cs typeface="Microsoft YaHei"/>
              </a:rPr>
              <a:t>国内 客户</a:t>
            </a:r>
            <a:endParaRPr sz="185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8003" y="2672333"/>
            <a:ext cx="5778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7D7D7D"/>
                </a:solidFill>
                <a:latin typeface="Microsoft YaHei"/>
                <a:cs typeface="Microsoft YaHei"/>
              </a:rPr>
              <a:t>Logistics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2019" y="2202179"/>
            <a:ext cx="2894330" cy="1187450"/>
            <a:chOff x="922019" y="2202179"/>
            <a:chExt cx="2894330" cy="1187450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2019" y="2202179"/>
              <a:ext cx="762000" cy="4526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85187" y="2935223"/>
              <a:ext cx="701039" cy="4541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76955" y="2203703"/>
              <a:ext cx="739140" cy="44957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981326" y="3471113"/>
            <a:ext cx="5105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7D7D7D"/>
                </a:solidFill>
                <a:latin typeface="Microsoft YaHei"/>
                <a:cs typeface="Microsoft YaHei"/>
              </a:rPr>
              <a:t>Utilities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26435" y="2672333"/>
            <a:ext cx="5092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7D7D7D"/>
                </a:solidFill>
                <a:latin typeface="Microsoft YaHei"/>
                <a:cs typeface="Microsoft YaHei"/>
              </a:rPr>
              <a:t>F</a:t>
            </a:r>
            <a:r>
              <a:rPr sz="1000" b="1" spc="-15" dirty="0">
                <a:solidFill>
                  <a:srgbClr val="7D7D7D"/>
                </a:solidFill>
                <a:latin typeface="Microsoft YaHei"/>
                <a:cs typeface="Microsoft YaHei"/>
              </a:rPr>
              <a:t>i</a:t>
            </a:r>
            <a:r>
              <a:rPr sz="1000" b="1" spc="-5" dirty="0">
                <a:solidFill>
                  <a:srgbClr val="7D7D7D"/>
                </a:solidFill>
                <a:latin typeface="Microsoft YaHei"/>
                <a:cs typeface="Microsoft YaHei"/>
              </a:rPr>
              <a:t>na</a:t>
            </a:r>
            <a:r>
              <a:rPr sz="1000" b="1" dirty="0">
                <a:solidFill>
                  <a:srgbClr val="7D7D7D"/>
                </a:solidFill>
                <a:latin typeface="Microsoft YaHei"/>
                <a:cs typeface="Microsoft YaHei"/>
              </a:rPr>
              <a:t>n</a:t>
            </a:r>
            <a:r>
              <a:rPr sz="1000" b="1" spc="-5" dirty="0">
                <a:solidFill>
                  <a:srgbClr val="7D7D7D"/>
                </a:solidFill>
                <a:latin typeface="Microsoft YaHei"/>
                <a:cs typeface="Microsoft YaHei"/>
              </a:rPr>
              <a:t>ce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2019" y="2894076"/>
            <a:ext cx="10507980" cy="1722120"/>
            <a:chOff x="922019" y="2894076"/>
            <a:chExt cx="10507980" cy="1722120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2019" y="2929128"/>
              <a:ext cx="762000" cy="4602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76955" y="2929128"/>
              <a:ext cx="739140" cy="460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1404" y="3989832"/>
              <a:ext cx="926592" cy="3139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31424" y="3843528"/>
              <a:ext cx="798576" cy="7726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37019" y="2894076"/>
              <a:ext cx="1277112" cy="45262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76045" y="3475990"/>
            <a:ext cx="525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7D7D7D"/>
                </a:solidFill>
                <a:latin typeface="Microsoft YaHei"/>
                <a:cs typeface="Microsoft YaHei"/>
              </a:rPr>
              <a:t>Medical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75507" y="3469004"/>
            <a:ext cx="539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7D7D7D"/>
                </a:solidFill>
                <a:latin typeface="Microsoft YaHei"/>
                <a:cs typeface="Microsoft YaHei"/>
              </a:rPr>
              <a:t>S</a:t>
            </a:r>
            <a:r>
              <a:rPr sz="1000" b="1" spc="-10" dirty="0">
                <a:solidFill>
                  <a:srgbClr val="7D7D7D"/>
                </a:solidFill>
                <a:latin typeface="Microsoft YaHei"/>
                <a:cs typeface="Microsoft YaHei"/>
              </a:rPr>
              <a:t>e</a:t>
            </a:r>
            <a:r>
              <a:rPr sz="1000" b="1" spc="-5" dirty="0">
                <a:solidFill>
                  <a:srgbClr val="7D7D7D"/>
                </a:solidFill>
                <a:latin typeface="Microsoft YaHei"/>
                <a:cs typeface="Microsoft YaHei"/>
              </a:rPr>
              <a:t>curity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672" y="1205483"/>
            <a:ext cx="4244340" cy="4697095"/>
          </a:xfrm>
          <a:custGeom>
            <a:avLst/>
            <a:gdLst/>
            <a:ahLst/>
            <a:cxnLst/>
            <a:rect l="l" t="t" r="r" b="b"/>
            <a:pathLst>
              <a:path w="4244340" h="4697095">
                <a:moveTo>
                  <a:pt x="4242816" y="3885438"/>
                </a:moveTo>
                <a:lnTo>
                  <a:pt x="4237012" y="3842283"/>
                </a:lnTo>
                <a:lnTo>
                  <a:pt x="4220654" y="3803510"/>
                </a:lnTo>
                <a:lnTo>
                  <a:pt x="4195280" y="3770668"/>
                </a:lnTo>
                <a:lnTo>
                  <a:pt x="4162437" y="3745293"/>
                </a:lnTo>
                <a:lnTo>
                  <a:pt x="4123664" y="3728936"/>
                </a:lnTo>
                <a:lnTo>
                  <a:pt x="4080510" y="3723132"/>
                </a:lnTo>
                <a:lnTo>
                  <a:pt x="162306" y="3723132"/>
                </a:lnTo>
                <a:lnTo>
                  <a:pt x="119151" y="3728936"/>
                </a:lnTo>
                <a:lnTo>
                  <a:pt x="80378" y="3745293"/>
                </a:lnTo>
                <a:lnTo>
                  <a:pt x="47536" y="3770668"/>
                </a:lnTo>
                <a:lnTo>
                  <a:pt x="22148" y="3803510"/>
                </a:lnTo>
                <a:lnTo>
                  <a:pt x="5791" y="3842283"/>
                </a:lnTo>
                <a:lnTo>
                  <a:pt x="0" y="3885438"/>
                </a:lnTo>
                <a:lnTo>
                  <a:pt x="0" y="4534662"/>
                </a:lnTo>
                <a:lnTo>
                  <a:pt x="5791" y="4577816"/>
                </a:lnTo>
                <a:lnTo>
                  <a:pt x="22148" y="4616589"/>
                </a:lnTo>
                <a:lnTo>
                  <a:pt x="47536" y="4649432"/>
                </a:lnTo>
                <a:lnTo>
                  <a:pt x="80378" y="4674819"/>
                </a:lnTo>
                <a:lnTo>
                  <a:pt x="119151" y="4691177"/>
                </a:lnTo>
                <a:lnTo>
                  <a:pt x="162306" y="4696968"/>
                </a:lnTo>
                <a:lnTo>
                  <a:pt x="4080510" y="4696968"/>
                </a:lnTo>
                <a:lnTo>
                  <a:pt x="4123664" y="4691177"/>
                </a:lnTo>
                <a:lnTo>
                  <a:pt x="4162437" y="4674819"/>
                </a:lnTo>
                <a:lnTo>
                  <a:pt x="4195280" y="4649432"/>
                </a:lnTo>
                <a:lnTo>
                  <a:pt x="4220654" y="4616589"/>
                </a:lnTo>
                <a:lnTo>
                  <a:pt x="4237012" y="4577816"/>
                </a:lnTo>
                <a:lnTo>
                  <a:pt x="4242816" y="4534662"/>
                </a:lnTo>
                <a:lnTo>
                  <a:pt x="4242816" y="3885438"/>
                </a:lnTo>
                <a:close/>
              </a:path>
              <a:path w="4244340" h="4697095">
                <a:moveTo>
                  <a:pt x="4242816" y="2913126"/>
                </a:moveTo>
                <a:lnTo>
                  <a:pt x="4236085" y="2871482"/>
                </a:lnTo>
                <a:lnTo>
                  <a:pt x="4217365" y="2835287"/>
                </a:lnTo>
                <a:lnTo>
                  <a:pt x="4188828" y="2806750"/>
                </a:lnTo>
                <a:lnTo>
                  <a:pt x="4152633" y="2788031"/>
                </a:lnTo>
                <a:lnTo>
                  <a:pt x="4110990" y="2781300"/>
                </a:lnTo>
                <a:lnTo>
                  <a:pt x="131826" y="2781300"/>
                </a:lnTo>
                <a:lnTo>
                  <a:pt x="90157" y="2788031"/>
                </a:lnTo>
                <a:lnTo>
                  <a:pt x="53962" y="2806750"/>
                </a:lnTo>
                <a:lnTo>
                  <a:pt x="25425" y="2835287"/>
                </a:lnTo>
                <a:lnTo>
                  <a:pt x="6718" y="2871482"/>
                </a:lnTo>
                <a:lnTo>
                  <a:pt x="0" y="2913126"/>
                </a:lnTo>
                <a:lnTo>
                  <a:pt x="0" y="3440430"/>
                </a:lnTo>
                <a:lnTo>
                  <a:pt x="6718" y="3482086"/>
                </a:lnTo>
                <a:lnTo>
                  <a:pt x="25425" y="3518281"/>
                </a:lnTo>
                <a:lnTo>
                  <a:pt x="53962" y="3546818"/>
                </a:lnTo>
                <a:lnTo>
                  <a:pt x="90157" y="3565537"/>
                </a:lnTo>
                <a:lnTo>
                  <a:pt x="131826" y="3572256"/>
                </a:lnTo>
                <a:lnTo>
                  <a:pt x="4110990" y="3572256"/>
                </a:lnTo>
                <a:lnTo>
                  <a:pt x="4152633" y="3565537"/>
                </a:lnTo>
                <a:lnTo>
                  <a:pt x="4188828" y="3546818"/>
                </a:lnTo>
                <a:lnTo>
                  <a:pt x="4217365" y="3518281"/>
                </a:lnTo>
                <a:lnTo>
                  <a:pt x="4236085" y="3482086"/>
                </a:lnTo>
                <a:lnTo>
                  <a:pt x="4242816" y="3440430"/>
                </a:lnTo>
                <a:lnTo>
                  <a:pt x="4242816" y="2913126"/>
                </a:lnTo>
                <a:close/>
              </a:path>
              <a:path w="4244340" h="4697095">
                <a:moveTo>
                  <a:pt x="4242816" y="2032254"/>
                </a:moveTo>
                <a:lnTo>
                  <a:pt x="4236085" y="1990610"/>
                </a:lnTo>
                <a:lnTo>
                  <a:pt x="4217365" y="1954415"/>
                </a:lnTo>
                <a:lnTo>
                  <a:pt x="4188828" y="1925878"/>
                </a:lnTo>
                <a:lnTo>
                  <a:pt x="4152633" y="1907159"/>
                </a:lnTo>
                <a:lnTo>
                  <a:pt x="4110990" y="1900428"/>
                </a:lnTo>
                <a:lnTo>
                  <a:pt x="131826" y="1900428"/>
                </a:lnTo>
                <a:lnTo>
                  <a:pt x="90157" y="1907159"/>
                </a:lnTo>
                <a:lnTo>
                  <a:pt x="53962" y="1925878"/>
                </a:lnTo>
                <a:lnTo>
                  <a:pt x="25425" y="1954415"/>
                </a:lnTo>
                <a:lnTo>
                  <a:pt x="6718" y="1990610"/>
                </a:lnTo>
                <a:lnTo>
                  <a:pt x="0" y="2032254"/>
                </a:lnTo>
                <a:lnTo>
                  <a:pt x="0" y="2559558"/>
                </a:lnTo>
                <a:lnTo>
                  <a:pt x="6718" y="2601214"/>
                </a:lnTo>
                <a:lnTo>
                  <a:pt x="25425" y="2637409"/>
                </a:lnTo>
                <a:lnTo>
                  <a:pt x="53962" y="2665946"/>
                </a:lnTo>
                <a:lnTo>
                  <a:pt x="90157" y="2684665"/>
                </a:lnTo>
                <a:lnTo>
                  <a:pt x="131826" y="2691384"/>
                </a:lnTo>
                <a:lnTo>
                  <a:pt x="4110990" y="2691384"/>
                </a:lnTo>
                <a:lnTo>
                  <a:pt x="4152633" y="2684665"/>
                </a:lnTo>
                <a:lnTo>
                  <a:pt x="4188828" y="2665946"/>
                </a:lnTo>
                <a:lnTo>
                  <a:pt x="4217365" y="2637409"/>
                </a:lnTo>
                <a:lnTo>
                  <a:pt x="4236085" y="2601214"/>
                </a:lnTo>
                <a:lnTo>
                  <a:pt x="4242816" y="2559558"/>
                </a:lnTo>
                <a:lnTo>
                  <a:pt x="4242816" y="2032254"/>
                </a:lnTo>
                <a:close/>
              </a:path>
              <a:path w="4244340" h="4697095">
                <a:moveTo>
                  <a:pt x="4244340" y="1173226"/>
                </a:moveTo>
                <a:lnTo>
                  <a:pt x="4237583" y="1131430"/>
                </a:lnTo>
                <a:lnTo>
                  <a:pt x="4218787" y="1095108"/>
                </a:lnTo>
                <a:lnTo>
                  <a:pt x="4190123" y="1066444"/>
                </a:lnTo>
                <a:lnTo>
                  <a:pt x="4153801" y="1047648"/>
                </a:lnTo>
                <a:lnTo>
                  <a:pt x="4112006" y="1040892"/>
                </a:lnTo>
                <a:lnTo>
                  <a:pt x="133858" y="1040892"/>
                </a:lnTo>
                <a:lnTo>
                  <a:pt x="92024" y="1047648"/>
                </a:lnTo>
                <a:lnTo>
                  <a:pt x="55702" y="1066444"/>
                </a:lnTo>
                <a:lnTo>
                  <a:pt x="27051" y="1095108"/>
                </a:lnTo>
                <a:lnTo>
                  <a:pt x="8267" y="1131430"/>
                </a:lnTo>
                <a:lnTo>
                  <a:pt x="1524" y="1173226"/>
                </a:lnTo>
                <a:lnTo>
                  <a:pt x="1524" y="1702562"/>
                </a:lnTo>
                <a:lnTo>
                  <a:pt x="8267" y="1744370"/>
                </a:lnTo>
                <a:lnTo>
                  <a:pt x="27051" y="1780692"/>
                </a:lnTo>
                <a:lnTo>
                  <a:pt x="55702" y="1809356"/>
                </a:lnTo>
                <a:lnTo>
                  <a:pt x="92024" y="1828152"/>
                </a:lnTo>
                <a:lnTo>
                  <a:pt x="133858" y="1834896"/>
                </a:lnTo>
                <a:lnTo>
                  <a:pt x="4112006" y="1834896"/>
                </a:lnTo>
                <a:lnTo>
                  <a:pt x="4153801" y="1828152"/>
                </a:lnTo>
                <a:lnTo>
                  <a:pt x="4190123" y="1809356"/>
                </a:lnTo>
                <a:lnTo>
                  <a:pt x="4218787" y="1780692"/>
                </a:lnTo>
                <a:lnTo>
                  <a:pt x="4237583" y="1744370"/>
                </a:lnTo>
                <a:lnTo>
                  <a:pt x="4244340" y="1702562"/>
                </a:lnTo>
                <a:lnTo>
                  <a:pt x="4244340" y="1173226"/>
                </a:lnTo>
                <a:close/>
              </a:path>
              <a:path w="4244340" h="4697095">
                <a:moveTo>
                  <a:pt x="4244340" y="162306"/>
                </a:moveTo>
                <a:lnTo>
                  <a:pt x="4238536" y="119151"/>
                </a:lnTo>
                <a:lnTo>
                  <a:pt x="4222178" y="80378"/>
                </a:lnTo>
                <a:lnTo>
                  <a:pt x="4196804" y="47536"/>
                </a:lnTo>
                <a:lnTo>
                  <a:pt x="4163961" y="22161"/>
                </a:lnTo>
                <a:lnTo>
                  <a:pt x="4125188" y="5803"/>
                </a:lnTo>
                <a:lnTo>
                  <a:pt x="4082034" y="0"/>
                </a:lnTo>
                <a:lnTo>
                  <a:pt x="165354" y="0"/>
                </a:lnTo>
                <a:lnTo>
                  <a:pt x="122199" y="5803"/>
                </a:lnTo>
                <a:lnTo>
                  <a:pt x="83426" y="22161"/>
                </a:lnTo>
                <a:lnTo>
                  <a:pt x="50584" y="47536"/>
                </a:lnTo>
                <a:lnTo>
                  <a:pt x="25196" y="80378"/>
                </a:lnTo>
                <a:lnTo>
                  <a:pt x="8839" y="119151"/>
                </a:lnTo>
                <a:lnTo>
                  <a:pt x="3048" y="162306"/>
                </a:lnTo>
                <a:lnTo>
                  <a:pt x="3048" y="811530"/>
                </a:lnTo>
                <a:lnTo>
                  <a:pt x="8839" y="854697"/>
                </a:lnTo>
                <a:lnTo>
                  <a:pt x="25196" y="893470"/>
                </a:lnTo>
                <a:lnTo>
                  <a:pt x="50584" y="926312"/>
                </a:lnTo>
                <a:lnTo>
                  <a:pt x="83426" y="951687"/>
                </a:lnTo>
                <a:lnTo>
                  <a:pt x="122199" y="968044"/>
                </a:lnTo>
                <a:lnTo>
                  <a:pt x="165354" y="973836"/>
                </a:lnTo>
                <a:lnTo>
                  <a:pt x="4082034" y="973836"/>
                </a:lnTo>
                <a:lnTo>
                  <a:pt x="4125188" y="968044"/>
                </a:lnTo>
                <a:lnTo>
                  <a:pt x="4163961" y="951687"/>
                </a:lnTo>
                <a:lnTo>
                  <a:pt x="4196804" y="926312"/>
                </a:lnTo>
                <a:lnTo>
                  <a:pt x="4222178" y="893470"/>
                </a:lnTo>
                <a:lnTo>
                  <a:pt x="4238536" y="854697"/>
                </a:lnTo>
                <a:lnTo>
                  <a:pt x="4244340" y="811530"/>
                </a:lnTo>
                <a:lnTo>
                  <a:pt x="4244340" y="162306"/>
                </a:lnTo>
                <a:close/>
              </a:path>
            </a:pathLst>
          </a:custGeom>
          <a:solidFill>
            <a:srgbClr val="0081B5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5054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强大的连接管理平台能力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5850" y="1174021"/>
            <a:ext cx="4083050" cy="89344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760"/>
              </a:spcBef>
            </a:pP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信息查询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00699"/>
              </a:lnSpc>
              <a:spcBef>
                <a:spcPts val="625"/>
              </a:spcBef>
            </a:pPr>
            <a:r>
              <a:rPr sz="1500" spc="10" dirty="0">
                <a:solidFill>
                  <a:srgbClr val="F1F1F1"/>
                </a:solidFill>
                <a:latin typeface="Microsoft YaHei"/>
                <a:cs typeface="Microsoft YaHei"/>
              </a:rPr>
              <a:t>包括卡状态，用量，配置AP</a:t>
            </a:r>
            <a:r>
              <a:rPr sz="1500" dirty="0">
                <a:solidFill>
                  <a:srgbClr val="F1F1F1"/>
                </a:solidFill>
                <a:latin typeface="Microsoft YaHei"/>
                <a:cs typeface="Microsoft YaHei"/>
              </a:rPr>
              <a:t>N</a:t>
            </a:r>
            <a:r>
              <a:rPr sz="1500" spc="10" dirty="0">
                <a:solidFill>
                  <a:srgbClr val="F1F1F1"/>
                </a:solidFill>
                <a:latin typeface="Microsoft YaHei"/>
                <a:cs typeface="Microsoft YaHei"/>
              </a:rPr>
              <a:t>，当前所在网络运 营商等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021" y="2336918"/>
            <a:ext cx="4116704" cy="55689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330"/>
              </a:spcBef>
            </a:pP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报告下载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500" spc="10" dirty="0">
                <a:solidFill>
                  <a:srgbClr val="F1F1F1"/>
                </a:solidFill>
                <a:latin typeface="Microsoft YaHei"/>
                <a:cs typeface="Microsoft YaHei"/>
              </a:rPr>
              <a:t>包括月流量报告</a:t>
            </a:r>
            <a:r>
              <a:rPr sz="1500" spc="-40" dirty="0">
                <a:solidFill>
                  <a:srgbClr val="F1F1F1"/>
                </a:solidFill>
                <a:latin typeface="Microsoft YaHei"/>
                <a:cs typeface="Microsoft YaHei"/>
              </a:rPr>
              <a:t> </a:t>
            </a:r>
            <a:r>
              <a:rPr sz="1500" spc="10" dirty="0">
                <a:solidFill>
                  <a:srgbClr val="F1F1F1"/>
                </a:solidFill>
                <a:latin typeface="Microsoft YaHei"/>
                <a:cs typeface="Microsoft YaHei"/>
              </a:rPr>
              <a:t>，卡状态报告，状态切换报告等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5850" y="3110017"/>
            <a:ext cx="4058285" cy="271208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850"/>
              </a:spcBef>
            </a:pP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运营操作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500" spc="10" dirty="0">
                <a:solidFill>
                  <a:srgbClr val="F1F1F1"/>
                </a:solidFill>
                <a:latin typeface="Microsoft YaHei"/>
                <a:cs typeface="Microsoft YaHei"/>
              </a:rPr>
              <a:t>包括卡的生命周期切换，远程重连接等</a:t>
            </a:r>
            <a:endParaRPr sz="1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Microsoft YaHei"/>
              <a:cs typeface="Microsoft YaHei"/>
            </a:endParaRPr>
          </a:p>
          <a:p>
            <a:pPr marL="19685">
              <a:lnSpc>
                <a:spcPct val="100000"/>
              </a:lnSpc>
            </a:pP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自动化规则设置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500" spc="10" dirty="0">
                <a:solidFill>
                  <a:srgbClr val="F1F1F1"/>
                </a:solidFill>
                <a:latin typeface="Microsoft YaHei"/>
                <a:cs typeface="Microsoft YaHei"/>
              </a:rPr>
              <a:t>包括卡的网络成本控制和流量使用警告</a:t>
            </a:r>
            <a:endParaRPr sz="1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750">
              <a:latin typeface="Microsoft YaHei"/>
              <a:cs typeface="Microsoft YaHei"/>
            </a:endParaRPr>
          </a:p>
          <a:p>
            <a:pPr marL="31115">
              <a:lnSpc>
                <a:spcPct val="100000"/>
              </a:lnSpc>
            </a:pP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数据统计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500" spc="10" dirty="0">
                <a:solidFill>
                  <a:srgbClr val="F1F1F1"/>
                </a:solidFill>
                <a:latin typeface="Microsoft YaHei"/>
                <a:cs typeface="Microsoft YaHei"/>
              </a:rPr>
              <a:t>包括历史使用记录及当前网络数据流量统计，协</a:t>
            </a:r>
            <a:endParaRPr sz="1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500" spc="5" dirty="0">
                <a:solidFill>
                  <a:srgbClr val="F1F1F1"/>
                </a:solidFill>
                <a:latin typeface="Microsoft YaHei"/>
                <a:cs typeface="Microsoft YaHei"/>
              </a:rPr>
              <a:t>助顾客</a:t>
            </a:r>
            <a:r>
              <a:rPr sz="1500" spc="10" dirty="0">
                <a:solidFill>
                  <a:srgbClr val="F1F1F1"/>
                </a:solidFill>
                <a:latin typeface="Microsoft YaHei"/>
                <a:cs typeface="Microsoft YaHei"/>
              </a:rPr>
              <a:t>对</a:t>
            </a:r>
            <a:r>
              <a:rPr sz="1500" spc="5" dirty="0">
                <a:solidFill>
                  <a:srgbClr val="F1F1F1"/>
                </a:solidFill>
                <a:latin typeface="Microsoft YaHei"/>
                <a:cs typeface="Microsoft YaHei"/>
              </a:rPr>
              <a:t>SIM卡的使用和用户习惯能有一定了解</a:t>
            </a:r>
            <a:endParaRPr sz="1500">
              <a:latin typeface="Microsoft YaHei"/>
              <a:cs typeface="Microsoft YaHe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04815" y="1063752"/>
            <a:ext cx="7187565" cy="1553210"/>
            <a:chOff x="5004815" y="1063752"/>
            <a:chExt cx="7187565" cy="15532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4815" y="1069848"/>
              <a:ext cx="2726436" cy="15439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9887" y="1264920"/>
              <a:ext cx="2156460" cy="9738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1775" y="1069848"/>
              <a:ext cx="2726435" cy="15469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847" y="1264920"/>
              <a:ext cx="2156459" cy="9768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9111" y="1063752"/>
              <a:ext cx="2532886" cy="15499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4183" y="1258824"/>
              <a:ext cx="2142744" cy="97993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478017" y="2332989"/>
            <a:ext cx="1485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1F1F1"/>
                </a:solidFill>
                <a:latin typeface="Microsoft YaHei"/>
                <a:cs typeface="Microsoft YaHei"/>
              </a:rPr>
              <a:t>CMCC</a:t>
            </a:r>
            <a:r>
              <a:rPr sz="1600" spc="-30" dirty="0">
                <a:solidFill>
                  <a:srgbClr val="F1F1F1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F1F1F1"/>
                </a:solidFill>
                <a:latin typeface="Microsoft YaHei"/>
                <a:cs typeface="Microsoft YaHei"/>
              </a:rPr>
              <a:t>OneLink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80680" y="2332989"/>
            <a:ext cx="1047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爱立信DCP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15118" y="2357754"/>
            <a:ext cx="1180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沃达丰GDSP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87111" y="2732506"/>
            <a:ext cx="7105015" cy="3534410"/>
            <a:chOff x="5087111" y="2732506"/>
            <a:chExt cx="7105015" cy="353441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7111" y="2732506"/>
              <a:ext cx="7104887" cy="35341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2183" y="2927604"/>
              <a:ext cx="6621779" cy="296418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690231" y="5893409"/>
            <a:ext cx="2040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1F1F1"/>
                </a:solidFill>
                <a:latin typeface="Microsoft YaHei"/>
                <a:cs typeface="Microsoft YaHei"/>
              </a:rPr>
              <a:t>CMI全球连接管理平台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63741" y="2608833"/>
            <a:ext cx="5051425" cy="370840"/>
            <a:chOff x="6063741" y="2608833"/>
            <a:chExt cx="5051425" cy="370840"/>
          </a:xfrm>
        </p:grpSpPr>
        <p:sp>
          <p:nvSpPr>
            <p:cNvPr id="22" name="object 22"/>
            <p:cNvSpPr/>
            <p:nvPr/>
          </p:nvSpPr>
          <p:spPr>
            <a:xfrm>
              <a:off x="8478011" y="2624327"/>
              <a:ext cx="414655" cy="338455"/>
            </a:xfrm>
            <a:custGeom>
              <a:avLst/>
              <a:gdLst/>
              <a:ahLst/>
              <a:cxnLst/>
              <a:rect l="l" t="t" r="r" b="b"/>
              <a:pathLst>
                <a:path w="414654" h="338455">
                  <a:moveTo>
                    <a:pt x="310896" y="0"/>
                  </a:moveTo>
                  <a:lnTo>
                    <a:pt x="103632" y="0"/>
                  </a:lnTo>
                  <a:lnTo>
                    <a:pt x="103632" y="169163"/>
                  </a:lnTo>
                  <a:lnTo>
                    <a:pt x="0" y="169163"/>
                  </a:lnTo>
                  <a:lnTo>
                    <a:pt x="207264" y="338327"/>
                  </a:lnTo>
                  <a:lnTo>
                    <a:pt x="414528" y="169163"/>
                  </a:lnTo>
                  <a:lnTo>
                    <a:pt x="310896" y="169163"/>
                  </a:lnTo>
                  <a:lnTo>
                    <a:pt x="310896" y="0"/>
                  </a:lnTo>
                  <a:close/>
                </a:path>
              </a:pathLst>
            </a:custGeom>
            <a:solidFill>
              <a:srgbClr val="D5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78011" y="2624327"/>
              <a:ext cx="414655" cy="338455"/>
            </a:xfrm>
            <a:custGeom>
              <a:avLst/>
              <a:gdLst/>
              <a:ahLst/>
              <a:cxnLst/>
              <a:rect l="l" t="t" r="r" b="b"/>
              <a:pathLst>
                <a:path w="414654" h="338455">
                  <a:moveTo>
                    <a:pt x="0" y="169163"/>
                  </a:moveTo>
                  <a:lnTo>
                    <a:pt x="103632" y="169163"/>
                  </a:lnTo>
                  <a:lnTo>
                    <a:pt x="103632" y="0"/>
                  </a:lnTo>
                  <a:lnTo>
                    <a:pt x="310896" y="0"/>
                  </a:lnTo>
                  <a:lnTo>
                    <a:pt x="310896" y="169163"/>
                  </a:lnTo>
                  <a:lnTo>
                    <a:pt x="414528" y="169163"/>
                  </a:lnTo>
                  <a:lnTo>
                    <a:pt x="207264" y="338327"/>
                  </a:lnTo>
                  <a:lnTo>
                    <a:pt x="0" y="169163"/>
                  </a:lnTo>
                  <a:close/>
                </a:path>
              </a:pathLst>
            </a:custGeom>
            <a:ln w="12700">
              <a:solidFill>
                <a:srgbClr val="9D12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70091" y="2615183"/>
              <a:ext cx="414655" cy="338455"/>
            </a:xfrm>
            <a:custGeom>
              <a:avLst/>
              <a:gdLst/>
              <a:ahLst/>
              <a:cxnLst/>
              <a:rect l="l" t="t" r="r" b="b"/>
              <a:pathLst>
                <a:path w="414654" h="338455">
                  <a:moveTo>
                    <a:pt x="310896" y="0"/>
                  </a:moveTo>
                  <a:lnTo>
                    <a:pt x="103632" y="0"/>
                  </a:lnTo>
                  <a:lnTo>
                    <a:pt x="103632" y="169163"/>
                  </a:lnTo>
                  <a:lnTo>
                    <a:pt x="0" y="169163"/>
                  </a:lnTo>
                  <a:lnTo>
                    <a:pt x="207263" y="338327"/>
                  </a:lnTo>
                  <a:lnTo>
                    <a:pt x="414528" y="169163"/>
                  </a:lnTo>
                  <a:lnTo>
                    <a:pt x="310896" y="169163"/>
                  </a:lnTo>
                  <a:lnTo>
                    <a:pt x="310896" y="0"/>
                  </a:lnTo>
                  <a:close/>
                </a:path>
              </a:pathLst>
            </a:custGeom>
            <a:solidFill>
              <a:srgbClr val="D5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70091" y="2615183"/>
              <a:ext cx="414655" cy="338455"/>
            </a:xfrm>
            <a:custGeom>
              <a:avLst/>
              <a:gdLst/>
              <a:ahLst/>
              <a:cxnLst/>
              <a:rect l="l" t="t" r="r" b="b"/>
              <a:pathLst>
                <a:path w="414654" h="338455">
                  <a:moveTo>
                    <a:pt x="0" y="169163"/>
                  </a:moveTo>
                  <a:lnTo>
                    <a:pt x="103632" y="169163"/>
                  </a:lnTo>
                  <a:lnTo>
                    <a:pt x="103632" y="0"/>
                  </a:lnTo>
                  <a:lnTo>
                    <a:pt x="310896" y="0"/>
                  </a:lnTo>
                  <a:lnTo>
                    <a:pt x="310896" y="169163"/>
                  </a:lnTo>
                  <a:lnTo>
                    <a:pt x="414528" y="169163"/>
                  </a:lnTo>
                  <a:lnTo>
                    <a:pt x="207263" y="338327"/>
                  </a:lnTo>
                  <a:lnTo>
                    <a:pt x="0" y="169163"/>
                  </a:lnTo>
                  <a:close/>
                </a:path>
              </a:pathLst>
            </a:custGeom>
            <a:ln w="12700">
              <a:solidFill>
                <a:srgbClr val="9D12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693907" y="2634995"/>
              <a:ext cx="414655" cy="338455"/>
            </a:xfrm>
            <a:custGeom>
              <a:avLst/>
              <a:gdLst/>
              <a:ahLst/>
              <a:cxnLst/>
              <a:rect l="l" t="t" r="r" b="b"/>
              <a:pathLst>
                <a:path w="414654" h="338455">
                  <a:moveTo>
                    <a:pt x="310896" y="0"/>
                  </a:moveTo>
                  <a:lnTo>
                    <a:pt x="103632" y="0"/>
                  </a:lnTo>
                  <a:lnTo>
                    <a:pt x="103632" y="169163"/>
                  </a:lnTo>
                  <a:lnTo>
                    <a:pt x="0" y="169163"/>
                  </a:lnTo>
                  <a:lnTo>
                    <a:pt x="207264" y="338327"/>
                  </a:lnTo>
                  <a:lnTo>
                    <a:pt x="414527" y="169163"/>
                  </a:lnTo>
                  <a:lnTo>
                    <a:pt x="310896" y="169163"/>
                  </a:lnTo>
                  <a:lnTo>
                    <a:pt x="310896" y="0"/>
                  </a:lnTo>
                  <a:close/>
                </a:path>
              </a:pathLst>
            </a:custGeom>
            <a:solidFill>
              <a:srgbClr val="D5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93907" y="2634995"/>
              <a:ext cx="414655" cy="338455"/>
            </a:xfrm>
            <a:custGeom>
              <a:avLst/>
              <a:gdLst/>
              <a:ahLst/>
              <a:cxnLst/>
              <a:rect l="l" t="t" r="r" b="b"/>
              <a:pathLst>
                <a:path w="414654" h="338455">
                  <a:moveTo>
                    <a:pt x="0" y="169163"/>
                  </a:moveTo>
                  <a:lnTo>
                    <a:pt x="103632" y="169163"/>
                  </a:lnTo>
                  <a:lnTo>
                    <a:pt x="103632" y="0"/>
                  </a:lnTo>
                  <a:lnTo>
                    <a:pt x="310896" y="0"/>
                  </a:lnTo>
                  <a:lnTo>
                    <a:pt x="310896" y="169163"/>
                  </a:lnTo>
                  <a:lnTo>
                    <a:pt x="414527" y="169163"/>
                  </a:lnTo>
                  <a:lnTo>
                    <a:pt x="207264" y="338327"/>
                  </a:lnTo>
                  <a:lnTo>
                    <a:pt x="0" y="169163"/>
                  </a:lnTo>
                  <a:close/>
                </a:path>
              </a:pathLst>
            </a:custGeom>
            <a:ln w="12700">
              <a:solidFill>
                <a:srgbClr val="9D12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4140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物联网卡片类型介绍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08803" y="998219"/>
            <a:ext cx="7028815" cy="2449195"/>
            <a:chOff x="4908803" y="998219"/>
            <a:chExt cx="7028815" cy="2449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8803" y="1129283"/>
              <a:ext cx="2839211" cy="20330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3875" y="1324355"/>
              <a:ext cx="2269235" cy="14630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9344" y="998219"/>
              <a:ext cx="2708275" cy="24489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4415" y="1193291"/>
              <a:ext cx="2138172" cy="18790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9939" y="1217675"/>
              <a:ext cx="2839211" cy="21046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5011" y="1412747"/>
              <a:ext cx="2269236" cy="153466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10259" y="1329334"/>
            <a:ext cx="4082415" cy="1345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35500"/>
              </a:lnSpc>
              <a:spcBef>
                <a:spcPts val="90"/>
              </a:spcBef>
            </a:pP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中国移动物联网连接产品包括</a:t>
            </a:r>
            <a:r>
              <a:rPr sz="1600" u="sng" spc="-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中国</a:t>
            </a:r>
            <a:r>
              <a:rPr sz="1600" u="sng" spc="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移</a:t>
            </a:r>
            <a:r>
              <a:rPr sz="1600" u="sng" spc="-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动物</a:t>
            </a:r>
            <a:r>
              <a:rPr sz="1600" u="sng" spc="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联</a:t>
            </a:r>
            <a:r>
              <a:rPr sz="1600" u="sng" spc="-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网</a:t>
            </a:r>
            <a:r>
              <a:rPr sz="1600" u="sng" spc="-1639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卡 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，</a:t>
            </a:r>
            <a:r>
              <a:rPr sz="1600" u="sng" spc="-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中国移动香港物联网卡</a:t>
            </a:r>
            <a:r>
              <a:rPr sz="1600" spc="-5" dirty="0">
                <a:solidFill>
                  <a:srgbClr val="FFFF00"/>
                </a:solidFill>
                <a:latin typeface="Microsoft YaHei"/>
                <a:cs typeface="Microsoft YaHei"/>
              </a:rPr>
              <a:t>，以及</a:t>
            </a:r>
            <a:r>
              <a:rPr sz="1600" u="sng" spc="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海</a:t>
            </a:r>
            <a:r>
              <a:rPr sz="1600" u="sng" spc="-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外运</a:t>
            </a:r>
            <a:r>
              <a:rPr sz="1600" u="sng" spc="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营</a:t>
            </a:r>
            <a:r>
              <a:rPr sz="1600" u="sng" spc="-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商</a:t>
            </a:r>
            <a:r>
              <a:rPr sz="1600" u="sng" spc="-1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Microsoft YaHei"/>
                <a:cs typeface="Microsoft YaHei"/>
              </a:rPr>
              <a:t>物 联网卡</a:t>
            </a:r>
            <a:r>
              <a:rPr sz="1600" spc="-10" dirty="0">
                <a:solidFill>
                  <a:srgbClr val="006087"/>
                </a:solidFill>
                <a:latin typeface="Microsoft YaHei"/>
                <a:cs typeface="Microsoft YaHei"/>
              </a:rPr>
              <a:t>，</a:t>
            </a:r>
            <a:r>
              <a:rPr sz="1600" spc="-10" dirty="0">
                <a:solidFill>
                  <a:srgbClr val="F1F1F1"/>
                </a:solidFill>
                <a:latin typeface="Microsoft YaHei"/>
                <a:cs typeface="Microsoft YaHei"/>
              </a:rPr>
              <a:t>完整覆盖国内外客户在</a:t>
            </a:r>
            <a:r>
              <a:rPr sz="1600" dirty="0">
                <a:solidFill>
                  <a:srgbClr val="F1F1F1"/>
                </a:solidFill>
                <a:latin typeface="Microsoft YaHei"/>
                <a:cs typeface="Microsoft YaHei"/>
              </a:rPr>
              <a:t>全</a:t>
            </a:r>
            <a:r>
              <a:rPr sz="1600" spc="-10" dirty="0">
                <a:solidFill>
                  <a:srgbClr val="F1F1F1"/>
                </a:solidFill>
                <a:latin typeface="Microsoft YaHei"/>
                <a:cs typeface="Microsoft YaHei"/>
              </a:rPr>
              <a:t>球范</a:t>
            </a:r>
            <a:r>
              <a:rPr sz="1600" dirty="0">
                <a:solidFill>
                  <a:srgbClr val="F1F1F1"/>
                </a:solidFill>
                <a:latin typeface="Microsoft YaHei"/>
                <a:cs typeface="Microsoft YaHei"/>
              </a:rPr>
              <a:t>围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内的 连接需求。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4331" y="4338911"/>
            <a:ext cx="2520950" cy="124587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400" b="1" dirty="0">
                <a:solidFill>
                  <a:srgbClr val="F1F1F1"/>
                </a:solidFill>
                <a:latin typeface="Microsoft YaHei"/>
                <a:cs typeface="Microsoft YaHei"/>
              </a:rPr>
              <a:t>卡的网络制式及物理类</a:t>
            </a:r>
            <a:r>
              <a:rPr sz="1400" b="1" spc="-15" dirty="0">
                <a:solidFill>
                  <a:srgbClr val="F1F1F1"/>
                </a:solidFill>
                <a:latin typeface="Microsoft YaHei"/>
                <a:cs typeface="Microsoft YaHei"/>
              </a:rPr>
              <a:t>型</a:t>
            </a:r>
            <a:r>
              <a:rPr sz="1400" b="1" dirty="0">
                <a:solidFill>
                  <a:srgbClr val="F1F1F1"/>
                </a:solidFill>
                <a:latin typeface="Microsoft YaHei"/>
                <a:cs typeface="Microsoft YaHei"/>
              </a:rPr>
              <a:t>包</a:t>
            </a:r>
            <a:r>
              <a:rPr sz="1400" b="1" spc="5" dirty="0">
                <a:solidFill>
                  <a:srgbClr val="F1F1F1"/>
                </a:solidFill>
                <a:latin typeface="Microsoft YaHei"/>
                <a:cs typeface="Microsoft YaHei"/>
              </a:rPr>
              <a:t>括</a:t>
            </a:r>
            <a:r>
              <a:rPr sz="1400" spc="5" dirty="0">
                <a:solidFill>
                  <a:srgbClr val="F1F1F1"/>
                </a:solidFill>
                <a:latin typeface="Microsoft YaHei"/>
                <a:cs typeface="Microsoft YaHei"/>
              </a:rPr>
              <a:t>：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2/3/4,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NB</a:t>
            </a:r>
            <a:endParaRPr sz="1400">
              <a:latin typeface="Microsoft YaHei"/>
              <a:cs typeface="Microsoft YaHei"/>
            </a:endParaRPr>
          </a:p>
          <a:p>
            <a:pPr marL="12700" marR="716915">
              <a:lnSpc>
                <a:spcPct val="142900"/>
              </a:lnSpc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工业级/消费级</a:t>
            </a:r>
            <a:r>
              <a:rPr sz="1400" spc="-65" dirty="0">
                <a:solidFill>
                  <a:srgbClr val="F1F1F1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插拔卡 工业级/消费级</a:t>
            </a:r>
            <a:r>
              <a:rPr sz="1400" spc="325" dirty="0">
                <a:solidFill>
                  <a:srgbClr val="F1F1F1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贴片卡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09817" y="2849372"/>
            <a:ext cx="7391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中国移动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物联网卡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3021" y="2849372"/>
            <a:ext cx="10953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中国移动香港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物联网卡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82555" y="2839034"/>
            <a:ext cx="9169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海外运营商</a:t>
            </a:r>
            <a:endParaRPr sz="1400">
              <a:latin typeface="Microsoft YaHei"/>
              <a:cs typeface="Microsoft YaHei"/>
            </a:endParaRPr>
          </a:p>
          <a:p>
            <a:pPr marL="100965">
              <a:lnSpc>
                <a:spcPct val="100000"/>
              </a:lnSpc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物联网卡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97051" y="3553967"/>
            <a:ext cx="7219950" cy="2680970"/>
            <a:chOff x="797051" y="3553967"/>
            <a:chExt cx="7219950" cy="268097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743" y="3553967"/>
              <a:ext cx="3619500" cy="15849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051" y="5059679"/>
              <a:ext cx="2348484" cy="11750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5535" y="5138927"/>
              <a:ext cx="1473708" cy="9982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5586" y="3649725"/>
              <a:ext cx="3200908" cy="234594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755385" y="3950334"/>
            <a:ext cx="132143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消费级：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-25°C~85</a:t>
            </a:r>
            <a:r>
              <a:rPr sz="1400" spc="-4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°C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材料</a:t>
            </a:r>
            <a:r>
              <a:rPr sz="1400" spc="-5" dirty="0">
                <a:solidFill>
                  <a:srgbClr val="FFFFFF"/>
                </a:solidFill>
                <a:latin typeface="Microsoft YaHei"/>
                <a:cs typeface="Microsoft YaHei"/>
              </a:rPr>
              <a:t>：ABS/PVC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63361" y="5017389"/>
            <a:ext cx="170688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车规级、工业级：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-40°C~105</a:t>
            </a:r>
            <a:r>
              <a:rPr sz="1400" spc="-3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°C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材料：工业塑料/陶瓷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60" y="1181100"/>
            <a:ext cx="10735310" cy="905510"/>
          </a:xfrm>
          <a:custGeom>
            <a:avLst/>
            <a:gdLst/>
            <a:ahLst/>
            <a:cxnLst/>
            <a:rect l="l" t="t" r="r" b="b"/>
            <a:pathLst>
              <a:path w="10735310" h="905510">
                <a:moveTo>
                  <a:pt x="10584180" y="0"/>
                </a:moveTo>
                <a:lnTo>
                  <a:pt x="150888" y="0"/>
                </a:lnTo>
                <a:lnTo>
                  <a:pt x="103194" y="7693"/>
                </a:lnTo>
                <a:lnTo>
                  <a:pt x="61774" y="29114"/>
                </a:lnTo>
                <a:lnTo>
                  <a:pt x="29111" y="61776"/>
                </a:lnTo>
                <a:lnTo>
                  <a:pt x="7692" y="103193"/>
                </a:lnTo>
                <a:lnTo>
                  <a:pt x="0" y="150875"/>
                </a:lnTo>
                <a:lnTo>
                  <a:pt x="0" y="754379"/>
                </a:lnTo>
                <a:lnTo>
                  <a:pt x="7692" y="802062"/>
                </a:lnTo>
                <a:lnTo>
                  <a:pt x="29111" y="843479"/>
                </a:lnTo>
                <a:lnTo>
                  <a:pt x="61774" y="876141"/>
                </a:lnTo>
                <a:lnTo>
                  <a:pt x="103194" y="897562"/>
                </a:lnTo>
                <a:lnTo>
                  <a:pt x="150888" y="905255"/>
                </a:lnTo>
                <a:lnTo>
                  <a:pt x="10584180" y="905255"/>
                </a:lnTo>
                <a:lnTo>
                  <a:pt x="10631862" y="897562"/>
                </a:lnTo>
                <a:lnTo>
                  <a:pt x="10673279" y="876141"/>
                </a:lnTo>
                <a:lnTo>
                  <a:pt x="10705941" y="843479"/>
                </a:lnTo>
                <a:lnTo>
                  <a:pt x="10727362" y="802062"/>
                </a:lnTo>
                <a:lnTo>
                  <a:pt x="10735056" y="754379"/>
                </a:lnTo>
                <a:lnTo>
                  <a:pt x="10735056" y="150875"/>
                </a:lnTo>
                <a:lnTo>
                  <a:pt x="10727362" y="103193"/>
                </a:lnTo>
                <a:lnTo>
                  <a:pt x="10705941" y="61776"/>
                </a:lnTo>
                <a:lnTo>
                  <a:pt x="10673279" y="29114"/>
                </a:lnTo>
                <a:lnTo>
                  <a:pt x="10631862" y="7693"/>
                </a:lnTo>
                <a:lnTo>
                  <a:pt x="10584180" y="0"/>
                </a:lnTo>
                <a:close/>
              </a:path>
            </a:pathLst>
          </a:custGeom>
          <a:solidFill>
            <a:srgbClr val="0081B5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8690" y="369519"/>
            <a:ext cx="73247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支持工业</a:t>
            </a:r>
            <a:r>
              <a:rPr u="none" dirty="0"/>
              <a:t>级</a:t>
            </a:r>
            <a:r>
              <a:rPr u="none" spc="-5" dirty="0"/>
              <a:t>SIM卡，适配多类型终端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3744" y="3583051"/>
          <a:ext cx="10633074" cy="262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1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7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4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67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产品指标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普通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SIM卡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1130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工业级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SIM卡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1130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车规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级SIM卡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1130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4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产品形态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68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600" b="1" spc="-10" dirty="0">
                          <a:latin typeface="Microsoft YaHei"/>
                          <a:cs typeface="Microsoft YaHei"/>
                        </a:rPr>
                        <a:t>Plug</a:t>
                      </a:r>
                      <a:r>
                        <a:rPr sz="1600" b="1" spc="10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600" b="1" spc="-5" dirty="0">
                          <a:latin typeface="Microsoft YaHei"/>
                          <a:cs typeface="Microsoft YaHei"/>
                        </a:rPr>
                        <a:t>In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600" b="1" spc="-10" dirty="0">
                          <a:latin typeface="Microsoft YaHei"/>
                          <a:cs typeface="Microsoft YaHei"/>
                        </a:rPr>
                        <a:t>Plug</a:t>
                      </a:r>
                      <a:r>
                        <a:rPr sz="1600" b="1" spc="10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600" b="1" spc="-5" dirty="0">
                          <a:latin typeface="Microsoft YaHei"/>
                          <a:cs typeface="Microsoft YaHei"/>
                        </a:rPr>
                        <a:t>In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600" b="1" spc="-5" dirty="0">
                          <a:latin typeface="Microsoft YaHei"/>
                          <a:cs typeface="Microsoft YaHei"/>
                        </a:rPr>
                        <a:t>SMD贴片式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70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封装材料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55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600" b="1" spc="-10" dirty="0">
                          <a:latin typeface="Microsoft YaHei"/>
                          <a:cs typeface="Microsoft YaHei"/>
                        </a:rPr>
                        <a:t>ABS/PVC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600" b="1" spc="-5" dirty="0">
                          <a:latin typeface="Microsoft YaHei"/>
                          <a:cs typeface="Microsoft YaHei"/>
                        </a:rPr>
                        <a:t>工业塑料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600" b="1" spc="-5" dirty="0">
                          <a:latin typeface="Microsoft YaHei"/>
                          <a:cs typeface="Microsoft YaHei"/>
                        </a:rPr>
                        <a:t>二氧化硅/环氧树脂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701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64160">
                        <a:lnSpc>
                          <a:spcPct val="100000"/>
                        </a:lnSpc>
                        <a:spcBef>
                          <a:spcPts val="177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耐受性对比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600" b="1" spc="-5" dirty="0">
                          <a:latin typeface="Microsoft YaHei"/>
                          <a:cs typeface="Microsoft YaHei"/>
                        </a:rPr>
                        <a:t>耐高低温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600" b="1" spc="-10" dirty="0">
                          <a:latin typeface="Microsoft YaHei"/>
                          <a:cs typeface="Microsoft YaHei"/>
                        </a:rPr>
                        <a:t>-25°</a:t>
                      </a:r>
                      <a:r>
                        <a:rPr sz="1600" b="1" spc="5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600" b="1" spc="-10" dirty="0">
                          <a:latin typeface="Microsoft YaHei"/>
                          <a:cs typeface="Microsoft YaHei"/>
                        </a:rPr>
                        <a:t>~+85°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600" b="1" spc="-10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-40°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~+105°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600" b="1" spc="-5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-40°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~+105°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1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spc="-5" dirty="0">
                          <a:latin typeface="Microsoft YaHei"/>
                          <a:cs typeface="Microsoft YaHei"/>
                        </a:rPr>
                        <a:t>抗震动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spc="-5" dirty="0">
                          <a:latin typeface="Microsoft YaHei"/>
                          <a:cs typeface="Microsoft YaHei"/>
                        </a:rPr>
                        <a:t>5HZ</a:t>
                      </a:r>
                      <a:r>
                        <a:rPr sz="1600" b="1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600" b="1" spc="-10" dirty="0">
                          <a:latin typeface="Microsoft YaHei"/>
                          <a:cs typeface="Microsoft YaHei"/>
                        </a:rPr>
                        <a:t>~500HZ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spc="-5" dirty="0">
                          <a:latin typeface="Microsoft YaHei"/>
                          <a:cs typeface="Microsoft YaHei"/>
                        </a:rPr>
                        <a:t>5HZ</a:t>
                      </a:r>
                      <a:r>
                        <a:rPr sz="1600" b="1" dirty="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600" b="1" spc="-10" dirty="0">
                          <a:latin typeface="Microsoft YaHei"/>
                          <a:cs typeface="Microsoft YaHei"/>
                        </a:rPr>
                        <a:t>~500HZ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spc="-5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20HZ~2000HZ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（4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倍）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71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600" b="1" spc="-5" dirty="0">
                          <a:latin typeface="Microsoft YaHei"/>
                          <a:cs typeface="Microsoft YaHei"/>
                        </a:rPr>
                        <a:t>使用寿命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600" b="1" spc="-5" dirty="0">
                          <a:latin typeface="Microsoft YaHei"/>
                          <a:cs typeface="Microsoft YaHei"/>
                        </a:rPr>
                        <a:t>10万次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600" b="1" spc="-10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50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万次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（5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倍）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600" b="1" spc="-5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50万次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（5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Microsoft YaHei"/>
                          <a:cs typeface="Microsoft YaHei"/>
                        </a:rPr>
                        <a:t>倍）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27024" y="1212240"/>
            <a:ext cx="10525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面对客户在特殊环境使用</a:t>
            </a:r>
            <a:r>
              <a:rPr sz="1600" spc="-10" dirty="0">
                <a:solidFill>
                  <a:srgbClr val="F1F1F1"/>
                </a:solidFill>
                <a:latin typeface="Microsoft YaHei"/>
                <a:cs typeface="Microsoft YaHei"/>
              </a:rPr>
              <a:t>SI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M卡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的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需求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，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工业级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S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IM</a:t>
            </a:r>
            <a:r>
              <a:rPr sz="1600" spc="5" dirty="0">
                <a:solidFill>
                  <a:srgbClr val="F1F1F1"/>
                </a:solidFill>
                <a:latin typeface="Microsoft YaHei"/>
                <a:cs typeface="Microsoft YaHei"/>
              </a:rPr>
              <a:t>卡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在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耐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高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温、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抗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震动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、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抗电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磁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干扰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、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防潮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湿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、抗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腐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蚀、</a:t>
            </a:r>
            <a:r>
              <a:rPr sz="1600" b="1" spc="5" dirty="0">
                <a:solidFill>
                  <a:srgbClr val="FFFF00"/>
                </a:solidFill>
                <a:latin typeface="Microsoft YaHei"/>
                <a:cs typeface="Microsoft YaHei"/>
              </a:rPr>
              <a:t>使</a:t>
            </a:r>
            <a:r>
              <a:rPr sz="1600" b="1" spc="-5" dirty="0">
                <a:solidFill>
                  <a:srgbClr val="FFFF00"/>
                </a:solidFill>
                <a:latin typeface="Microsoft YaHei"/>
                <a:cs typeface="Microsoft YaHei"/>
              </a:rPr>
              <a:t>用寿</a:t>
            </a:r>
            <a:r>
              <a:rPr sz="1600" b="1" spc="15" dirty="0">
                <a:solidFill>
                  <a:srgbClr val="FFFF00"/>
                </a:solidFill>
                <a:latin typeface="Microsoft YaHei"/>
                <a:cs typeface="Microsoft YaHei"/>
              </a:rPr>
              <a:t>命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等 方面性能优于普通</a:t>
            </a:r>
            <a:r>
              <a:rPr sz="1600" spc="-10" dirty="0">
                <a:solidFill>
                  <a:srgbClr val="F1F1F1"/>
                </a:solidFill>
                <a:latin typeface="Microsoft YaHei"/>
                <a:cs typeface="Microsoft YaHei"/>
              </a:rPr>
              <a:t>SIM</a:t>
            </a:r>
            <a:r>
              <a:rPr sz="1600" spc="-5" dirty="0">
                <a:solidFill>
                  <a:srgbClr val="F1F1F1"/>
                </a:solidFill>
                <a:latin typeface="Microsoft YaHei"/>
                <a:cs typeface="Microsoft YaHei"/>
              </a:rPr>
              <a:t>卡：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63139" y="1926335"/>
            <a:ext cx="4436745" cy="1309370"/>
            <a:chOff x="2263139" y="1926335"/>
            <a:chExt cx="4436745" cy="13093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7923" y="2229599"/>
              <a:ext cx="1211579" cy="9525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3080" y="2334767"/>
              <a:ext cx="1005840" cy="746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3139" y="1926335"/>
              <a:ext cx="1235976" cy="13091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8803" y="2031237"/>
              <a:ext cx="1029588" cy="110375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520185" y="2043644"/>
            <a:ext cx="1804035" cy="100838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1F1F1"/>
                </a:solidFill>
                <a:latin typeface="Microsoft YaHei"/>
                <a:cs typeface="Microsoft YaHei"/>
              </a:rPr>
              <a:t>插拔卡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97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尺寸与普通</a:t>
            </a:r>
            <a:r>
              <a:rPr sz="1400" spc="-5" dirty="0">
                <a:solidFill>
                  <a:srgbClr val="F1F1F1"/>
                </a:solidFill>
                <a:latin typeface="Microsoft YaHei"/>
                <a:cs typeface="Microsoft YaHei"/>
              </a:rPr>
              <a:t>SIM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卡相 同，采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用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工业</a:t>
            </a:r>
            <a:r>
              <a:rPr sz="1400" spc="-15" dirty="0">
                <a:solidFill>
                  <a:srgbClr val="F1F1F1"/>
                </a:solidFill>
                <a:latin typeface="Microsoft YaHei"/>
                <a:cs typeface="Microsoft YaHei"/>
              </a:rPr>
              <a:t>级材</a:t>
            </a: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质。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78930" y="2201417"/>
            <a:ext cx="145224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1F1F1"/>
                </a:solidFill>
                <a:latin typeface="Microsoft YaHei"/>
                <a:cs typeface="Microsoft YaHei"/>
              </a:rPr>
              <a:t>贴片卡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1075"/>
              </a:spcBef>
            </a:pPr>
            <a:r>
              <a:rPr sz="1400" dirty="0">
                <a:solidFill>
                  <a:srgbClr val="F1F1F1"/>
                </a:solidFill>
                <a:latin typeface="Microsoft YaHei"/>
                <a:cs typeface="Microsoft YaHei"/>
              </a:rPr>
              <a:t>尺寸5mm*6mm  采用车规级材质。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1530" y="2388870"/>
            <a:ext cx="1356360" cy="370840"/>
          </a:xfrm>
          <a:prstGeom prst="rect">
            <a:avLst/>
          </a:prstGeom>
          <a:solidFill>
            <a:srgbClr val="0081B5"/>
          </a:solidFill>
          <a:ln w="19050">
            <a:solidFill>
              <a:srgbClr val="FFFFFF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285"/>
              </a:spcBef>
            </a:pP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产品形态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1530" y="3129533"/>
            <a:ext cx="1356360" cy="370840"/>
          </a:xfrm>
          <a:prstGeom prst="rect">
            <a:avLst/>
          </a:prstGeom>
          <a:solidFill>
            <a:srgbClr val="D51E42"/>
          </a:solidFill>
          <a:ln w="19050">
            <a:solidFill>
              <a:srgbClr val="FFFFFF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285"/>
              </a:spcBef>
            </a:pPr>
            <a:r>
              <a:rPr sz="18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产品材质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3476</Words>
  <Application>Microsoft Macintosh PowerPoint</Application>
  <PresentationFormat>宽屏</PresentationFormat>
  <Paragraphs>911</Paragraphs>
  <Slides>35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等线</vt:lpstr>
      <vt:lpstr>宋体</vt:lpstr>
      <vt:lpstr>Microsoft YaHei</vt:lpstr>
      <vt:lpstr>Microsoft YaHei</vt:lpstr>
      <vt:lpstr>Microsoft YaHei UI</vt:lpstr>
      <vt:lpstr>Vodafone Rg</vt:lpstr>
      <vt:lpstr>Arial</vt:lpstr>
      <vt:lpstr>Calibri</vt:lpstr>
      <vt:lpstr>Times New Roman</vt:lpstr>
      <vt:lpstr>Wingdings</vt:lpstr>
      <vt:lpstr>Office Theme</vt:lpstr>
      <vt:lpstr>工作表</vt:lpstr>
      <vt:lpstr>Worksheet</vt:lpstr>
      <vt:lpstr>国际物联网连接产品介绍 中国移动国际有限公司 大中华区内地单元 2023年9月</vt:lpstr>
      <vt:lpstr>产品能力介绍</vt:lpstr>
      <vt:lpstr> 物联网卡连接解决方案 </vt:lpstr>
      <vt:lpstr>典型应用场景和行业</vt:lpstr>
      <vt:lpstr>全球第一的国际漫游能力</vt:lpstr>
      <vt:lpstr>通达全球的本地连接</vt:lpstr>
      <vt:lpstr>强大的连接管理平台能力</vt:lpstr>
      <vt:lpstr>物联网卡片类型介绍</vt:lpstr>
      <vt:lpstr>支持工业级SIM卡，适配多类型终端</vt:lpstr>
      <vt:lpstr>生命周期管理</vt:lpstr>
      <vt:lpstr>接入点名称(APN)</vt:lpstr>
      <vt:lpstr> 支持多APN规划，按业务建立并控制承载 </vt:lpstr>
      <vt:lpstr>CMCC国漫卡资费（境外一口价/含税）</vt:lpstr>
      <vt:lpstr>注意事项</vt:lpstr>
      <vt:lpstr>中国移动香港(CMHK一口价)（未含税、利润）</vt:lpstr>
      <vt:lpstr>其他地区的CMHK物联网资费（一事一议进行询价/未含税）</vt:lpstr>
      <vt:lpstr>境外卡举例:沃达丰物联网卡 (未含税和省公司利润)</vt:lpstr>
      <vt:lpstr>注意事项</vt:lpstr>
      <vt:lpstr>产品能力介绍</vt:lpstr>
      <vt:lpstr> 成功案例-马来西亚某物流追踪客户物联网项目 </vt:lpstr>
      <vt:lpstr>成功案例–某跨境物流集装箱定位项目</vt:lpstr>
      <vt:lpstr>成功案例–非洲9国运输车队跨境定位项目</vt:lpstr>
      <vt:lpstr>成功案例–新加坡无线POS终端联网解决方案</vt:lpstr>
      <vt:lpstr> 成功案例-国内某航空公司电子飞行包项目 </vt:lpstr>
      <vt:lpstr> 成功案例-国内某车企泰国车联网项目 </vt:lpstr>
      <vt:lpstr>整体方案及架构</vt:lpstr>
      <vt:lpstr>APN专线与云连接</vt:lpstr>
      <vt:lpstr>生命周期设计</vt:lpstr>
      <vt:lpstr> 成功案例-国内某新能源汽车欧洲车联网项目 </vt:lpstr>
      <vt:lpstr>整体方案及架构</vt:lpstr>
      <vt:lpstr>生命周期设计</vt:lpstr>
      <vt:lpstr>短信SMS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YANG Jie</cp:lastModifiedBy>
  <cp:revision>15</cp:revision>
  <dcterms:created xsi:type="dcterms:W3CDTF">2023-09-18T07:11:39Z</dcterms:created>
  <dcterms:modified xsi:type="dcterms:W3CDTF">2023-09-20T09:25:23Z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2023-04-24T00:00:00Z</vt:filetime>
  </property>
  <property fmtid="{D5CDD505-2E9C-101B-9397-08002B2CF9AE}" pid="3" name="Creator">
    <vt:lpwstr>Microsoft® PowerPoint® 适用于 Microsoft 365</vt:lpwstr>
  </property>
  <property fmtid="{D5CDD505-2E9C-101B-9397-08002B2CF9AE}" pid="4" name="LastSaved">
    <vt:filetime>2023-09-18T00:00:00Z</vt:filetime>
  </property>
</Properties>
</file>